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1" r:id="rId4"/>
    <p:sldMasterId id="2147483666" r:id="rId5"/>
    <p:sldMasterId id="2147483727" r:id="rId6"/>
    <p:sldMasterId id="2147483741" r:id="rId7"/>
  </p:sldMasterIdLst>
  <p:notesMasterIdLst>
    <p:notesMasterId r:id="rId68"/>
  </p:notesMasterIdLst>
  <p:handoutMasterIdLst>
    <p:handoutMasterId r:id="rId69"/>
  </p:handoutMasterIdLst>
  <p:sldIdLst>
    <p:sldId id="259" r:id="rId8"/>
    <p:sldId id="276" r:id="rId9"/>
    <p:sldId id="261" r:id="rId10"/>
    <p:sldId id="1441" r:id="rId11"/>
    <p:sldId id="441" r:id="rId12"/>
    <p:sldId id="1442" r:id="rId13"/>
    <p:sldId id="1451" r:id="rId14"/>
    <p:sldId id="1501" r:id="rId15"/>
    <p:sldId id="1452" r:id="rId16"/>
    <p:sldId id="1506" r:id="rId17"/>
    <p:sldId id="2147473338" r:id="rId18"/>
    <p:sldId id="2147473339" r:id="rId19"/>
    <p:sldId id="2146848404" r:id="rId20"/>
    <p:sldId id="2146848418" r:id="rId21"/>
    <p:sldId id="2146848426" r:id="rId22"/>
    <p:sldId id="2147473328" r:id="rId23"/>
    <p:sldId id="2147473210" r:id="rId24"/>
    <p:sldId id="2146848420" r:id="rId25"/>
    <p:sldId id="284" r:id="rId26"/>
    <p:sldId id="2146848417" r:id="rId27"/>
    <p:sldId id="2146848423" r:id="rId28"/>
    <p:sldId id="427" r:id="rId29"/>
    <p:sldId id="2147473217" r:id="rId30"/>
    <p:sldId id="2147473330" r:id="rId31"/>
    <p:sldId id="368" r:id="rId32"/>
    <p:sldId id="405" r:id="rId33"/>
    <p:sldId id="430" r:id="rId34"/>
    <p:sldId id="2147473336" r:id="rId35"/>
    <p:sldId id="2147473332" r:id="rId36"/>
    <p:sldId id="2147473337" r:id="rId37"/>
    <p:sldId id="277" r:id="rId38"/>
    <p:sldId id="290" r:id="rId39"/>
    <p:sldId id="341" r:id="rId40"/>
    <p:sldId id="349" r:id="rId41"/>
    <p:sldId id="2147473334" r:id="rId42"/>
    <p:sldId id="426" r:id="rId43"/>
    <p:sldId id="288" r:id="rId44"/>
    <p:sldId id="291" r:id="rId45"/>
    <p:sldId id="287" r:id="rId46"/>
    <p:sldId id="346" r:id="rId47"/>
    <p:sldId id="324" r:id="rId48"/>
    <p:sldId id="2147473329" r:id="rId49"/>
    <p:sldId id="292" r:id="rId50"/>
    <p:sldId id="400" r:id="rId51"/>
    <p:sldId id="282" r:id="rId52"/>
    <p:sldId id="318" r:id="rId53"/>
    <p:sldId id="2146848422" r:id="rId54"/>
    <p:sldId id="2146848427" r:id="rId55"/>
    <p:sldId id="271" r:id="rId56"/>
    <p:sldId id="280" r:id="rId57"/>
    <p:sldId id="272" r:id="rId58"/>
    <p:sldId id="418" r:id="rId59"/>
    <p:sldId id="419" r:id="rId60"/>
    <p:sldId id="420" r:id="rId61"/>
    <p:sldId id="297" r:id="rId62"/>
    <p:sldId id="388" r:id="rId63"/>
    <p:sldId id="344" r:id="rId64"/>
    <p:sldId id="302" r:id="rId65"/>
    <p:sldId id="304" r:id="rId66"/>
    <p:sldId id="305" r:id="rId6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150851-4749-B36E-AC2D-C554908101AB}" name="Jo Hawkins" initials="JH" userId="S::Jo.Hawkins@skillsforcare.org.uk::de2f5101-fd6d-4722-addb-c4f4d1e5720d" providerId="AD"/>
  <p188:author id="{0D9FE274-45DB-4476-7F23-7A8C8788FD3B}" name="Helen Dannatt" initials="HD" userId="S::helen.dannatt@skillsforcare.org.uk::92e8a40a-f004-4b4b-83a6-6a3e20c30028" providerId="AD"/>
  <p188:author id="{5F727CA4-D064-7EF4-2A39-6A236888087F}" name="Natalie Scarimbolo" initials="NS" userId="S::natalie.scarimbolo@skillsforcare.org.uk::21b66764-f30e-4376-995c-9d61ceeba93b" providerId="AD"/>
  <p188:author id="{05BA13D4-7094-696C-78B5-750A5D380885}" name="Jo Hawkins" initials="JH" userId="S::jo.hawkins@skillsforcare.org.uk::de2f5101-fd6d-4722-addb-c4f4d1e5720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95"/>
    <a:srgbClr val="0040BB"/>
    <a:srgbClr val="0068B3"/>
    <a:srgbClr val="606060"/>
    <a:srgbClr val="008F9C"/>
    <a:srgbClr val="0071BB"/>
    <a:srgbClr val="0030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0031" autoAdjust="0"/>
  </p:normalViewPr>
  <p:slideViewPr>
    <p:cSldViewPr snapToGrid="0">
      <p:cViewPr varScale="1">
        <p:scale>
          <a:sx n="91" d="100"/>
          <a:sy n="91" d="100"/>
        </p:scale>
        <p:origin x="1350" y="78"/>
      </p:cViewPr>
      <p:guideLst>
        <p:guide orient="horz" pos="2880"/>
        <p:guide pos="216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4.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8A7A25-D282-2AC0-B0A4-A48D71E93D0C}"/>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84CFAF-A864-B859-8577-03C9D56EE8DB}"/>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2330FD7F-F176-C742-B975-1C93DB2AB02C}" type="datetimeFigureOut">
              <a:rPr lang="en-US" smtClean="0"/>
              <a:t>10/9/2026</a:t>
            </a:fld>
            <a:endParaRPr lang="en-US" dirty="0"/>
          </a:p>
        </p:txBody>
      </p:sp>
      <p:sp>
        <p:nvSpPr>
          <p:cNvPr id="4" name="Footer Placeholder 3">
            <a:extLst>
              <a:ext uri="{FF2B5EF4-FFF2-40B4-BE49-F238E27FC236}">
                <a16:creationId xmlns:a16="http://schemas.microsoft.com/office/drawing/2014/main" id="{DD46D415-9749-965F-B56F-702E085BB3F7}"/>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9B1E7BB-11D6-00B1-171F-2966F901A613}"/>
              </a:ext>
            </a:extLst>
          </p:cNvPr>
          <p:cNvSpPr>
            <a:spLocks noGrp="1"/>
          </p:cNvSpPr>
          <p:nvPr>
            <p:ph type="sldNum" sz="quarter" idx="3"/>
          </p:nvPr>
        </p:nvSpPr>
        <p:spPr>
          <a:xfrm>
            <a:off x="6905625" y="6513513"/>
            <a:ext cx="5283200" cy="344487"/>
          </a:xfrm>
          <a:prstGeom prst="rect">
            <a:avLst/>
          </a:prstGeom>
        </p:spPr>
        <p:txBody>
          <a:bodyPr vert="horz" lIns="91440" tIns="45720" rIns="91440" bIns="45720" rtlCol="0" anchor="b"/>
          <a:lstStyle>
            <a:lvl1pPr algn="r">
              <a:defRPr sz="1200"/>
            </a:lvl1pPr>
          </a:lstStyle>
          <a:p>
            <a:fld id="{3F47C526-786F-5648-B630-A379B16C317C}" type="slidenum">
              <a:rPr lang="en-US" smtClean="0"/>
              <a:t>‹#›</a:t>
            </a:fld>
            <a:endParaRPr lang="en-US" dirty="0"/>
          </a:p>
        </p:txBody>
      </p:sp>
    </p:spTree>
    <p:extLst>
      <p:ext uri="{BB962C8B-B14F-4D97-AF65-F5344CB8AC3E}">
        <p14:creationId xmlns:p14="http://schemas.microsoft.com/office/powerpoint/2010/main" val="37333781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60" userDrawn="1">
          <p15:clr>
            <a:srgbClr val="F26B43"/>
          </p15:clr>
        </p15:guide>
        <p15:guide id="2" pos="38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37D0D702-F9F9-2F41-938F-287A986F5BFF}" type="datetimeFigureOut">
              <a:rPr lang="en-US" smtClean="0"/>
              <a:t>10/9/2026</a:t>
            </a:fld>
            <a:endParaRPr lang="en-US" dirty="0"/>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B9240D4-6F14-3449-8FA2-7400E50A5229}" type="slidenum">
              <a:rPr lang="en-US" smtClean="0"/>
              <a:t>‹#›</a:t>
            </a:fld>
            <a:endParaRPr lang="en-US" dirty="0"/>
          </a:p>
        </p:txBody>
      </p:sp>
    </p:spTree>
    <p:extLst>
      <p:ext uri="{BB962C8B-B14F-4D97-AF65-F5344CB8AC3E}">
        <p14:creationId xmlns:p14="http://schemas.microsoft.com/office/powerpoint/2010/main" val="1713444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160" userDrawn="1">
          <p15:clr>
            <a:srgbClr val="F26B43"/>
          </p15:clr>
        </p15:guide>
        <p15:guide id="2" pos="384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killsforcare.org.uk/news-and-events/Events/Ongoing/Take-a-virtual-tour-of-the-Adult-Social-Care-Workforce-Data-Set.aspx"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killsforcare.sharepoint.com/:p:/r/sites/engagementdirectorate/Shared%20Documents/Engagement%20Public/Engagement%20Strategy/Engagement%20Strategic%20Themes/Engaging%20Employers/Blue%20button/In%20a%20nutshell/DHSC%20reform%20initiatives/L2ACC-%20In%20a%20Nutshell%20slides.pptx?d=w27d906f8db1c4f95822fb2eeccd5d68d&amp;csf=1&amp;web=1&amp;e=RbFwpt&amp;xsdata=MDV8MDJ8Sm8uSGF3a2luc0Bza2lsbHNmb3JjYXJlLm9yZy51a3wyOTNiZDgyY2NlYzM0NTU1M2I1ODA4ZGRlZjhkODAwMXw1YzMxNzAxNzQxNWQ0M2U2YWRhMTc2NjhmOWFkM2Y5ZnwwfDB8NjM4OTMwMTEzMjkyMjY0MDI3fFVua25vd258VFdGcGJHWnNiM2Q4ZXlKRmJYQjBlVTFoY0draU9uUnlkV1VzSWxZaU9pSXdMakF1TURBd01DSXNJbEFpT2lKWGFXNHpNaUlzSWtGT0lqb2lUV0ZwYkNJc0lsZFVJam95ZlE9PXwwfHx8&amp;sdata=dllTMHA0UExUblNwMjhyL2RsMzQ4Nnk0M0xFWXN1ZGM2R0ZiMldtNVNPQT0%3d"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skillsforcare.org.uk/Developing-your-workforce/Care-Certificate/Care-Certificate-standards.aspx" TargetMode="External"/><Relationship Id="rId4" Type="http://schemas.openxmlformats.org/officeDocument/2006/relationships/hyperlink" Target="https://skillsforcare.sharepoint.com/:p:/r/sites/engagementdirectorate/Shared%20Documents/Engagement%20Directorate%20public/Area%20team%20repository/In%20a%20nutshell/L2ASCC%20Qualification%20and%20Care%20Certificate%20Standards/L2ASCC%20qualification%20and%20Care%20Certificate%20standards_care%20providers%20-%20In%20a%20Nutshell%20slides.pptx?d=wfdad67b6265446eca772dd9cebc96566&amp;csf=1&amp;web=1&amp;e=H6T2PS&amp;xsdata=MDV8MDJ8Sm8uSGF3a2luc0Bza2lsbHNmb3JjYXJlLm9yZy51a3xiYTI4YzI5NjQ4YTI0YjhhZDg0NTA4ZGYwOGRmN2NhNHw1YzMxNzAxNzQxNWQ0M2U2YWRhMTc2NjhmOWFkM2Y5ZnwwfDB8NjM5MjM5NDI4MTMxNjA2MDU0fFVua25vd258VFdGcGJHWnNiM2Q4ZXlKRmJYQjBlVTFoY0draU9uUnlkV1VzSWxZaU9pSXdMakF1TURBd01DSXNJbEFpT2lKWGFXNHpNaUlzSWtGT0lqb2lUV0ZwYkNJc0lsZFVJam95ZlE9PXwwfHx8&amp;sdata=RnMrV2JkNHNiRlZCTlNWSlNWNXE3OWQ4b0Z5RkpxQ1dJeHhSYzFZNEh3TT0%3d"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QAservices@skillsforcare.org.uk"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skillsforcare.org.uk/thetraininghub"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www.skillsforcare.org.uk/Support-for-leaders-and-managers/Practical-approach-toolkits/Practical-approach-Leveraging-provider-engagement-in-local-skills.aspx" TargetMode="External"/><Relationship Id="rId3" Type="http://schemas.openxmlformats.org/officeDocument/2006/relationships/hyperlink" Target="https://www.skillsforcare.org.uk/Support-for-leaders-and-managers/Practical-approach-toolkits/Practical-approach-Neighbourhood-based-block-pay.aspx" TargetMode="External"/><Relationship Id="rId7" Type="http://schemas.openxmlformats.org/officeDocument/2006/relationships/hyperlink" Target="https://www.skillsforcare.org.uk/Support-for-leaders-and-managers/Practical-approach-toolkits/Practical-approach-Wellbeing-champions.aspx" TargetMode="External"/><Relationship Id="rId12" Type="http://schemas.openxmlformats.org/officeDocument/2006/relationships/hyperlink" Target="https://www.skillsforcare.org.uk/Support-for-leaders-and-managers/Practical-approach-toolkits/Practical-approach-Centralising-recruitment.aspx"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ww.skillsforcare.org.uk/Support-for-leaders-and-managers/Practical-approach-toolkits/Practical-approach-Building-engagement-with-adult-social-care-providers.aspx" TargetMode="External"/><Relationship Id="rId11" Type="http://schemas.openxmlformats.org/officeDocument/2006/relationships/hyperlink" Target="https://www.skillsforcare.org.uk/Support-for-leaders-and-managers/Practical-approach-toolkits/Practical-approach-Collaborating-for-careers-in-care.aspx" TargetMode="External"/><Relationship Id="rId5" Type="http://schemas.openxmlformats.org/officeDocument/2006/relationships/hyperlink" Target="https://www.skillsforcare.org.uk/Support-for-leaders-and-managers/Practical-approach-toolkits/Practical-approach-Ensuring-providers-have-a-voice-at-the-table.aspx" TargetMode="External"/><Relationship Id="rId10" Type="http://schemas.openxmlformats.org/officeDocument/2006/relationships/hyperlink" Target="https://www.skillsforcare.org.uk/Support-for-leaders-and-managers/Practical-approach-toolkits/Practical-approach-Using-data-to-strengthen-workforce-planning.aspx" TargetMode="External"/><Relationship Id="rId4" Type="http://schemas.openxmlformats.org/officeDocument/2006/relationships/hyperlink" Target="https://www.skillsforcare.org.uk/Support-for-leaders-and-managers/Practical-approach-toolkits/Practical-approach-Empowering-self-managing-teams.aspx" TargetMode="External"/><Relationship Id="rId9" Type="http://schemas.openxmlformats.org/officeDocument/2006/relationships/hyperlink" Target="https://www.skillsforcare.org.uk/Support-for-leaders-and-managers/Practical-approach-toolkits/Practical-approach-Retaining-the-next-generation.aspx"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eur01.safelinks.protection.outlook.com/?url=https%3A%2F%2Fpublic-gbr.mkt.dynamics.com%2Fapi%2Forgs%2Fd43a2d77-48d9-411c-97cc-461eaaf4b5bf%2Fr%2FM6trl-KAt0ueJICLlQQDAAsAAAA%3Fmsdynmkt_target%3D%257B%2522TargetUrl%2522%253A%2522https%25253A%25252F%25252Fwww.skillsforcare.org.uk%25252Fresources%25252Fdocuments%25252FSupport-for-leaders-and-managers%25252FManaging-a-service%25252FDelegated-healthcare-activities%25252FShort-guides%25252FDHA-short-guide-for-providers-and-organisations-February-2026.pdf%25253Futm_source%25253Dnewsletter%252526utm_medium%25253Demail%252526utm_campaign%25253Denews%252526utm_term%25253Dsupport_for_leaders_and_managers%252526utm_content%25253Ddha_short_guide_provider_organisation%2522%252C%2522RedirectOptions%2522%253A%257B%25221%2522%253Anull%257D%257D%26msdynmkt_digest%3DYOtY9J%252BYh10NpbCTq37odn5GPCdZG0dOoXMWVkuNHL8%253D%26msdynmkt_secretVersion%3Da175536a73764d0380b10b26ce0aed92&amp;data=05%7C02%7Cjo.hawkins%40skillsforcare.org.uk%7C5c59397458fd4053d50708de85867bf7%7C5c317017415d43e6ada17668f9ad3f9f%7C0%7C0%7C639095009830374607%7CUnknown%7CTWFpbGZsb3d8eyJFbXB0eU1hcGkiOnRydWUsIlYiOiIwLjAuMDAwMCIsIlAiOiJXaW4zMiIsIkFOIjoiTWFpbCIsIldUIjoyfQ%3D%3D%7C0%7C%7C%7C&amp;sdata=guu1ED6kn3DZgP8tlRXMEMNQ9waHUs9Tn1n%2BDt4S1Lk%3D&amp;reserved=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assets.publishing.service.gov.uk/media/69a6c0503b5b78231d1a9ae6/factsheet-social-care-negotiating-bodies-and-fair-pay-agreements-feb-2026.pdf" TargetMode="External"/><Relationship Id="rId7" Type="http://schemas.openxmlformats.org/officeDocument/2006/relationships/hyperlink" Target="https://www.skillsforcare.org.uk/resources/documents/Support-for-leaders-and-managers/Employment-Rights-Act-2025/SSP-FAQs.pdf"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gov.uk/guidance/statutory-sick-pay-how-different-employment-types-affect-what-you-pay#agency-workers" TargetMode="External"/><Relationship Id="rId5" Type="http://schemas.openxmlformats.org/officeDocument/2006/relationships/hyperlink" Target="https://assets.publishing.service.gov.uk/media/695fb36d47867b8e14f764fb/statutory-sick-pay-factsheet.pdf" TargetMode="External"/><Relationship Id="rId4" Type="http://schemas.openxmlformats.org/officeDocument/2006/relationships/hyperlink" Target="https://socialcare.blog.gov.uk/2026/07/22/two-big-milestones-for-millions-of-care-workers-in-england/"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v.uk/government/publications/adult-social-care-learning-and-development-support-schem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skillsforcare.org.uk/careexchange"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skillsforcare.org.uk/Support-for-leaders-and-managers/Support-for-registered-managers/The-care-exchange/The-care-exchange-Series-5.aspx"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skillsforcare.org.uk/Rmwebinars"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killsforcare.org.uk/membership"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skillsforcare.org.uk/Support-for-leaders-and-managers/Support-for-registered-managers/Social-care-managers-Facebook-group.aspx"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skillsforcare.org.uk/resources/documents/Support-for-leaders-and-managers/good-and-outstanding-care/Improve-your-CQC-rating/Guide-to-improvement.pdf"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skillsforcare.org.uk/NI-CEOnetworks"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www.skillsforcare.org.uk/resources/documents/Support-for-leaders-and-managers/Nominated-Individuals/Nominated-individual-handbook-a-practical-guide.pdf"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forms.office.com/Pages/ResponsePage.aspx?id=F3AxXF1B5kOtoXZo-a0_n1ZMD0Lc8VJDnEzLmsBdto5UM0dTS0lIMlcyM0E0VzBGVjRJOVhVTVVIMS4u"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8" Type="http://schemas.openxmlformats.org/officeDocument/2006/relationships/hyperlink" Target="https://beta.digitisingsocialcare.co.uk/digital-skills/theme-5-being-safe-and-secure-online" TargetMode="External"/><Relationship Id="rId3" Type="http://schemas.openxmlformats.org/officeDocument/2006/relationships/hyperlink" Target="https://beta.digitisingsocialcare.co.uk/digital-skills" TargetMode="External"/><Relationship Id="rId7" Type="http://schemas.openxmlformats.org/officeDocument/2006/relationships/hyperlink" Target="https://beta.digitisingsocialcare.co.uk/digital-skills/theme-4-using-and-managing-data"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s://beta.digitisingsocialcare.co.uk/digital-skills/theme-3-communicating-through-technology" TargetMode="External"/><Relationship Id="rId11" Type="http://schemas.openxmlformats.org/officeDocument/2006/relationships/hyperlink" Target="https://www.local.gov.uk/our-support/partners-care-and-health/digital-transformation/digital-working-adult-social-care-what" TargetMode="External"/><Relationship Id="rId5" Type="http://schemas.openxmlformats.org/officeDocument/2006/relationships/hyperlink" Target="https://beta.digitisingsocialcare.co.uk/digital-skills/theme-2-technical-skills-using-technology" TargetMode="External"/><Relationship Id="rId10" Type="http://schemas.openxmlformats.org/officeDocument/2006/relationships/hyperlink" Target="https://beta.digitisingsocialcare.co.uk/digital-skills/theme-7-digital-learning-development-and-wellbeing" TargetMode="External"/><Relationship Id="rId4" Type="http://schemas.openxmlformats.org/officeDocument/2006/relationships/hyperlink" Target="https://beta.digitisingsocialcare.co.uk/digital-skills/theme-1-using-technology-support-person-centred-care" TargetMode="External"/><Relationship Id="rId9" Type="http://schemas.openxmlformats.org/officeDocument/2006/relationships/hyperlink" Target="https://beta.digitisingsocialcare.co.uk/digital-skills/theme-6-ethical-use-technology"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bit.ly/4peyBud"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skillsforcare.org.uk/Support-for-leaders-and-managers/Supporting-a-diverse-workforce/LGBTQ-learning-framework.aspx"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skillsforcare.org.uk/Developing-your-workforce/Care-topics/Supporting-personal-relationships/Supporting-personal-relationships.aspx"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www.skillsforcare.org.uk/CulturallyAppropriateCare"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a:t>
            </a:fld>
            <a:endParaRPr lang="en-US" dirty="0"/>
          </a:p>
        </p:txBody>
      </p:sp>
    </p:spTree>
    <p:extLst>
      <p:ext uri="{BB962C8B-B14F-4D97-AF65-F5344CB8AC3E}">
        <p14:creationId xmlns:p14="http://schemas.microsoft.com/office/powerpoint/2010/main" val="4252902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Direct event link: </a:t>
            </a:r>
            <a:r>
              <a:rPr lang="en-GB" sz="1200" b="0" i="0" kern="1200" dirty="0">
                <a:solidFill>
                  <a:schemeClr val="tx1"/>
                </a:solidFill>
                <a:effectLst/>
                <a:latin typeface="+mn-lt"/>
                <a:ea typeface="+mn-ea"/>
                <a:cs typeface="+mn-cs"/>
              </a:rPr>
              <a:t>https://www.skillsforcare.org.uk/news-and-events/Events/October/The-state-of-the-adult-social-care-sector-and-workforce-in-England-2026-Launch-event.aspx </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Overview</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Join us as we mark the launch of our flagship ‘The state of the adult social care sector and workforce in England 2026' report.</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The report provides rich and valuable insights on the size and structure of the adult social care workforce, and key sector trends including recruitment and retention, workforce demographics, pay, training and qualifications, and future workforce forecasts.</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At the launch event, we’ll share a comprehensive analysis of the adult social care workforce in England and the characteristics of the people working in it.</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The report includes specific data about the total number of registered managers, and other data including the registered manager vacancy rate, demographic and training data. </a:t>
            </a:r>
          </a:p>
        </p:txBody>
      </p:sp>
      <p:sp>
        <p:nvSpPr>
          <p:cNvPr id="4" name="Slide Number Placeholder 3"/>
          <p:cNvSpPr>
            <a:spLocks noGrp="1"/>
          </p:cNvSpPr>
          <p:nvPr>
            <p:ph type="sldNum" sz="quarter" idx="5"/>
          </p:nvPr>
        </p:nvSpPr>
        <p:spPr/>
        <p:txBody>
          <a:bodyPr/>
          <a:lstStyle/>
          <a:p>
            <a:fld id="{D3B0468B-8785-400B-8DC5-EE63AE5D47AE}" type="slidenum">
              <a:rPr lang="en-GB" smtClean="0"/>
              <a:t>2</a:t>
            </a:fld>
            <a:endParaRPr lang="en-GB"/>
          </a:p>
        </p:txBody>
      </p:sp>
    </p:spTree>
    <p:extLst>
      <p:ext uri="{BB962C8B-B14F-4D97-AF65-F5344CB8AC3E}">
        <p14:creationId xmlns:p14="http://schemas.microsoft.com/office/powerpoint/2010/main" val="322326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t>The </a:t>
            </a:r>
            <a:r>
              <a:rPr lang="en-GB" sz="1800" b="0">
                <a:solidFill>
                  <a:srgbClr val="005EB8"/>
                </a:solidFill>
              </a:rPr>
              <a:t>Adult Social Care Workforce Data Set (ASC-WDS) </a:t>
            </a:r>
            <a:r>
              <a:rPr lang="en-GB" b="0"/>
              <a:t>is a </a:t>
            </a:r>
            <a:r>
              <a:rPr lang="en-GB"/>
              <a:t>data collection service, commissioned and funded by the Department of Health and Social Care. It is the leading source of intelligence for the adult social care workforce.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We know that the adult social care sector is complex and fragmented and made up of thousands of different care providers. And, we know that the people who work in the sector are absolutely vital in terms of providing high quality care and support. So, understanding that workforce is so important for planning and decision making across the sector- and that’s what we’re trying to do with ASC-WDS- to build that understanding.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p>
          <a:p>
            <a:pPr>
              <a:defRPr/>
            </a:pPr>
            <a:r>
              <a:rPr lang="en-GB"/>
              <a:t>It helps providers to manage their teams, can save you thousands of pounds, and also provides crucial information to key decision makers such as Government, DHSC, CQC and local authorities. </a:t>
            </a:r>
            <a:endParaRPr lang="en-GB">
              <a:solidFill>
                <a:srgbClr val="000000"/>
              </a:solidFill>
              <a:cs typeface="Calibri"/>
            </a:endParaRPr>
          </a:p>
        </p:txBody>
      </p:sp>
      <p:sp>
        <p:nvSpPr>
          <p:cNvPr id="4" name="Slide Number Placeholder 3"/>
          <p:cNvSpPr>
            <a:spLocks noGrp="1"/>
          </p:cNvSpPr>
          <p:nvPr>
            <p:ph type="sldNum" sz="quarter" idx="5"/>
          </p:nvPr>
        </p:nvSpPr>
        <p:spPr/>
        <p:txBody>
          <a:bodyPr/>
          <a:lstStyle/>
          <a:p>
            <a:fld id="{A5EB467E-689E-4776-8297-2FB7C7A995D4}" type="slidenum">
              <a:rPr lang="en-GB" smtClean="0"/>
              <a:t>4</a:t>
            </a:fld>
            <a:endParaRPr lang="en-GB"/>
          </a:p>
        </p:txBody>
      </p:sp>
    </p:spTree>
    <p:extLst>
      <p:ext uri="{BB962C8B-B14F-4D97-AF65-F5344CB8AC3E}">
        <p14:creationId xmlns:p14="http://schemas.microsoft.com/office/powerpoint/2010/main" val="224496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ASC-WDS means that all care providers can make their voice heard. </a:t>
            </a:r>
            <a:r>
              <a:rPr lang="en-GB" b="0">
                <a:solidFill>
                  <a:srgbClr val="005EB8"/>
                </a:solidFill>
              </a:rPr>
              <a:t>Around </a:t>
            </a:r>
            <a:r>
              <a:rPr lang="en-GB">
                <a:solidFill>
                  <a:srgbClr val="005EB8"/>
                </a:solidFill>
              </a:rPr>
              <a:t>21,000</a:t>
            </a:r>
            <a:r>
              <a:rPr lang="en-GB" b="0">
                <a:solidFill>
                  <a:srgbClr val="005EB8"/>
                </a:solidFill>
              </a:rPr>
              <a:t> providers already have an account and are providing us with crucial information, including almost two thirds of all Outstanding rated providers.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 The data from those providers tells us… </a:t>
            </a:r>
          </a:p>
          <a:p>
            <a:pPr marL="628650" lvl="1" indent="-171450">
              <a:buFontTx/>
              <a:buChar char="-"/>
            </a:pPr>
            <a:r>
              <a:rPr lang="en-GB"/>
              <a:t>There are one point seven one million posts in ASC</a:t>
            </a:r>
            <a:endParaRPr lang="en-GB">
              <a:cs typeface="Calibri"/>
            </a:endParaRPr>
          </a:p>
          <a:p>
            <a:pPr marL="628650" lvl="1" indent="-171450">
              <a:buFontTx/>
              <a:buChar char="-"/>
            </a:pPr>
            <a:r>
              <a:rPr lang="en-GB"/>
              <a:t>That one point four seven million people work in ASC in England </a:t>
            </a:r>
          </a:p>
          <a:p>
            <a:pPr marL="628650" lvl="1" indent="-171450">
              <a:buFontTx/>
              <a:buChar char="-"/>
            </a:pPr>
            <a:r>
              <a:rPr lang="en-GB">
                <a:cs typeface="Calibri" panose="020F0502020204030204"/>
              </a:rPr>
              <a:t>In 2024/2025 the ASC vacancy rate was 7%. Returning to levels seen prior to COVID-19</a:t>
            </a:r>
          </a:p>
          <a:p>
            <a:pPr marL="628650" lvl="1" indent="-171450">
              <a:buFontTx/>
              <a:buChar char="-"/>
            </a:pPr>
            <a:r>
              <a:rPr lang="en-GB" sz="1800">
                <a:effectLst/>
                <a:latin typeface="Arial"/>
                <a:ea typeface="Calibri"/>
                <a:cs typeface="Arial"/>
              </a:rPr>
              <a:t>It also tells us that we’ll need</a:t>
            </a:r>
            <a:r>
              <a:rPr lang="en-GB" sz="1800">
                <a:latin typeface="Arial"/>
                <a:ea typeface="Calibri"/>
                <a:cs typeface="Arial"/>
              </a:rPr>
              <a:t> 470,000</a:t>
            </a:r>
            <a:r>
              <a:rPr lang="en-GB" sz="1800">
                <a:effectLst/>
                <a:latin typeface="Arial"/>
                <a:ea typeface="Calibri"/>
                <a:cs typeface="Arial"/>
              </a:rPr>
              <a:t> more jobs by </a:t>
            </a:r>
            <a:r>
              <a:rPr lang="en-GB" sz="1800">
                <a:latin typeface="Arial"/>
                <a:ea typeface="Calibri"/>
                <a:cs typeface="Arial"/>
              </a:rPr>
              <a:t>2040 to</a:t>
            </a:r>
            <a:r>
              <a:rPr lang="en-GB" sz="1800">
                <a:effectLst/>
                <a:latin typeface="Arial"/>
                <a:ea typeface="Calibri"/>
                <a:cs typeface="Arial"/>
              </a:rPr>
              <a:t> keep up with an aging population</a:t>
            </a:r>
            <a:endParaRPr lang="en-GB">
              <a:latin typeface="Arial"/>
              <a:ea typeface="Calibri"/>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a:defRPr/>
            </a:pPr>
            <a:r>
              <a:rPr lang="en-GB"/>
              <a:t>The data we collect is the leading source of intelligence for the adult social care workforce. It provides crucial information to decision makers such as government, the Department of Health and Social Care, the Care Quality Commission, ICSs and local authorities. We are regulated now by the Office for Statistical Regulation as a leading source of workforce </a:t>
            </a:r>
            <a:r>
              <a:rPr lang="en-GB" err="1"/>
              <a:t>intellgience</a:t>
            </a:r>
            <a:r>
              <a:rPr lang="en-GB"/>
              <a:t> data. </a:t>
            </a:r>
            <a:endParaRPr lang="en-GB">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So by contributing to ASC-WDS, you can help us build a detailed picture of the sector and highlight the areas that most need support. </a:t>
            </a:r>
          </a:p>
        </p:txBody>
      </p:sp>
      <p:sp>
        <p:nvSpPr>
          <p:cNvPr id="4" name="Slide Number Placeholder 3"/>
          <p:cNvSpPr>
            <a:spLocks noGrp="1"/>
          </p:cNvSpPr>
          <p:nvPr>
            <p:ph type="sldNum" sz="quarter" idx="5"/>
          </p:nvPr>
        </p:nvSpPr>
        <p:spPr/>
        <p:txBody>
          <a:bodyPr/>
          <a:lstStyle/>
          <a:p>
            <a:fld id="{A5EB467E-689E-4776-8297-2FB7C7A995D4}" type="slidenum">
              <a:rPr lang="en-GB" smtClean="0"/>
              <a:t>5</a:t>
            </a:fld>
            <a:endParaRPr lang="en-GB"/>
          </a:p>
        </p:txBody>
      </p:sp>
    </p:spTree>
    <p:extLst>
      <p:ext uri="{BB962C8B-B14F-4D97-AF65-F5344CB8AC3E}">
        <p14:creationId xmlns:p14="http://schemas.microsoft.com/office/powerpoint/2010/main" val="3456217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0">
                <a:solidFill>
                  <a:srgbClr val="005EB8"/>
                </a:solidFill>
              </a:rPr>
              <a:t>Key stakeholders use the data to gain insight on the local labour market, future demand for care services in their areas, and trends and patterns in workforce issues such as turnover and pay rates. The data can be used to inform workforce planning and the support you offer to the sector. For a fee, it can also be integrated into your existing platforms- For example, </a:t>
            </a:r>
            <a:r>
              <a:rPr lang="en-GB">
                <a:solidFill>
                  <a:srgbClr val="005EB8"/>
                </a:solidFill>
              </a:rPr>
              <a:t>we integrated </a:t>
            </a:r>
            <a:r>
              <a:rPr lang="en-GB" b="0">
                <a:solidFill>
                  <a:srgbClr val="005EB8"/>
                </a:solidFill>
              </a:rPr>
              <a:t>the data with the London ADASS Market Insight Tool, which brings together several sources of data across London to inform their commissioners.</a:t>
            </a:r>
            <a:r>
              <a:rPr lang="en-GB">
                <a:solidFill>
                  <a:srgbClr val="005EB8"/>
                </a:solidFill>
              </a:rPr>
              <a:t> </a:t>
            </a:r>
            <a:endParaRPr lang="en-GB" b="0">
              <a:solidFill>
                <a:srgbClr val="005EB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5EB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5EB8"/>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5EB8"/>
              </a:solidFill>
            </a:endParaRPr>
          </a:p>
          <a:p>
            <a:endParaRPr lang="en-GB"/>
          </a:p>
        </p:txBody>
      </p:sp>
      <p:sp>
        <p:nvSpPr>
          <p:cNvPr id="4" name="Slide Number Placeholder 3"/>
          <p:cNvSpPr>
            <a:spLocks noGrp="1"/>
          </p:cNvSpPr>
          <p:nvPr>
            <p:ph type="sldNum" sz="quarter" idx="5"/>
          </p:nvPr>
        </p:nvSpPr>
        <p:spPr/>
        <p:txBody>
          <a:bodyPr/>
          <a:lstStyle/>
          <a:p>
            <a:fld id="{2B9240D4-6F14-3449-8FA2-7400E50A5229}" type="slidenum">
              <a:rPr lang="en-US" smtClean="0"/>
              <a:t>6</a:t>
            </a:fld>
            <a:endParaRPr lang="en-US"/>
          </a:p>
        </p:txBody>
      </p:sp>
    </p:spTree>
    <p:extLst>
      <p:ext uri="{BB962C8B-B14F-4D97-AF65-F5344CB8AC3E}">
        <p14:creationId xmlns:p14="http://schemas.microsoft.com/office/powerpoint/2010/main" val="92834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a:t>Please feel free to replace with a screenshot from your local area, you may want to draw attention to some of the key stats in your area: https://www.skillsforcare.org.uk/adult-social-care-workforce-data/Workforce-intelligence/publications/local-information/My-local-authority-area.aspx </a:t>
            </a:r>
            <a:endParaRPr lang="en-GB" i="1">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a:defRPr/>
            </a:pPr>
            <a:r>
              <a:rPr lang="en-GB"/>
              <a:t>Here’s an example of some of the workforce data that you can find on the Skills for Care website. It is presented in ways which are easy to interpret. </a:t>
            </a:r>
            <a:endParaRPr lang="en-GB" b="0" i="0">
              <a:solidFill>
                <a:srgbClr val="000000"/>
              </a:solidFill>
              <a:effectLst/>
              <a:latin typeface="Calibri"/>
              <a:cs typeface="Calibri"/>
            </a:endParaRPr>
          </a:p>
          <a:p>
            <a:pPr>
              <a:defRPr/>
            </a:pPr>
            <a:endParaRPr lang="en-GB">
              <a:cs typeface="Calibri"/>
            </a:endParaRPr>
          </a:p>
          <a:p>
            <a:pPr>
              <a:defRPr/>
            </a:pPr>
            <a:r>
              <a:rPr lang="en-GB"/>
              <a:t>You can view information on a national level, regionally, or by local authority or ICS area.</a:t>
            </a:r>
            <a:endParaRPr lang="en-GB">
              <a:cs typeface="Calibri"/>
            </a:endParaRPr>
          </a:p>
          <a:p>
            <a:endParaRPr lang="en-GB"/>
          </a:p>
          <a:p>
            <a:endParaRPr lang="en-GB"/>
          </a:p>
        </p:txBody>
      </p:sp>
      <p:sp>
        <p:nvSpPr>
          <p:cNvPr id="4" name="Slide Number Placeholder 3"/>
          <p:cNvSpPr>
            <a:spLocks noGrp="1"/>
          </p:cNvSpPr>
          <p:nvPr>
            <p:ph type="sldNum" sz="quarter" idx="5"/>
          </p:nvPr>
        </p:nvSpPr>
        <p:spPr/>
        <p:txBody>
          <a:bodyPr/>
          <a:lstStyle/>
          <a:p>
            <a:fld id="{2B9240D4-6F14-3449-8FA2-7400E50A5229}" type="slidenum">
              <a:rPr lang="en-US" smtClean="0"/>
              <a:t>7</a:t>
            </a:fld>
            <a:endParaRPr lang="en-US"/>
          </a:p>
        </p:txBody>
      </p:sp>
    </p:spTree>
    <p:extLst>
      <p:ext uri="{BB962C8B-B14F-4D97-AF65-F5344CB8AC3E}">
        <p14:creationId xmlns:p14="http://schemas.microsoft.com/office/powerpoint/2010/main" val="2550248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International recruitment helps social care workforce grow – but domestic recruitment and retention struggles persist. The data shows: </a:t>
            </a:r>
          </a:p>
          <a:p>
            <a:pPr marL="342900" indent="-342900">
              <a:buClr>
                <a:srgbClr val="005EB8"/>
              </a:buClr>
              <a:buFont typeface="Wingdings" panose="05000000000000000000" pitchFamily="2" charset="2"/>
              <a:buChar char="§"/>
            </a:pPr>
            <a:r>
              <a:rPr lang="en-GB"/>
              <a:t>The workforce grew (to 1.71 million filled posts) and vacancies fell (to 131,000) for the second year in a row.</a:t>
            </a:r>
          </a:p>
          <a:p>
            <a:pPr marL="342900" marR="0" lvl="0" indent="-342900" algn="l" defTabSz="914400" rtl="0" eaLnBrk="1" fontAlgn="auto" latinLnBrk="0" hangingPunct="1">
              <a:lnSpc>
                <a:spcPct val="100000"/>
              </a:lnSpc>
              <a:spcBef>
                <a:spcPts val="0"/>
              </a:spcBef>
              <a:spcAft>
                <a:spcPts val="0"/>
              </a:spcAft>
              <a:buClr>
                <a:srgbClr val="005EB8"/>
              </a:buClr>
              <a:buSzTx/>
              <a:buFont typeface="Wingdings" panose="05000000000000000000" pitchFamily="2" charset="2"/>
              <a:buChar char="§"/>
              <a:tabLst/>
              <a:defRPr/>
            </a:pPr>
            <a:r>
              <a:rPr lang="en-GB"/>
              <a:t>The sector’s vacancy rate of 8.3% was still around 3 times that of the wider economy</a:t>
            </a:r>
          </a:p>
          <a:p>
            <a:pPr marL="342900" indent="-342900">
              <a:buClr>
                <a:srgbClr val="005EB8"/>
              </a:buClr>
              <a:buFont typeface="Wingdings" panose="05000000000000000000" pitchFamily="2" charset="2"/>
              <a:buChar char="§"/>
            </a:pPr>
            <a:r>
              <a:rPr lang="en-GB"/>
              <a:t>24.2% of people working in care left their jobs in 2023/24. For independent and local authority employers the turnover rate fell to below 1 in 4 for the first time since 2014/15, down from 29.1% the previous year.</a:t>
            </a:r>
          </a:p>
          <a:p>
            <a:pPr marL="342900" indent="-342900">
              <a:buClr>
                <a:srgbClr val="005EB8"/>
              </a:buClr>
              <a:buFont typeface="Wingdings" panose="05000000000000000000" pitchFamily="2" charset="2"/>
              <a:buChar char="§"/>
            </a:pPr>
            <a:r>
              <a:rPr lang="en-GB"/>
              <a:t>The number of men in the sector reached record high at 21%. It is the first time that men have represented more than a fifth of the workforce since records began – the proportion had been static at 18% from 2012/13 until 2022/23, when it rose for the first time, to 19%.</a:t>
            </a:r>
          </a:p>
          <a:p>
            <a:pPr marL="342900" indent="-342900">
              <a:buClr>
                <a:srgbClr val="005EB8"/>
              </a:buClr>
              <a:buFont typeface="Wingdings" panose="05000000000000000000" pitchFamily="2" charset="2"/>
              <a:buChar char="§"/>
            </a:pPr>
            <a:r>
              <a:rPr lang="en-GB" b="0" i="0">
                <a:solidFill>
                  <a:srgbClr val="212529"/>
                </a:solidFill>
                <a:effectLst/>
                <a:latin typeface="font-regular"/>
              </a:rPr>
              <a:t>However, these positive statistics are mainly due to the record level of international recruitment in 2023/24 and the sector is still struggling with domestic recruitment and retention. </a:t>
            </a:r>
          </a:p>
          <a:p>
            <a:pPr marL="342900" indent="-342900">
              <a:buClr>
                <a:srgbClr val="005EB8"/>
              </a:buClr>
              <a:buFont typeface="Wingdings" panose="05000000000000000000" pitchFamily="2" charset="2"/>
              <a:buChar char="§"/>
            </a:pPr>
            <a:r>
              <a:rPr lang="en-GB" b="0" i="0">
                <a:solidFill>
                  <a:srgbClr val="212529"/>
                </a:solidFill>
                <a:effectLst/>
                <a:latin typeface="font-regular"/>
              </a:rPr>
              <a:t>In 2023/24 there were 105,000 international recruits starting direct care providing roles in the independent sector and the number of people in the workforce with a British nationality decreased by 30,000. Over the two years since March 2022, 185,000 international recruits joined and the number of British workers fell by 70,000. It is clear from the data that this is not a case of international recruits taking jobs from British people, as the number of vacancies across the sector remains high.</a:t>
            </a:r>
          </a:p>
          <a:p>
            <a:pPr marL="342900" indent="-342900">
              <a:buClr>
                <a:srgbClr val="005EB8"/>
              </a:buClr>
              <a:buFont typeface="Wingdings" panose="05000000000000000000" pitchFamily="2" charset="2"/>
              <a:buChar char="§"/>
            </a:pPr>
            <a:r>
              <a:rPr lang="en-GB" b="0" i="0">
                <a:solidFill>
                  <a:srgbClr val="212529"/>
                </a:solidFill>
                <a:effectLst/>
                <a:latin typeface="font-regular"/>
              </a:rPr>
              <a:t>The turnover rate for internationally-recruited care workers was 30%, the turnover rate for domestic recruits into Care Worker roles was 41.1%.</a:t>
            </a:r>
          </a:p>
          <a:p>
            <a:pPr marL="342900" indent="-342900">
              <a:buClr>
                <a:srgbClr val="005EB8"/>
              </a:buClr>
              <a:buFont typeface="Wingdings" panose="05000000000000000000" pitchFamily="2" charset="2"/>
              <a:buChar char="§"/>
            </a:pPr>
            <a:r>
              <a:rPr lang="en-GB" b="0" i="0">
                <a:solidFill>
                  <a:srgbClr val="212529"/>
                </a:solidFill>
                <a:effectLst/>
                <a:latin typeface="font-regular"/>
              </a:rPr>
              <a:t>29% of international recruits were male, but men only accounted for 15% of newly-recruited British care workers.</a:t>
            </a:r>
          </a:p>
          <a:p>
            <a:pPr marL="342900" indent="-342900">
              <a:buClr>
                <a:srgbClr val="005EB8"/>
              </a:buClr>
              <a:buFont typeface="Wingdings" panose="05000000000000000000" pitchFamily="2" charset="2"/>
              <a:buChar char="§"/>
            </a:pPr>
            <a:r>
              <a:rPr lang="en-GB" b="0" i="0">
                <a:solidFill>
                  <a:srgbClr val="212529"/>
                </a:solidFill>
                <a:effectLst/>
                <a:latin typeface="font-regular"/>
              </a:rPr>
              <a:t>So IR has had a positive effect on the sector- but we can’t expect that to stay. Our latest tracking data suggested an estimated 8,000 new international recruits started between April and June 2024, compared with an average of 26,000 per quarter the year before. Changes in immigration policy are set to have an effect on the supply of the workforce for us. </a:t>
            </a:r>
          </a:p>
          <a:p>
            <a:pPr marL="342900" marR="0" lvl="0" indent="-342900" algn="l" defTabSz="914400" rtl="0" eaLnBrk="1" fontAlgn="auto" latinLnBrk="0" hangingPunct="1">
              <a:lnSpc>
                <a:spcPct val="100000"/>
              </a:lnSpc>
              <a:spcBef>
                <a:spcPts val="0"/>
              </a:spcBef>
              <a:spcAft>
                <a:spcPts val="0"/>
              </a:spcAft>
              <a:buClr>
                <a:srgbClr val="005EB8"/>
              </a:buClr>
              <a:buSzTx/>
              <a:buFont typeface="Wingdings" panose="05000000000000000000" pitchFamily="2" charset="2"/>
              <a:buChar char="§"/>
              <a:tabLst/>
              <a:defRPr/>
            </a:pPr>
            <a:r>
              <a:rPr lang="en-GB" b="0" i="0">
                <a:solidFill>
                  <a:srgbClr val="212529"/>
                </a:solidFill>
                <a:effectLst/>
                <a:latin typeface="font-regular"/>
              </a:rPr>
              <a:t>In addition to filling vacancies, the sector will need another 540,000 posts by 2040 if the workforce is to grow in proportion to the number of people aged over 65</a:t>
            </a:r>
          </a:p>
          <a:p>
            <a:pPr marL="342900" marR="0" lvl="0" indent="-342900" algn="l" defTabSz="914400" rtl="0" eaLnBrk="1" fontAlgn="auto" latinLnBrk="0" hangingPunct="1">
              <a:lnSpc>
                <a:spcPct val="100000"/>
              </a:lnSpc>
              <a:spcBef>
                <a:spcPts val="0"/>
              </a:spcBef>
              <a:spcAft>
                <a:spcPts val="0"/>
              </a:spcAft>
              <a:buClr>
                <a:srgbClr val="005EB8"/>
              </a:buClr>
              <a:buSzTx/>
              <a:buFont typeface="Wingdings" panose="05000000000000000000" pitchFamily="2" charset="2"/>
              <a:buChar char="§"/>
              <a:tabLst/>
              <a:defRPr/>
            </a:pPr>
            <a:r>
              <a:rPr lang="en-GB" b="0" i="0">
                <a:solidFill>
                  <a:srgbClr val="212529"/>
                </a:solidFill>
                <a:effectLst/>
                <a:latin typeface="font-regular"/>
              </a:rPr>
              <a:t>Despite all our challenges, we’re a vital piece of the puzzle and the adult social care sector was estimated to contribute £68.1 billion gross value added (GVA) to the economy in England - which is up 13.2% from 2022/23.</a:t>
            </a:r>
          </a:p>
          <a:p>
            <a:pPr marL="342900" indent="-342900">
              <a:buClr>
                <a:srgbClr val="005EB8"/>
              </a:buClr>
              <a:buFont typeface="Wingdings" panose="05000000000000000000" pitchFamily="2" charset="2"/>
              <a:buChar char="§"/>
            </a:pP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B9240D4-6F14-3449-8FA2-7400E50A522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98571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The information providers give us is used to provide intelligence and evidence to key decision makers in the sector, here’s a few examples of what that actually means…</a:t>
            </a:r>
          </a:p>
          <a:p>
            <a:pPr marL="0" lvl="0" indent="0">
              <a:lnSpc>
                <a:spcPct val="100000"/>
              </a:lnSpc>
              <a:buNone/>
            </a:pPr>
            <a:endParaRPr lang="en-GB"/>
          </a:p>
          <a:p>
            <a:pPr marL="0" lvl="0" indent="0">
              <a:lnSpc>
                <a:spcPct val="100000"/>
              </a:lnSpc>
              <a:buNone/>
            </a:pPr>
            <a:r>
              <a:rPr lang="en-GB"/>
              <a:t>We’ve provided data to government to inform their thinking on things like:</a:t>
            </a:r>
          </a:p>
          <a:p>
            <a:pPr marL="457200" indent="-285750">
              <a:buFont typeface="Arial"/>
              <a:buChar char="•"/>
            </a:pPr>
            <a:r>
              <a:rPr lang="en-GB"/>
              <a:t>In June 2025 we added Care Workforce Pathway questions to ASC-WDS. </a:t>
            </a:r>
            <a:r>
              <a:rPr lang="en-GB">
                <a:solidFill>
                  <a:srgbClr val="0B0C0C"/>
                </a:solidFill>
              </a:rPr>
              <a:t>DHSC commissioned Skills for Care to help them better understand the uptake and usage of the care workforce pathway. So, by adding in your own data, you’ll be helping them to make informed decisions about how to support adult social care career pathways in the future.</a:t>
            </a:r>
          </a:p>
          <a:p>
            <a:pPr marL="457200" indent="-285750">
              <a:buFont typeface="Arial"/>
              <a:buChar char="•"/>
            </a:pPr>
            <a:r>
              <a:rPr lang="en-GB"/>
              <a:t>We’ve just (Feb 2024) finished testing some new questions about International Recruitment, which was a request from DHSC so they are able to find our more granular detail about who is using Health and Social care visas (that they don’t get from the home office)- the job roles that these people are doing, what types/sizes of organisations etc. This data was recently published in the size and structure of adult social care in </a:t>
            </a:r>
            <a:r>
              <a:rPr lang="en-GB" err="1"/>
              <a:t>england</a:t>
            </a:r>
            <a:r>
              <a:rPr lang="en-GB"/>
              <a:t> 2025 report.</a:t>
            </a:r>
          </a:p>
          <a:p>
            <a:pPr marL="457200" indent="-285750">
              <a:buFont typeface="Arial"/>
              <a:buChar char="•"/>
            </a:pPr>
            <a:r>
              <a:rPr lang="en-GB"/>
              <a:t>In 2023, we worked with NHS TD to add digital jobs/skills/training options into ASC-WDS so they will be able to monitor the impact of their work to improve digital use in the sector. </a:t>
            </a:r>
          </a:p>
          <a:p>
            <a:pPr marL="457200" indent="-285750">
              <a:buFont typeface="Arial"/>
              <a:buChar char="•"/>
            </a:pPr>
            <a:r>
              <a:rPr lang="en-GB"/>
              <a:t>In Summer 2022 DHSC asked us to add some new questions to the service (Qs are about recruitment, advertising and staff benefits etc). They'll use the responses to measure the impact of the social care reform initiatives that they’re working on from the latest White Paper. So it’s going to be crucial going forward to measure the success of what they’re proposing to do to help face the challenges in the sector at the moment. </a:t>
            </a:r>
            <a:endParaRPr lang="en-GB">
              <a:cs typeface="Calibri" panose="020F0502020204030204"/>
            </a:endParaRPr>
          </a:p>
          <a:p>
            <a:pPr marL="457200" indent="-285750">
              <a:buFont typeface="Arial"/>
              <a:buChar char="•"/>
            </a:pPr>
            <a:r>
              <a:rPr lang="en-GB"/>
              <a:t>The Migration Advisory Committee’s review of the impact of ending freedom of movement, data provided by Skills for Care was integral in highlighting the important role that non-British workers play in our social care sector</a:t>
            </a:r>
            <a:endParaRPr lang="en-GB">
              <a:cs typeface="Calibri" panose="020F0502020204030204"/>
            </a:endParaRPr>
          </a:p>
          <a:p>
            <a:pPr marL="457200" indent="-285750">
              <a:buFont typeface="Arial"/>
              <a:buChar char="•"/>
            </a:pPr>
            <a:r>
              <a:rPr lang="en-GB"/>
              <a:t>Our analysts have recently done some work on international recruitment for the secretary of state – to help them understand the link between the high international recruitment inflows and the vacancy rate in the sector</a:t>
            </a:r>
            <a:endParaRPr lang="en-US">
              <a:cs typeface="Calibri" panose="020F0502020204030204"/>
            </a:endParaRPr>
          </a:p>
          <a:p>
            <a:pPr marL="457200" indent="-285750">
              <a:buFont typeface="Arial"/>
              <a:buChar char="•"/>
            </a:pPr>
            <a:r>
              <a:rPr lang="en-GB"/>
              <a:t>Insight into the experiences of lower-paid ethnic minority workers )Equality and Human Rights commission inquiry) </a:t>
            </a:r>
            <a:endParaRPr lang="en-GB">
              <a:cs typeface="Calibri" panose="020F0502020204030204"/>
            </a:endParaRPr>
          </a:p>
          <a:p>
            <a:pPr marL="457200" indent="-285750">
              <a:buFont typeface="Arial"/>
              <a:buChar char="•"/>
            </a:pPr>
            <a:r>
              <a:rPr lang="en-GB"/>
              <a:t>Highlighting recruitment and retention challenges (Health and social care select committee review)</a:t>
            </a:r>
            <a:endParaRPr lang="en-GB">
              <a:cs typeface="Calibri" panose="020F0502020204030204"/>
            </a:endParaRPr>
          </a:p>
          <a:p>
            <a:pPr marL="457200" indent="-285750">
              <a:buFont typeface="Arial"/>
              <a:buChar char="•"/>
            </a:pPr>
            <a:r>
              <a:rPr lang="en-GB"/>
              <a:t>the impact of changes to the National Living Wage</a:t>
            </a:r>
            <a:endParaRPr lang="en-GB">
              <a:cs typeface="Calibri" panose="020F0502020204030204"/>
            </a:endParaRPr>
          </a:p>
          <a:p>
            <a:pPr marL="457200" indent="-285750">
              <a:buFont typeface="Arial"/>
              <a:buChar char="•"/>
            </a:pPr>
            <a:r>
              <a:rPr lang="en-GB"/>
              <a:t>the number of flu and COVID-19 vaccines needed in the sector.</a:t>
            </a:r>
          </a:p>
          <a:p>
            <a:pPr marL="171450" indent="0">
              <a:buFont typeface="Arial"/>
              <a:buNone/>
            </a:pPr>
            <a:endParaRPr lang="en-GB"/>
          </a:p>
          <a:p>
            <a:pPr marL="171450" indent="0">
              <a:buFont typeface="Arial"/>
              <a:buNone/>
            </a:pPr>
            <a:r>
              <a:rPr lang="en-GB"/>
              <a:t>We'll be publishing our annual State Of Adult Social Care report in October – there'll be a launch event and the data usually features in the media. It's important headline data which informs policy and planning for the following year.</a:t>
            </a:r>
            <a:endParaRPr lang="en-US">
              <a:ea typeface="Calibri" panose="020F0502020204030204"/>
              <a:cs typeface="Calibri" panose="020F0502020204030204"/>
            </a:endParaRPr>
          </a:p>
          <a:p>
            <a:pPr marL="457200" indent="-285750">
              <a:buFont typeface="Arial"/>
              <a:buChar char="•"/>
            </a:pPr>
            <a:endParaRPr lang="en-GB">
              <a:ea typeface="Calibri"/>
              <a:cs typeface="Calibri" panose="020F0502020204030204"/>
            </a:endParaRPr>
          </a:p>
          <a:p>
            <a:pPr marL="457200" indent="-285750">
              <a:buFont typeface="Arial"/>
              <a:buChar char="•"/>
            </a:pPr>
            <a:endParaRPr lang="en-GB">
              <a:ea typeface="Calibri"/>
              <a:cs typeface="Calibri" panose="020F0502020204030204"/>
            </a:endParaRPr>
          </a:p>
          <a:p>
            <a:pPr>
              <a:buFont typeface="Arial" panose="020B0604020202020204" pitchFamily="34" charset="0"/>
            </a:pPr>
            <a:endParaRPr lang="en-GB">
              <a:ea typeface="Calibri"/>
              <a:cs typeface="Calibri" panose="020F0502020204030204"/>
            </a:endParaRPr>
          </a:p>
          <a:p>
            <a:endParaRPr lang="en-GB">
              <a:ea typeface="Calibri"/>
              <a:cs typeface="Calibri" panose="020F0502020204030204"/>
            </a:endParaRPr>
          </a:p>
          <a:p>
            <a:pPr marL="171450" indent="-171450">
              <a:buFont typeface="Arial" panose="020B0604020202020204" pitchFamily="34" charset="0"/>
              <a:buChar char="•"/>
            </a:pPr>
            <a:endParaRPr lang="en-GB">
              <a:ea typeface="Calibri"/>
              <a:cs typeface="Calibri" panose="020F0502020204030204"/>
            </a:endParaRPr>
          </a:p>
          <a:p>
            <a:endParaRPr lang="en-GB"/>
          </a:p>
        </p:txBody>
      </p:sp>
      <p:sp>
        <p:nvSpPr>
          <p:cNvPr id="4" name="Slide Number Placeholder 3"/>
          <p:cNvSpPr>
            <a:spLocks noGrp="1"/>
          </p:cNvSpPr>
          <p:nvPr>
            <p:ph type="sldNum" sz="quarter" idx="5"/>
          </p:nvPr>
        </p:nvSpPr>
        <p:spPr/>
        <p:txBody>
          <a:bodyPr/>
          <a:lstStyle/>
          <a:p>
            <a:fld id="{2B9240D4-6F14-3449-8FA2-7400E50A5229}" type="slidenum">
              <a:rPr lang="en-US" smtClean="0"/>
              <a:t>9</a:t>
            </a:fld>
            <a:endParaRPr lang="en-US"/>
          </a:p>
        </p:txBody>
      </p:sp>
    </p:spTree>
    <p:extLst>
      <p:ext uri="{BB962C8B-B14F-4D97-AF65-F5344CB8AC3E}">
        <p14:creationId xmlns:p14="http://schemas.microsoft.com/office/powerpoint/2010/main" val="1263578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AMENDED: W/C 21 September</a:t>
            </a:r>
          </a:p>
          <a:p>
            <a:endParaRPr lang="en-GB" dirty="0"/>
          </a:p>
          <a:p>
            <a:r>
              <a:rPr lang="en-GB" b="1" dirty="0"/>
              <a:t>https://www.gov.uk/government/collections/adult-social-care-learning-and-development-support-scheme</a:t>
            </a:r>
          </a:p>
          <a:p>
            <a:endParaRPr lang="en-GB" b="1" dirty="0"/>
          </a:p>
          <a:p>
            <a:r>
              <a:rPr lang="en-GB" b="0" dirty="0"/>
              <a:t>The funds included in the Adult Social Care Learning and Development Programme are:</a:t>
            </a:r>
          </a:p>
          <a:p>
            <a:pPr marL="171450" indent="-171450">
              <a:buFont typeface="Wingdings" panose="05000000000000000000" pitchFamily="2" charset="2"/>
              <a:buChar char="§"/>
            </a:pPr>
            <a:r>
              <a:rPr lang="en-GB" b="0" dirty="0"/>
              <a:t>Learning and Development Support Scheme (LDSS)</a:t>
            </a:r>
          </a:p>
          <a:p>
            <a:pPr marL="171450" indent="-171450">
              <a:buFont typeface="Wingdings" panose="05000000000000000000" pitchFamily="2" charset="2"/>
              <a:buChar char="§"/>
            </a:pPr>
            <a:r>
              <a:rPr lang="en-GB" b="0" dirty="0"/>
              <a:t>Oliver McGowan Mandatory Training on Learning Disability (Oliver’s Training)</a:t>
            </a:r>
            <a:endParaRPr lang="en-GB" sz="1200" b="0" dirty="0"/>
          </a:p>
          <a:p>
            <a:pPr marL="342900" indent="-342900">
              <a:buFont typeface="Wingdings" panose="05000000000000000000" pitchFamily="2" charset="2"/>
              <a:buChar char="§"/>
            </a:pPr>
            <a:r>
              <a:rPr lang="en-GB" sz="2000" dirty="0"/>
              <a:t>Assessed and Supported Year in Employment (ASYE)</a:t>
            </a:r>
          </a:p>
          <a:p>
            <a:pPr marL="342900" indent="-342900">
              <a:buFont typeface="Wingdings" panose="05000000000000000000" pitchFamily="2" charset="2"/>
              <a:buChar char="§"/>
            </a:pPr>
            <a:r>
              <a:rPr lang="en-GB" sz="2000" dirty="0"/>
              <a:t>User-led organisation (ULO) funding for ULOs representing individual employers and personal assistants </a:t>
            </a:r>
          </a:p>
          <a:p>
            <a:endParaRPr lang="en-GB" b="1" dirty="0"/>
          </a:p>
          <a:p>
            <a:r>
              <a:rPr lang="en-GB" b="1" dirty="0"/>
              <a:t>ASC-WDS</a:t>
            </a:r>
          </a:p>
          <a:p>
            <a:r>
              <a:rPr lang="en-GB" b="1" dirty="0"/>
              <a:t>https://www.skillsforcare.org.uk/Adult-Social-Care-Workforce-Data/Adult-Social-Care-Workforce-Data-Set/Benefits-of-ASC-WDS.aspx </a:t>
            </a:r>
          </a:p>
          <a:p>
            <a:endParaRPr lang="en-GB" b="1" dirty="0"/>
          </a:p>
          <a:p>
            <a:r>
              <a:rPr lang="en-GB" b="1" dirty="0"/>
              <a:t>ASC-WDS virtual tour registration link </a:t>
            </a:r>
          </a:p>
          <a:p>
            <a:r>
              <a:rPr lang="en-GB" sz="1200" b="1"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https://www.skillsforcare.org.uk/news-and-events/Events/Ongoing/Take-a-virtual-tour-of-the-Adult-Social-Care-Workforce-Data-Set.aspx</a:t>
            </a:r>
            <a:endParaRPr lang="en-GB" b="1" u="none" dirty="0">
              <a:solidFill>
                <a:schemeClr val="tx1"/>
              </a:solidFill>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11</a:t>
            </a:fld>
            <a:endParaRPr lang="en-US" dirty="0"/>
          </a:p>
        </p:txBody>
      </p:sp>
    </p:spTree>
    <p:extLst>
      <p:ext uri="{BB962C8B-B14F-4D97-AF65-F5344CB8AC3E}">
        <p14:creationId xmlns:p14="http://schemas.microsoft.com/office/powerpoint/2010/main" val="3509533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effectLst/>
                <a:latin typeface="Calibri" panose="020F0502020204030204" pitchFamily="34" charset="0"/>
                <a:ea typeface="Calibri" panose="020F0502020204030204" pitchFamily="34" charset="0"/>
              </a:rPr>
              <a:t>AMENDED: w/c 21 September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sng" kern="1200" dirty="0">
              <a:solidFill>
                <a:schemeClr val="tx1"/>
              </a:solidFill>
              <a:effectLst/>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kern="1200" dirty="0">
                <a:solidFill>
                  <a:schemeClr val="tx1"/>
                </a:solidFill>
                <a:effectLst/>
                <a:latin typeface="Calibri" panose="020F0502020204030204" pitchFamily="34" charset="0"/>
                <a:ea typeface="Calibri" panose="020F0502020204030204" pitchFamily="34" charset="0"/>
                <a:cs typeface="+mn-cs"/>
              </a:rPr>
              <a:t>NEW WEBINAR details added - https://www.skillsforcare.org.uk/news-and-events/Events/November/Understanding-the-Level-2-Adult-Social-Care-Certificate-qualification.aspx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u="sng" kern="1200" dirty="0">
              <a:solidFill>
                <a:schemeClr val="tx1"/>
              </a:solidFill>
              <a:effectLst/>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kern="1200" dirty="0">
                <a:solidFill>
                  <a:schemeClr val="tx1"/>
                </a:solidFill>
                <a:effectLst/>
                <a:latin typeface="Calibri" panose="020F0502020204030204" pitchFamily="34" charset="0"/>
                <a:ea typeface="Calibri" panose="020F0502020204030204" pitchFamily="34" charset="0"/>
                <a:cs typeface="+mn-cs"/>
              </a:rPr>
              <a:t>L2ASCC qual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t>DID YOU KNOW THAT SINCE THE LDSS LAUNCHED IN SEPTEMBER 2024, OVER 5,000 CLAIMS FOR THE L2ASCC QUALIFICATION HAVE BEEN ACCEPTED?</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Factsheets and FAQs for care providers, care workers and training providers (published March 2026) </a:t>
            </a:r>
            <a:r>
              <a:rPr lang="en-GB" sz="1200" u="sng" kern="1200" dirty="0">
                <a:solidFill>
                  <a:schemeClr val="tx1"/>
                </a:solidFill>
                <a:effectLst/>
                <a:latin typeface="+mn-lt"/>
                <a:ea typeface="+mn-ea"/>
                <a:cs typeface="+mn-cs"/>
              </a:rPr>
              <a:t>www.skillsforcare.org.uk/CareCertificateQual </a:t>
            </a:r>
          </a:p>
          <a:p>
            <a:r>
              <a:rPr lang="en-GB" sz="1200" kern="1200" dirty="0">
                <a:solidFill>
                  <a:schemeClr val="tx1"/>
                </a:solidFill>
                <a:effectLst/>
                <a:latin typeface="+mn-lt"/>
                <a:ea typeface="+mn-ea"/>
                <a:cs typeface="+mn-cs"/>
              </a:rPr>
              <a:t>(Main updates: Reference to £1,540 LDSS funding maximum reimbursement (previously £1,500) and references the Foundation Apprenticeship and how this links to L2 learning).</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Why choose the L2ASCC?</a:t>
            </a:r>
            <a:endParaRPr lang="en-GB" sz="1800" b="1" dirty="0"/>
          </a:p>
          <a:p>
            <a:pPr marL="342900" indent="-342900">
              <a:buFont typeface="Wingdings" panose="05000000000000000000" pitchFamily="2" charset="2"/>
              <a:buChar char="§"/>
            </a:pPr>
            <a:r>
              <a:rPr lang="en-GB" sz="1800" dirty="0"/>
              <a:t>Eligible employers can claim LDSS funding for up to £1,540 per qualification. (Ensure your ASC-WDS account is up-to-date to meet eligibility requirements) </a:t>
            </a:r>
          </a:p>
          <a:p>
            <a:pPr marL="342900" indent="-342900">
              <a:buFont typeface="Wingdings" panose="05000000000000000000" pitchFamily="2" charset="2"/>
              <a:buChar char="§"/>
            </a:pPr>
            <a:r>
              <a:rPr lang="en-GB" sz="1800" dirty="0"/>
              <a:t>Designed to ensure staff have the most up to date knowledge and baseline skills.</a:t>
            </a:r>
          </a:p>
          <a:p>
            <a:pPr marL="342900" indent="-342900">
              <a:buFont typeface="Wingdings" panose="05000000000000000000" pitchFamily="2" charset="2"/>
              <a:buChar char="§"/>
            </a:pPr>
            <a:r>
              <a:rPr lang="en-GB" sz="1400" kern="100" dirty="0"/>
              <a:t>Help staff feel valued and recognised as part of professional workforce</a:t>
            </a:r>
            <a:r>
              <a:rPr lang="en-GB" sz="1800" kern="100" dirty="0"/>
              <a:t>.</a:t>
            </a:r>
            <a:endParaRPr lang="en-GB" sz="1200" b="1" u="sng" dirty="0">
              <a:effectLst/>
              <a:latin typeface="Calibri" panose="020F0502020204030204" pitchFamily="34" charset="0"/>
              <a:ea typeface="Calibri" panose="020F0502020204030204" pitchFamily="34" charset="0"/>
            </a:endParaRPr>
          </a:p>
          <a:p>
            <a:r>
              <a:rPr lang="en-GB" sz="1200" b="1" u="sng" dirty="0">
                <a:effectLst/>
                <a:latin typeface="Calibri" panose="020F0502020204030204" pitchFamily="34" charset="0"/>
                <a:ea typeface="Calibri" panose="020F0502020204030204" pitchFamily="34" charset="0"/>
              </a:rPr>
              <a:t>https://www.skillsforcare.org.uk/Developing-your-workforce/Level-2-Adult-Social-Care-Certificate-qualification.aspx</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1200" b="0" i="0" dirty="0">
              <a:solidFill>
                <a:srgbClr val="000000"/>
              </a:solidFill>
              <a:effectLs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GB" sz="1200" b="0" i="0" dirty="0">
                <a:solidFill>
                  <a:srgbClr val="000000"/>
                </a:solidFill>
                <a:effectLst/>
                <a:latin typeface="Aptos" panose="020B0004020202020204" pitchFamily="34" charset="0"/>
              </a:rPr>
              <a:t>More detailed slides/notes/quotes available in L2ACC-In a nutshell slides available on following link: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200" b="1" u="sng" strike="noStrike" kern="1200" dirty="0">
                <a:solidFill>
                  <a:schemeClr val="tx1"/>
                </a:solidFill>
                <a:effectLst/>
                <a:latin typeface="+mn-lt"/>
                <a:ea typeface="+mn-ea"/>
                <a:cs typeface="+mn-cs"/>
                <a:hlinkClick r:id="rId3"/>
              </a:rPr>
              <a:t> L2ASCC qual and CC standards- In a Nutshell slides.pptx</a:t>
            </a:r>
            <a:endParaRPr lang="en-GB" sz="1200" kern="1200" dirty="0">
              <a:solidFill>
                <a:schemeClr val="tx1"/>
              </a:solidFill>
              <a:effectLst/>
              <a:latin typeface="+mn-lt"/>
              <a:ea typeface="+mn-ea"/>
              <a:cs typeface="+mn-cs"/>
            </a:endParaRPr>
          </a:p>
          <a:p>
            <a:endParaRPr lang="en-GB" sz="1200" b="1" u="sng" dirty="0">
              <a:effectLst/>
              <a:latin typeface="Calibri" panose="020F0502020204030204" pitchFamily="34" charset="0"/>
              <a:ea typeface="Calibri" panose="020F0502020204030204" pitchFamily="34" charset="0"/>
            </a:endParaRPr>
          </a:p>
          <a:p>
            <a:r>
              <a:rPr lang="en-GB" sz="1200" b="1" u="none" strike="noStrike"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 https://skillsforcare.sharepoint.com/:p:/r/sites/engagementdirectorate/Shared%20Documents/Engagement%20Directorate%20public/Area%20team%20repository/In%20a%20nutshell/L2ASCC%20Qualification%20and%20Care%20Certificate%20Standards/L2ASCC%20qualification%20and%20Care%20Certificate%20standards_care%20providers%20-%20In%20a%20Nutshell%20slides.pptx?d=wfdad67b6265446eca772dd9cebc96566&amp;csf=1&amp;web=1&amp;e=H6T2PS</a:t>
            </a:r>
            <a:endParaRPr lang="en-GB" sz="1200" b="1" u="none" strike="noStrike" kern="1200" dirty="0">
              <a:solidFill>
                <a:schemeClr val="tx1"/>
              </a:solidFill>
              <a:effectLst/>
              <a:latin typeface="+mn-lt"/>
              <a:ea typeface="+mn-ea"/>
              <a:cs typeface="+mn-cs"/>
            </a:endParaRPr>
          </a:p>
          <a:p>
            <a:endParaRPr lang="en-GB" sz="1200" b="1" u="sng" dirty="0">
              <a:effectLst/>
              <a:latin typeface="Calibri" panose="020F0502020204030204" pitchFamily="34" charset="0"/>
              <a:ea typeface="Calibri" panose="020F0502020204030204" pitchFamily="34" charset="0"/>
            </a:endParaRPr>
          </a:p>
          <a:p>
            <a:r>
              <a:rPr lang="en-GB" sz="1200" kern="1200" dirty="0">
                <a:solidFill>
                  <a:schemeClr val="tx1"/>
                </a:solidFill>
                <a:effectLst/>
                <a:latin typeface="+mn-lt"/>
                <a:ea typeface="+mn-ea"/>
                <a:cs typeface="+mn-cs"/>
              </a:rPr>
              <a:t>Currently 54% of direct care workers do not have a level 2 or above qualification. The introduction of the L2ASCC qualification will provide people in care roles the most up-to-date knowledge and baseline skills required to support people well and succeed in their roles.</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For those who have been in the sector for several years and deserve acknowledgement for the skilled care they provide, the qualification will also provide a route for them to gain a recognised qualification. Investing in training and support for staff will act as an incentive for staff recruitment, retention and development within the workforce.</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It’s based on the 15 standards from the original Care Certificate to reflect best practice but with a greater depth of learning and portability.</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Aimed at new starters and those without existing qualifications. It’s expected to take a new learner around 6-8 months to complete.</a:t>
            </a:r>
          </a:p>
          <a:p>
            <a:pPr marL="171450" lvl="0" indent="-171450">
              <a:buFont typeface="Wingdings" panose="05000000000000000000" pitchFamily="2" charset="2"/>
              <a:buChar char="§"/>
            </a:pPr>
            <a:r>
              <a:rPr lang="en-GB" sz="1200" kern="1200" dirty="0">
                <a:solidFill>
                  <a:schemeClr val="tx1"/>
                </a:solidFill>
                <a:effectLst/>
                <a:latin typeface="+mn-lt"/>
                <a:ea typeface="+mn-ea"/>
                <a:cs typeface="+mn-cs"/>
              </a:rPr>
              <a:t>This could be reduced for more experienced learners through any reliable and sufficient recognition of prior learning. Care Certificate standards and induction training may be counted as prior learning. The training provider should clearly set out how prior learning can be used in the assessment process before enrolment.</a:t>
            </a:r>
          </a:p>
          <a:p>
            <a:endParaRPr lang="en-GB" dirty="0"/>
          </a:p>
          <a:p>
            <a:r>
              <a:rPr lang="en-GB" dirty="0"/>
              <a:t>Care Cert Standards 2025 still exist and are available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kern="1200" dirty="0">
                <a:solidFill>
                  <a:schemeClr val="tx1"/>
                </a:solidFill>
                <a:effectLst/>
                <a:latin typeface="+mn-lt"/>
                <a:ea typeface="+mn-ea"/>
                <a:cs typeface="+mn-cs"/>
                <a:hlinkClick r:id="rId5"/>
              </a:rPr>
              <a:t>https://www.skillsforcare.org.uk/Developing-your-workforce/Care-Certificate/Care-Certificate-standards.aspx</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12</a:t>
            </a:fld>
            <a:endParaRPr lang="en-US" dirty="0"/>
          </a:p>
        </p:txBody>
      </p:sp>
    </p:spTree>
    <p:extLst>
      <p:ext uri="{BB962C8B-B14F-4D97-AF65-F5344CB8AC3E}">
        <p14:creationId xmlns:p14="http://schemas.microsoft.com/office/powerpoint/2010/main" val="2493166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sng" dirty="0">
                <a:effectLst/>
                <a:latin typeface="Calibri" panose="020F0502020204030204" pitchFamily="34" charset="0"/>
                <a:ea typeface="Calibri" panose="020F0502020204030204" pitchFamily="34" charset="0"/>
              </a:rPr>
              <a:t>NEW: 5 MAY</a:t>
            </a:r>
          </a:p>
          <a:p>
            <a:endParaRPr lang="en-GB" dirty="0"/>
          </a:p>
          <a:p>
            <a:r>
              <a:rPr lang="en-GB" dirty="0"/>
              <a:t>The Quality Assured Care Learning Service (QACLS) is a DHSC funded service delivered by Skills for Care. </a:t>
            </a:r>
          </a:p>
          <a:p>
            <a:endParaRPr lang="en-GB" dirty="0"/>
          </a:p>
          <a:p>
            <a:r>
              <a:rPr lang="en-GB" dirty="0"/>
              <a:t>There are two spreadsheets available on the QACLS webpage, which are updated fortnightly.</a:t>
            </a:r>
          </a:p>
          <a:p>
            <a:pPr marL="171450" indent="-171450">
              <a:buFont typeface="Wingdings" panose="05000000000000000000" pitchFamily="2" charset="2"/>
              <a:buChar char="§"/>
            </a:pPr>
            <a:r>
              <a:rPr lang="en-GB" dirty="0"/>
              <a:t>Quality assured training providers, courses and qualifications – linked to LDSS funding </a:t>
            </a:r>
          </a:p>
          <a:p>
            <a:pPr marL="171450" indent="-171450">
              <a:buFont typeface="Wingdings" panose="05000000000000000000" pitchFamily="2" charset="2"/>
              <a:buChar char="§"/>
            </a:pPr>
            <a:r>
              <a:rPr lang="en-GB" dirty="0"/>
              <a:t>Quality assured Oliver McGowan Mandatory Training providers  </a:t>
            </a:r>
          </a:p>
          <a:p>
            <a:endParaRPr lang="en-GB" dirty="0"/>
          </a:p>
          <a:p>
            <a:r>
              <a:rPr lang="en-GB" dirty="0"/>
              <a:t>https://www.skillsforcare.org.uk/Developing-your-workforce/Quality-assured-training-and-courses.aspx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Please email </a:t>
            </a:r>
            <a:r>
              <a:rPr lang="en-GB" sz="1200" b="0" i="0" u="none" strike="noStrike" kern="1200" dirty="0">
                <a:solidFill>
                  <a:schemeClr val="tx1"/>
                </a:solidFill>
                <a:effectLst/>
                <a:latin typeface="+mn-lt"/>
                <a:ea typeface="+mn-ea"/>
                <a:cs typeface="+mn-cs"/>
                <a:hlinkClick r:id="rId3"/>
              </a:rPr>
              <a:t>QAservices@skillsforcare.org.uk</a:t>
            </a:r>
            <a:r>
              <a:rPr lang="en-GB" sz="1200" b="0" i="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B9240D4-6F14-3449-8FA2-7400E50A5229}"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9821835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AMENDED: W/C 10 Aug</a:t>
            </a:r>
          </a:p>
          <a:p>
            <a:endParaRPr lang="en-GB" dirty="0"/>
          </a:p>
          <a:p>
            <a:r>
              <a:rPr lang="en-GB" sz="1200" b="0" i="0" kern="1200" dirty="0">
                <a:solidFill>
                  <a:schemeClr val="tx1"/>
                </a:solidFill>
                <a:effectLst/>
                <a:latin typeface="+mn-lt"/>
                <a:ea typeface="+mn-ea"/>
                <a:cs typeface="+mn-cs"/>
              </a:rPr>
              <a:t>The Training Hub has been created in response to what care leaders say they need most: credible, up‑to‑date training that reflects current and emerging standards, is easy to use, is fairly-priced, and genuinely supports staff to feel confident and competent in their roles.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Skills for Care has worked closely with care providers to understand what they need from their training provider. This has included focus groups and one-to-one consultations taking place at each stage to ensure all elements of the training offer truly meet the requirements of people working in social care.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All courses are developed by Skills for Care, drawing on our deep and longstanding expertise in workforce development and quality improvement.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training will be delivered via an award-winning learning management platform that has been expertly designed to suit different types of learners.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 part of our mission to support and develop the social care workforce, every penny of profit from The Training Hub will be reinvested into supporting our vital sector work. </a:t>
            </a:r>
          </a:p>
          <a:p>
            <a:endParaRPr lang="en-GB" sz="1200" b="0" i="0" kern="1200" dirty="0">
              <a:solidFill>
                <a:schemeClr val="tx1"/>
              </a:solidFill>
              <a:effectLst/>
              <a:latin typeface="+mn-lt"/>
              <a:ea typeface="+mn-ea"/>
              <a:cs typeface="+mn-cs"/>
            </a:endParaRPr>
          </a:p>
          <a:p>
            <a:r>
              <a:rPr lang="en-GB" b="1" dirty="0"/>
              <a:t>Statutory and mandatory - </a:t>
            </a:r>
            <a:r>
              <a:rPr lang="en-GB" sz="1200" b="1" i="0" u="none" strike="noStrike" kern="1200" dirty="0">
                <a:solidFill>
                  <a:schemeClr val="tx1"/>
                </a:solidFill>
                <a:effectLst/>
                <a:latin typeface="+mn-lt"/>
                <a:ea typeface="+mn-ea"/>
                <a:cs typeface="+mn-cs"/>
              </a:rPr>
              <a:t>covering essential topics applicable across all roles</a:t>
            </a:r>
            <a:r>
              <a:rPr lang="en-GB" sz="1200" b="1" i="0" kern="1200" dirty="0">
                <a:solidFill>
                  <a:schemeClr val="tx1"/>
                </a:solidFill>
                <a:effectLst/>
                <a:latin typeface="+mn-lt"/>
                <a:ea typeface="+mn-ea"/>
                <a:cs typeface="+mn-cs"/>
              </a:rPr>
              <a:t>​</a:t>
            </a:r>
            <a:endParaRPr lang="en-GB" b="1" dirty="0"/>
          </a:p>
          <a:p>
            <a:r>
              <a:rPr lang="en-GB" sz="1200" kern="1200" dirty="0">
                <a:solidFill>
                  <a:schemeClr val="tx1"/>
                </a:solidFill>
                <a:effectLst/>
                <a:latin typeface="+mn-lt"/>
                <a:ea typeface="+mn-ea"/>
                <a:cs typeface="+mn-cs"/>
              </a:rPr>
              <a:t>Difficult conversations</a:t>
            </a:r>
          </a:p>
          <a:p>
            <a:r>
              <a:rPr lang="en-GB" sz="1200" kern="1200" dirty="0">
                <a:solidFill>
                  <a:schemeClr val="tx1"/>
                </a:solidFill>
                <a:effectLst/>
                <a:latin typeface="+mn-lt"/>
                <a:ea typeface="+mn-ea"/>
                <a:cs typeface="+mn-cs"/>
              </a:rPr>
              <a:t>Falls prevention awareness</a:t>
            </a:r>
          </a:p>
          <a:p>
            <a:r>
              <a:rPr lang="en-GB" sz="1200" kern="1200" dirty="0">
                <a:solidFill>
                  <a:schemeClr val="tx1"/>
                </a:solidFill>
                <a:effectLst/>
                <a:latin typeface="+mn-lt"/>
                <a:ea typeface="+mn-ea"/>
                <a:cs typeface="+mn-cs"/>
              </a:rPr>
              <a:t>Frailty awareness </a:t>
            </a:r>
          </a:p>
          <a:p>
            <a:r>
              <a:rPr lang="en-GB" sz="1200" kern="1200" dirty="0">
                <a:solidFill>
                  <a:schemeClr val="tx1"/>
                </a:solidFill>
                <a:effectLst/>
                <a:latin typeface="+mn-lt"/>
                <a:ea typeface="+mn-ea"/>
                <a:cs typeface="+mn-cs"/>
              </a:rPr>
              <a:t>Introduction to equality, diversity and inclusion</a:t>
            </a:r>
          </a:p>
          <a:p>
            <a:r>
              <a:rPr lang="en-GB" sz="1200" kern="1200" dirty="0">
                <a:solidFill>
                  <a:schemeClr val="tx1"/>
                </a:solidFill>
                <a:effectLst/>
                <a:latin typeface="+mn-lt"/>
                <a:ea typeface="+mn-ea"/>
                <a:cs typeface="+mn-cs"/>
              </a:rPr>
              <a:t>Introduction to infection prevention and control </a:t>
            </a:r>
          </a:p>
          <a:p>
            <a:r>
              <a:rPr lang="en-GB" sz="1200" kern="1200" dirty="0">
                <a:solidFill>
                  <a:schemeClr val="tx1"/>
                </a:solidFill>
                <a:effectLst/>
                <a:latin typeface="+mn-lt"/>
                <a:ea typeface="+mn-ea"/>
                <a:cs typeface="+mn-cs"/>
              </a:rPr>
              <a:t>Mental Capacity Act awareness</a:t>
            </a:r>
          </a:p>
          <a:p>
            <a:r>
              <a:rPr lang="en-GB" sz="1200" kern="1200" dirty="0">
                <a:solidFill>
                  <a:schemeClr val="tx1"/>
                </a:solidFill>
                <a:effectLst/>
                <a:latin typeface="+mn-lt"/>
                <a:ea typeface="+mn-ea"/>
                <a:cs typeface="+mn-cs"/>
              </a:rPr>
              <a:t>Mental health awareness</a:t>
            </a:r>
          </a:p>
          <a:p>
            <a:r>
              <a:rPr lang="en-GB" sz="1200" kern="1200" dirty="0">
                <a:solidFill>
                  <a:schemeClr val="tx1"/>
                </a:solidFill>
                <a:effectLst/>
                <a:latin typeface="+mn-lt"/>
                <a:ea typeface="+mn-ea"/>
                <a:cs typeface="+mn-cs"/>
              </a:rPr>
              <a:t>Principles of care planning</a:t>
            </a:r>
            <a:endParaRPr lang="en-GB" dirty="0"/>
          </a:p>
          <a:p>
            <a:r>
              <a:rPr lang="en-GB" dirty="0"/>
              <a:t>Principles of person-centred care </a:t>
            </a:r>
          </a:p>
          <a:p>
            <a:r>
              <a:rPr lang="en-GB" dirty="0"/>
              <a:t>Principles of record keeping </a:t>
            </a:r>
          </a:p>
          <a:p>
            <a:endParaRPr lang="en-GB" dirty="0"/>
          </a:p>
          <a:p>
            <a:r>
              <a:rPr lang="en-GB" b="1" dirty="0"/>
              <a:t>Enhanced care - </a:t>
            </a:r>
            <a:r>
              <a:rPr lang="en-GB" sz="1200" b="1" i="0" u="none" strike="noStrike" kern="1200" dirty="0">
                <a:solidFill>
                  <a:schemeClr val="tx1"/>
                </a:solidFill>
                <a:effectLst/>
                <a:latin typeface="+mn-lt"/>
                <a:ea typeface="+mn-ea"/>
                <a:cs typeface="+mn-cs"/>
              </a:rPr>
              <a:t>covering a range of topics particularly suited to frontline and enhanced care roles</a:t>
            </a:r>
            <a:r>
              <a:rPr lang="en-GB" sz="1200" b="0" i="0" kern="1200" dirty="0">
                <a:solidFill>
                  <a:schemeClr val="tx1"/>
                </a:solidFill>
                <a:effectLst/>
                <a:latin typeface="+mn-lt"/>
                <a:ea typeface="+mn-ea"/>
                <a:cs typeface="+mn-cs"/>
              </a:rPr>
              <a:t>​</a:t>
            </a:r>
            <a:endParaRPr lang="en-GB" b="1" dirty="0"/>
          </a:p>
          <a:p>
            <a:r>
              <a:rPr lang="en-GB" sz="1200" kern="1200" dirty="0">
                <a:solidFill>
                  <a:schemeClr val="tx1"/>
                </a:solidFill>
                <a:effectLst/>
                <a:latin typeface="+mn-lt"/>
                <a:ea typeface="+mn-ea"/>
                <a:cs typeface="+mn-cs"/>
              </a:rPr>
              <a:t>Dementia (tier 1) introduction</a:t>
            </a:r>
          </a:p>
          <a:p>
            <a:r>
              <a:rPr lang="en-GB" sz="1200" kern="1200" dirty="0">
                <a:solidFill>
                  <a:schemeClr val="tx1"/>
                </a:solidFill>
                <a:effectLst/>
                <a:latin typeface="+mn-lt"/>
                <a:ea typeface="+mn-ea"/>
                <a:cs typeface="+mn-cs"/>
              </a:rPr>
              <a:t>Introduction to end of life care</a:t>
            </a:r>
            <a:endParaRPr lang="en-GB" dirty="0"/>
          </a:p>
          <a:p>
            <a:endParaRPr lang="en-GB" dirty="0"/>
          </a:p>
          <a:p>
            <a:r>
              <a:rPr lang="en-GB" b="1" dirty="0"/>
              <a:t>Leadership and management – covering skills and knowledge to support role progression</a:t>
            </a:r>
          </a:p>
          <a:p>
            <a:r>
              <a:rPr lang="en-GB" dirty="0"/>
              <a:t>Coaching</a:t>
            </a:r>
          </a:p>
          <a:p>
            <a:r>
              <a:rPr lang="en-GB" dirty="0"/>
              <a:t>Mentoring</a:t>
            </a:r>
          </a:p>
          <a:p>
            <a:endParaRPr lang="en-GB" dirty="0"/>
          </a:p>
          <a:p>
            <a:r>
              <a:rPr lang="en-GB" dirty="0"/>
              <a:t>Coming soon… </a:t>
            </a:r>
            <a:r>
              <a:rPr lang="en-GB" b="1" dirty="0"/>
              <a:t>Health and safety – covering key health and safety requirements</a:t>
            </a:r>
          </a:p>
          <a:p>
            <a:endParaRPr lang="en-GB" dirty="0"/>
          </a:p>
          <a:p>
            <a:r>
              <a:rPr lang="en-GB" b="1" dirty="0"/>
              <a:t>MIS – Introductory modules for managers 11 modules also available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linkClick r:id="rId3"/>
              </a:rPr>
              <a:t>www.skillsforcare.org.uk/thetraininghub</a:t>
            </a:r>
            <a:r>
              <a:rPr lang="en-GB" sz="1200" dirty="0"/>
              <a:t>  </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14</a:t>
            </a:fld>
            <a:endParaRPr lang="en-US" dirty="0"/>
          </a:p>
        </p:txBody>
      </p:sp>
    </p:spTree>
    <p:extLst>
      <p:ext uri="{BB962C8B-B14F-4D97-AF65-F5344CB8AC3E}">
        <p14:creationId xmlns:p14="http://schemas.microsoft.com/office/powerpoint/2010/main" val="2515238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AMENDED: W/C 27 JULY</a:t>
            </a:r>
          </a:p>
          <a:p>
            <a:endParaRPr lang="en-GB" dirty="0"/>
          </a:p>
          <a:p>
            <a:r>
              <a:rPr lang="en-GB" b="1" u="sng" dirty="0"/>
              <a:t>https://asc-wds.skillsforcare.org.uk/registration/create-account</a:t>
            </a:r>
          </a:p>
          <a:p>
            <a:endParaRPr lang="en-GB" b="1" u="sng" dirty="0"/>
          </a:p>
          <a:p>
            <a:r>
              <a:rPr lang="en-GB" b="1" u="sng" dirty="0"/>
              <a:t>VIDEO: https://www.skillsforcare.org.uk/Adult-Social-Care-Workforce-Data/Adult-Social-Care-Workforce-Data-Set/Benefits-of-ASC-WDS.aspx</a:t>
            </a:r>
          </a:p>
          <a:p>
            <a:endParaRPr lang="en-GB" dirty="0"/>
          </a:p>
          <a:p>
            <a:r>
              <a:rPr lang="en-GB" dirty="0"/>
              <a:t>We’ve created this short video to help you understand the benefits of using ASC-WDS and how the data within the system can be used by the Government and other stakeholders to make informed decisions about the care sector.</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15</a:t>
            </a:fld>
            <a:endParaRPr lang="en-US" dirty="0"/>
          </a:p>
        </p:txBody>
      </p:sp>
    </p:spTree>
    <p:extLst>
      <p:ext uri="{BB962C8B-B14F-4D97-AF65-F5344CB8AC3E}">
        <p14:creationId xmlns:p14="http://schemas.microsoft.com/office/powerpoint/2010/main" val="1629184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1219200" y="3300413"/>
            <a:ext cx="9753600" cy="2700337"/>
          </a:xfrm>
          <a:prstGeom prst="rect">
            <a:avLst/>
          </a:prstGeom>
        </p:spPr>
        <p:txBody>
          <a:bodyPr/>
          <a:lstStyle/>
          <a:p>
            <a:r>
              <a:rPr lang="en-US" b="1" u="sng" dirty="0"/>
              <a:t>NEW W/C 10 Aug</a:t>
            </a:r>
          </a:p>
          <a:p>
            <a:endParaRPr lang="en-US" dirty="0"/>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is what the Pathway looks like in practice. All the roles for the Pathway sit on the GOV.UK website.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It sets out clear role categories across adult social care from people who are new to care, right through to leadership roles like registered managers.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It’s important to note that these are role categories, not individual job titles. If you’re roles have different names, that’s totally fine. What’s important is to know where your roles sit on the Pathway.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What the Pathway shows is a career journey. It helps people see where they are now, what the next step could be, and it supports them to understand how to get there. </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It also creates a shared way of describing roles across organisations so we’re more consistent in how we talk about expectations and progression.</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It’s still growing with more roles being developed to reflect the wider workforce.</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https://www.skillsforcare.org.uk/Developing-your-workforce/Care-workforce-pathway/The-Care-Workforce-Pathway.aspx</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https://www.skillsforcare.org.uk/Developing-your-workforce/Care-workforce-pathway/Getting-started.aspx</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https://www.skillsforcare.org.uk/resources/documents/Developing-your-workforce/Care-Workforce-Pathway/Care-Workforce-Pathway-role-category-characteristics.pdf</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https://www.skillsforcare.org.uk/Developing-your-workforce/Care-workforce-pathway/Adopting-the-Care-Workforce-Pathway.aspx</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https://www.skillsforcare.org.uk/resources/documents/Developing-your-workforce/Care-Workforce-Pathway/Career-and-development/Care-Workforce-Pathway-progression-opportunities.pdf</a:t>
            </a: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endParaRPr lang="en-GB" dirty="0"/>
          </a:p>
        </p:txBody>
      </p:sp>
    </p:spTree>
    <p:extLst>
      <p:ext uri="{BB962C8B-B14F-4D97-AF65-F5344CB8AC3E}">
        <p14:creationId xmlns:p14="http://schemas.microsoft.com/office/powerpoint/2010/main" val="3393231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13 JULY</a:t>
            </a:r>
          </a:p>
          <a:p>
            <a:endParaRPr lang="en-GB" dirty="0"/>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This slide shows the current application process for the CWP support programme.</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When we talk about CWP, it can sometimes feel overwhelming. Many organisations know where they want to get to but taking that first step can be the hardest part.</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That's exactly where the </a:t>
            </a:r>
            <a:r>
              <a:rPr kumimoji="0" lang="en-GB" sz="1200" b="1" i="0" u="none" strike="noStrike" kern="1200" cap="none" spc="0" normalizeH="0" baseline="0" noProof="0" dirty="0">
                <a:ln>
                  <a:noFill/>
                </a:ln>
                <a:solidFill>
                  <a:prstClr val="black"/>
                </a:solidFill>
                <a:effectLst/>
                <a:uLnTx/>
                <a:uFillTx/>
                <a:latin typeface="+mn-lt"/>
                <a:ea typeface="+mn-ea"/>
                <a:cs typeface="+mn-cs"/>
              </a:rPr>
              <a:t>Care Workforce Pathway Support Programme</a:t>
            </a:r>
            <a:r>
              <a:rPr kumimoji="0" lang="en-GB" sz="1200" b="0" i="0" u="none" strike="noStrike" kern="1200" cap="none" spc="0" normalizeH="0" baseline="0" noProof="0" dirty="0">
                <a:ln>
                  <a:noFill/>
                </a:ln>
                <a:solidFill>
                  <a:prstClr val="black"/>
                </a:solidFill>
                <a:effectLst/>
                <a:uLnTx/>
                <a:uFillTx/>
                <a:latin typeface="+mn-lt"/>
                <a:ea typeface="+mn-ea"/>
                <a:cs typeface="+mn-cs"/>
              </a:rPr>
              <a:t> comes in. This isn't about asking you to transform everything overnight or commit to a large-scale project. Instead, it's about providing practical support that helps you identify what is achievable for your organisation right now and then take those first small, manageable steps.</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programme has been designed to meet organisations where they are. Whether you're just starting to explore the Care Workforce Pathway, or you've already begun thinking about implementation, there is support available to help build confidence, share good practice, and turn ideas into action.</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What I would encourage you to think about is: </a:t>
            </a:r>
            <a:r>
              <a:rPr kumimoji="0" lang="en-GB" sz="1200" b="0" i="1" u="none" strike="noStrike" kern="1200" cap="none" spc="0" normalizeH="0" baseline="0" noProof="0" dirty="0">
                <a:ln>
                  <a:noFill/>
                </a:ln>
                <a:solidFill>
                  <a:prstClr val="black"/>
                </a:solidFill>
                <a:effectLst/>
                <a:uLnTx/>
                <a:uFillTx/>
                <a:latin typeface="+mn-lt"/>
                <a:ea typeface="+mn-ea"/>
                <a:cs typeface="+mn-cs"/>
              </a:rPr>
              <a:t>What could one small step look like for your organisation?</a:t>
            </a:r>
            <a:r>
              <a:rPr kumimoji="0" lang="en-GB" sz="1200" b="0" i="0" u="none" strike="noStrike" kern="1200" cap="none" spc="0" normalizeH="0" baseline="0" noProof="0" dirty="0">
                <a:ln>
                  <a:noFill/>
                </a:ln>
                <a:solidFill>
                  <a:prstClr val="black"/>
                </a:solidFill>
                <a:effectLst/>
                <a:uLnTx/>
                <a:uFillTx/>
                <a:latin typeface="+mn-lt"/>
                <a:ea typeface="+mn-ea"/>
                <a:cs typeface="+mn-cs"/>
              </a:rPr>
              <a:t> It might be starting a conversation with managers, reviewing a role against the pathway, or identifying a workforce challenge that the pathway could help address. Small actions often create momentum, and momentum leads to meaningful change.</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 benefit of engaging with the programme is that you don't have to do this alone. You'll have access to guidance, resources, examples from others, and support that can help make the process feel more achievable and less daunting.</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ts val="15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mn-lt"/>
                <a:ea typeface="+mn-ea"/>
                <a:cs typeface="+mn-cs"/>
              </a:rPr>
              <a:t>There are 3 initial workshops, these are followed by peer support discussion groups, and all the resources and tools are available for you to use.</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Applications are now open to join the support programme starting in January 2027. If</a:t>
            </a:r>
            <a:r>
              <a:rPr kumimoji="0" lang="en-GB" sz="1200" b="0" i="0" u="none" strike="noStrike" kern="1200" cap="none" spc="0" normalizeH="0" baseline="0" noProof="0" dirty="0">
                <a:ln>
                  <a:noFill/>
                </a:ln>
                <a:solidFill>
                  <a:prstClr val="black"/>
                </a:solidFill>
                <a:effectLst/>
                <a:uLnTx/>
                <a:uFillTx/>
                <a:latin typeface="+mn-lt"/>
                <a:ea typeface="+mn-ea"/>
                <a:cs typeface="+mn-cs"/>
              </a:rPr>
              <a:t> you are interested in putting your organisation forward, please follow the link to read more and apply.</a:t>
            </a:r>
          </a:p>
          <a:p>
            <a:pPr marL="0" marR="0" lvl="0" indent="0" algn="l" defTabSz="914400" rtl="0" eaLnBrk="1" fontAlgn="t" latinLnBrk="0" hangingPunct="1">
              <a:lnSpc>
                <a:spcPts val="15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mn-lt"/>
              <a:ea typeface="+mn-ea"/>
              <a:cs typeface="+mn-cs"/>
            </a:endParaRPr>
          </a:p>
          <a:p>
            <a:r>
              <a:rPr lang="en-GB" b="1" dirty="0"/>
              <a:t>https://www.skillsforcare.org.uk/Developing-your-workforce/Care-workforce-pathway/Support-programme-for-care-providers.aspx</a:t>
            </a:r>
          </a:p>
        </p:txBody>
      </p:sp>
      <p:sp>
        <p:nvSpPr>
          <p:cNvPr id="4" name="Slide Number Placeholder 3"/>
          <p:cNvSpPr>
            <a:spLocks noGrp="1"/>
          </p:cNvSpPr>
          <p:nvPr>
            <p:ph type="sldNum" sz="quarter" idx="5"/>
          </p:nvPr>
        </p:nvSpPr>
        <p:spPr/>
        <p:txBody>
          <a:bodyPr/>
          <a:lstStyle/>
          <a:p>
            <a:fld id="{2B9240D4-6F14-3449-8FA2-7400E50A5229}" type="slidenum">
              <a:rPr lang="en-US" smtClean="0"/>
              <a:t>17</a:t>
            </a:fld>
            <a:endParaRPr lang="en-US" dirty="0"/>
          </a:p>
        </p:txBody>
      </p:sp>
    </p:spTree>
    <p:extLst>
      <p:ext uri="{BB962C8B-B14F-4D97-AF65-F5344CB8AC3E}">
        <p14:creationId xmlns:p14="http://schemas.microsoft.com/office/powerpoint/2010/main" val="1961829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NEW W/C 7 September</a:t>
            </a:r>
          </a:p>
          <a:p>
            <a:endParaRPr lang="en-US" b="1" u="sng" dirty="0"/>
          </a:p>
          <a:p>
            <a:r>
              <a:rPr lang="en-GB" b="1" u="sng" dirty="0"/>
              <a:t>Intro/context for respondents</a:t>
            </a:r>
            <a:endParaRPr lang="en-GB" dirty="0"/>
          </a:p>
          <a:p>
            <a:r>
              <a:rPr lang="en-GB" dirty="0"/>
              <a:t>A delegated healthcare activity, usually of a clinical nature, is an activity that a regulated healthcare professional delegates to a care worker or personal assistant. Delegated Healthcare Activities are tailored to people’s individual health outcomes for a better experience of care with greater choice and control. It’s not new; this has been happening for many years. There is no statutory requirement for social care providers to provide delegated healthcare activities. Skills for Care's voluntary guiding principles support person-centred, safe and effective delegation and decision-making.</a:t>
            </a:r>
          </a:p>
          <a:p>
            <a:endParaRPr lang="en-US"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40BB"/>
                </a:solidFill>
              </a:rPr>
              <a:t>This deep dive will run from 1 – 30 September</a:t>
            </a:r>
            <a:r>
              <a:rPr lang="en-GB" sz="1200" dirty="0">
                <a:solidFill>
                  <a:srgbClr val="0040BB"/>
                </a:solidFill>
              </a:rPr>
              <a:t> </a:t>
            </a:r>
          </a:p>
          <a:p>
            <a:endParaRPr lang="en-US" b="0" u="none" dirty="0"/>
          </a:p>
          <a:p>
            <a:r>
              <a:rPr lang="en-US" b="1" u="none" dirty="0"/>
              <a:t>https://www.skillsforcare.org.uk/Support-for-leaders-and-managers/Managing-a-service/Delegated-healthcare-activities/The-guiding-principles.aspx</a:t>
            </a:r>
          </a:p>
          <a:p>
            <a:endParaRPr lang="en-US" b="0" u="none" dirty="0"/>
          </a:p>
          <a:p>
            <a:endParaRPr lang="en-US" b="0" u="none" dirty="0"/>
          </a:p>
          <a:p>
            <a:r>
              <a:rPr lang="en-GB" b="1" u="sng" dirty="0"/>
              <a:t>Questions</a:t>
            </a:r>
            <a:endParaRPr lang="en-GB" dirty="0"/>
          </a:p>
          <a:p>
            <a:r>
              <a:rPr lang="en-GB" b="1" dirty="0"/>
              <a:t>System/ICB Contacts</a:t>
            </a:r>
            <a:endParaRPr lang="en-GB" dirty="0"/>
          </a:p>
          <a:p>
            <a:pPr marL="171450" lvl="0" indent="-171450">
              <a:buFont typeface="Wingdings" panose="05000000000000000000" pitchFamily="2" charset="2"/>
              <a:buChar char="§"/>
            </a:pPr>
            <a:r>
              <a:rPr lang="en-GB" dirty="0"/>
              <a:t>Is DHA part of the neighbourhood planning in your area, if so, what are the plans including who is involved (</a:t>
            </a:r>
            <a:r>
              <a:rPr lang="en-GB" dirty="0" err="1"/>
              <a:t>i.e</a:t>
            </a:r>
            <a:r>
              <a:rPr lang="en-GB" dirty="0"/>
              <a:t> Integrated commissioners)?</a:t>
            </a:r>
          </a:p>
          <a:p>
            <a:pPr marL="171450" lvl="0" indent="-171450">
              <a:buFont typeface="Wingdings" panose="05000000000000000000" pitchFamily="2" charset="2"/>
              <a:buChar char="§"/>
            </a:pPr>
            <a:r>
              <a:rPr lang="en-GB" dirty="0"/>
              <a:t>What support is there for ASC providers adopting DHA in your area? E.g. Clinical oversight, shared governance, agreed funding flows etc</a:t>
            </a:r>
          </a:p>
          <a:p>
            <a:pPr marL="171450" lvl="0" indent="-171450">
              <a:buFont typeface="Wingdings" panose="05000000000000000000" pitchFamily="2" charset="2"/>
              <a:buChar char="§"/>
            </a:pPr>
            <a:r>
              <a:rPr lang="en-GB" dirty="0"/>
              <a:t>What are the top 3 things that you feel are required to implement DHA successfully within your area?</a:t>
            </a:r>
          </a:p>
          <a:p>
            <a:endParaRPr lang="en-GB" b="1" dirty="0"/>
          </a:p>
          <a:p>
            <a:r>
              <a:rPr lang="en-GB" b="1" dirty="0"/>
              <a:t>Care Providers</a:t>
            </a:r>
            <a:endParaRPr lang="en-GB" dirty="0"/>
          </a:p>
          <a:p>
            <a:pPr marL="171450" lvl="0" indent="-171450">
              <a:buFont typeface="Wingdings" panose="05000000000000000000" pitchFamily="2" charset="2"/>
              <a:buChar char="§"/>
            </a:pPr>
            <a:r>
              <a:rPr lang="en-GB" dirty="0"/>
              <a:t>Are you confident that you and your staff recognise when you/they are being asked to carry out a DHA?</a:t>
            </a:r>
          </a:p>
          <a:p>
            <a:pPr marL="171450" lvl="0" indent="-171450">
              <a:buFont typeface="Wingdings" panose="05000000000000000000" pitchFamily="2" charset="2"/>
              <a:buChar char="§"/>
            </a:pPr>
            <a:r>
              <a:rPr lang="en-GB" dirty="0"/>
              <a:t>How are care workers in your organisation recognised and rewarded for taking on DHA?</a:t>
            </a:r>
          </a:p>
          <a:p>
            <a:endParaRPr lang="en-GB" b="0" u="none" dirty="0"/>
          </a:p>
          <a:p>
            <a:r>
              <a:rPr lang="en-GB" b="1" u="none" dirty="0"/>
              <a:t>Please initiate conversations with your networks and contacts in the sector and share any insight into the deep dive SI channel on Teams.</a:t>
            </a:r>
          </a:p>
          <a:p>
            <a:endParaRPr lang="en-GB" b="0" u="none" dirty="0"/>
          </a:p>
        </p:txBody>
      </p:sp>
      <p:sp>
        <p:nvSpPr>
          <p:cNvPr id="4" name="Slide Number Placeholder 3"/>
          <p:cNvSpPr>
            <a:spLocks noGrp="1"/>
          </p:cNvSpPr>
          <p:nvPr>
            <p:ph type="sldNum" sz="quarter" idx="5"/>
          </p:nvPr>
        </p:nvSpPr>
        <p:spPr/>
        <p:txBody>
          <a:bodyPr/>
          <a:lstStyle/>
          <a:p>
            <a:fld id="{2B9240D4-6F14-3449-8FA2-7400E50A5229}" type="slidenum">
              <a:rPr lang="en-US" smtClean="0"/>
              <a:t>18</a:t>
            </a:fld>
            <a:endParaRPr lang="en-US"/>
          </a:p>
        </p:txBody>
      </p:sp>
    </p:spTree>
    <p:extLst>
      <p:ext uri="{BB962C8B-B14F-4D97-AF65-F5344CB8AC3E}">
        <p14:creationId xmlns:p14="http://schemas.microsoft.com/office/powerpoint/2010/main" val="3169197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AMENDED: W/C 1 JUNE</a:t>
            </a:r>
          </a:p>
          <a:p>
            <a:endParaRPr lang="en-GB" dirty="0"/>
          </a:p>
          <a:p>
            <a:r>
              <a:rPr lang="en-GB" sz="1200" kern="1200" dirty="0">
                <a:solidFill>
                  <a:schemeClr val="tx1"/>
                </a:solidFill>
                <a:effectLst/>
                <a:latin typeface="+mn-lt"/>
                <a:ea typeface="+mn-ea"/>
                <a:cs typeface="+mn-cs"/>
              </a:rPr>
              <a:t>Our upcoming online preceptorship workshops can help strengthen support for newly registered nurses and nursing associates in your service.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Following the success of our 2025 programme, with 100% of attendees rating the workshops as valuable, this new series focuses on embedding effective preceptorship in adult social care settings.</a:t>
            </a:r>
          </a:p>
          <a:p>
            <a:endParaRPr lang="en-GB" sz="1200" b="1"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The ‘preceptor’ role can </a:t>
            </a:r>
            <a:r>
              <a:rPr lang="en-GB" sz="1200" b="1" i="0" kern="1200" dirty="0">
                <a:solidFill>
                  <a:schemeClr val="tx1"/>
                </a:solidFill>
                <a:effectLst/>
                <a:latin typeface="+mn-lt"/>
                <a:ea typeface="+mn-ea"/>
                <a:cs typeface="+mn-cs"/>
              </a:rPr>
              <a:t>ONLY</a:t>
            </a:r>
            <a:r>
              <a:rPr lang="en-GB" sz="1200" i="0" kern="1200" dirty="0">
                <a:solidFill>
                  <a:schemeClr val="tx1"/>
                </a:solidFill>
                <a:effectLst/>
                <a:latin typeface="+mn-lt"/>
                <a:ea typeface="+mn-ea"/>
                <a:cs typeface="+mn-cs"/>
              </a:rPr>
              <a:t> be carried out by a nurse or a nursing associate as they are essentially providing peer support to their newer to practice colleagues. </a:t>
            </a:r>
          </a:p>
          <a:p>
            <a:r>
              <a:rPr lang="en-GB" sz="1200" i="0" kern="1200" dirty="0">
                <a:solidFill>
                  <a:schemeClr val="tx1"/>
                </a:solidFill>
                <a:effectLst/>
                <a:latin typeface="+mn-lt"/>
                <a:ea typeface="+mn-ea"/>
                <a:cs typeface="+mn-cs"/>
              </a:rPr>
              <a:t> </a:t>
            </a:r>
          </a:p>
          <a:p>
            <a:r>
              <a:rPr lang="en-GB" sz="1200" i="0" kern="1200" dirty="0">
                <a:solidFill>
                  <a:schemeClr val="tx1"/>
                </a:solidFill>
                <a:effectLst/>
                <a:latin typeface="+mn-lt"/>
                <a:ea typeface="+mn-ea"/>
                <a:cs typeface="+mn-cs"/>
              </a:rPr>
              <a:t>For the preceptorship lead role, it is really ideal if this role could also be performed by a nurse but if there are difficulties in identifying a nursing member of staff who could lead on preceptorship for their organisation then it is OK for the RM to perform this function. </a:t>
            </a:r>
          </a:p>
          <a:p>
            <a:r>
              <a:rPr lang="en-GB" sz="1200" i="0" kern="1200" dirty="0">
                <a:solidFill>
                  <a:schemeClr val="tx1"/>
                </a:solidFill>
                <a:effectLst/>
                <a:latin typeface="+mn-lt"/>
                <a:ea typeface="+mn-ea"/>
                <a:cs typeface="+mn-cs"/>
              </a:rPr>
              <a:t> </a:t>
            </a:r>
          </a:p>
          <a:p>
            <a:r>
              <a:rPr lang="en-GB" sz="1200" i="0" kern="1200" dirty="0">
                <a:solidFill>
                  <a:schemeClr val="tx1"/>
                </a:solidFill>
                <a:effectLst/>
                <a:latin typeface="+mn-lt"/>
                <a:ea typeface="+mn-ea"/>
                <a:cs typeface="+mn-cs"/>
              </a:rPr>
              <a:t>We are asking preceptorship leads to also attend a preceptor workshop so that they are able to understand what their preceptors (experienced nursing staff) will be doing to support preceptees (those new to role).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9240D4-6F14-3449-8FA2-7400E50A5229}"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296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29 JUNE</a:t>
            </a:r>
          </a:p>
          <a:p>
            <a:endParaRPr lang="en-GB" b="1" u="sng" dirty="0"/>
          </a:p>
          <a:p>
            <a:r>
              <a:rPr lang="en-GB" b="1" u="sng" dirty="0"/>
              <a:t>https://www.skillsforcare.org.uk/Support-for-leaders-and-managers/Managing-a-service/Prevention-in-social-care/Behaviour-change-competencies-framework.aspx</a:t>
            </a:r>
          </a:p>
          <a:p>
            <a:endParaRPr lang="en-GB" dirty="0"/>
          </a:p>
          <a:p>
            <a:r>
              <a:rPr lang="en-GB" sz="1200" kern="1200" dirty="0">
                <a:solidFill>
                  <a:schemeClr val="tx1"/>
                </a:solidFill>
                <a:effectLst/>
                <a:latin typeface="+mn-lt"/>
                <a:ea typeface="+mn-ea"/>
                <a:cs typeface="+mn-cs"/>
              </a:rPr>
              <a:t>This framework goes live on Monday 29 June</a:t>
            </a:r>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21</a:t>
            </a:fld>
            <a:endParaRPr lang="en-US" dirty="0"/>
          </a:p>
        </p:txBody>
      </p:sp>
    </p:spTree>
    <p:extLst>
      <p:ext uri="{BB962C8B-B14F-4D97-AF65-F5344CB8AC3E}">
        <p14:creationId xmlns:p14="http://schemas.microsoft.com/office/powerpoint/2010/main" val="3836493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AMENDED: W/C 27 JULY</a:t>
            </a:r>
          </a:p>
          <a:p>
            <a:endParaRPr lang="en-GB"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https://www.skillsforcare.org.uk/Support-for-leaders-and-managers/Practical-approach-toolkits/Practical-approaches-toolkits.aspx</a:t>
            </a:r>
            <a:endParaRPr lang="en-GB" dirty="0"/>
          </a:p>
          <a:p>
            <a:endParaRPr lang="en-GB" dirty="0"/>
          </a:p>
          <a:p>
            <a:r>
              <a:rPr lang="en-GB" sz="1200" b="0" i="0" kern="1200" dirty="0">
                <a:solidFill>
                  <a:schemeClr val="tx1"/>
                </a:solidFill>
                <a:effectLst/>
                <a:latin typeface="+mn-lt"/>
                <a:ea typeface="+mn-ea"/>
                <a:cs typeface="+mn-cs"/>
              </a:rPr>
              <a:t>Explore practical toolkits designed to support leaders and commissioners in adult social care. Access guidance, tools and resources to help implement effective approaches and improve outcomes.</a:t>
            </a:r>
          </a:p>
          <a:p>
            <a:endParaRPr lang="en-GB" sz="1200" b="0" i="0" kern="1200" dirty="0">
              <a:solidFill>
                <a:schemeClr val="tx1"/>
              </a:solidFill>
              <a:effectLst/>
              <a:latin typeface="+mn-lt"/>
              <a:ea typeface="+mn-ea"/>
              <a:cs typeface="+mn-cs"/>
            </a:endParaRPr>
          </a:p>
          <a:p>
            <a:r>
              <a:rPr lang="en-GB" dirty="0"/>
              <a:t>We're keen to understand how the Practical Approaches Toolkits are being used in practice. Whether you've implemented a toolkit in full, adapted sections to meet local needs, or simply explored the content, your feedback will help us assess what's working well and identify opportunities for improvement. Please share your experiences, examples of how you've used the resources, and any suggestions you have to help shape future toolkit development.</a:t>
            </a:r>
          </a:p>
          <a:p>
            <a:endParaRPr lang="en-GB" sz="1200" b="0" i="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NOTE TO LM: </a:t>
            </a:r>
            <a:r>
              <a:rPr lang="en-GB" sz="1200" b="0" i="1" kern="1200" dirty="0">
                <a:solidFill>
                  <a:schemeClr val="tx1"/>
                </a:solidFill>
                <a:effectLst/>
                <a:latin typeface="+mn-lt"/>
                <a:ea typeface="+mn-ea"/>
                <a:cs typeface="+mn-cs"/>
              </a:rPr>
              <a:t>A</a:t>
            </a:r>
            <a:r>
              <a:rPr lang="en-GB" i="1" dirty="0"/>
              <a:t>ctively capture any feedback from employers who have adapted, adopted, or used all or part of a Practical Approaches Toolkit. Please share any comments, examples, case studies, benefits realised, or suggestions for improvement with </a:t>
            </a:r>
            <a:r>
              <a:rPr lang="en-GB" b="1" i="1" dirty="0"/>
              <a:t>Rob Hargreaves</a:t>
            </a:r>
            <a:r>
              <a:rPr lang="en-GB" i="1" dirty="0"/>
              <a:t> and </a:t>
            </a:r>
            <a:r>
              <a:rPr lang="en-GB" b="1" i="1" dirty="0"/>
              <a:t>Helen Nokes</a:t>
            </a:r>
            <a:r>
              <a:rPr lang="en-GB" i="1" dirty="0"/>
              <a:t>. Where an employer is willing to provide further insight, Rob and Helen will be happy to follow up directly to gather additional feedback and help inform the ongoing development of these resources.</a:t>
            </a:r>
            <a:endParaRPr lang="en-GB" sz="1200" b="1" i="1"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hlinkClick r:id="rId3" tooltip="Practical approach: Neighbourhood-based block-pay"/>
              </a:rPr>
              <a:t>Neighbourhood-based block-pay</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How a pioneering new approach to homecare delivered high-quality care and retained staff.</a:t>
            </a:r>
          </a:p>
          <a:p>
            <a:endParaRPr lang="en-GB" dirty="0"/>
          </a:p>
          <a:p>
            <a:r>
              <a:rPr lang="en-GB" sz="1200" b="0" i="0" u="none" strike="noStrike" kern="1200" dirty="0">
                <a:solidFill>
                  <a:schemeClr val="tx1"/>
                </a:solidFill>
                <a:effectLst/>
                <a:latin typeface="+mn-lt"/>
                <a:ea typeface="+mn-ea"/>
                <a:cs typeface="+mn-cs"/>
                <a:hlinkClick r:id="rId4" tooltip="Practical approach: Empowering self-managing teams"/>
              </a:rPr>
              <a:t>Empowering self-managing teams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Explore how a self-management model boosts recruitment, retention, wellbeing and quality in homecare. </a:t>
            </a:r>
          </a:p>
          <a:p>
            <a:endParaRPr lang="en-GB" dirty="0"/>
          </a:p>
          <a:p>
            <a:r>
              <a:rPr lang="en-GB" sz="1200" b="0" i="0" u="none" strike="noStrike" kern="1200" dirty="0">
                <a:solidFill>
                  <a:schemeClr val="tx1"/>
                </a:solidFill>
                <a:effectLst/>
                <a:latin typeface="+mn-lt"/>
                <a:ea typeface="+mn-ea"/>
                <a:cs typeface="+mn-cs"/>
                <a:hlinkClick r:id="rId5" tooltip="Practical approach: Ensuring providers have a voice at the table"/>
              </a:rPr>
              <a:t>Ensuring providers have a voice at the table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Discover ways providers can influence Local Skills Improvement Plans.</a:t>
            </a:r>
          </a:p>
          <a:p>
            <a:endParaRPr lang="en-GB" dirty="0"/>
          </a:p>
          <a:p>
            <a:r>
              <a:rPr lang="en-GB" sz="1200" b="0" i="0" u="none" strike="noStrike" kern="1200" dirty="0">
                <a:solidFill>
                  <a:schemeClr val="tx1"/>
                </a:solidFill>
                <a:effectLst/>
                <a:latin typeface="+mn-lt"/>
                <a:ea typeface="+mn-ea"/>
                <a:cs typeface="+mn-cs"/>
                <a:hlinkClick r:id="rId6" tooltip="Practical approach: Building engagement with adult social care providers"/>
              </a:rPr>
              <a:t>Building engagement with adult social care providers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Learn how to tailor skills development to employer needs, whilst securing their longer-term engagement.</a:t>
            </a:r>
          </a:p>
          <a:p>
            <a:endParaRPr lang="en-GB" dirty="0"/>
          </a:p>
          <a:p>
            <a:endParaRPr lang="en-GB" dirty="0"/>
          </a:p>
          <a:p>
            <a:r>
              <a:rPr lang="en-GB" sz="1200" b="0" i="0" u="none" strike="noStrike" kern="1200" dirty="0">
                <a:solidFill>
                  <a:schemeClr val="tx1"/>
                </a:solidFill>
                <a:effectLst/>
                <a:latin typeface="+mn-lt"/>
                <a:ea typeface="+mn-ea"/>
                <a:cs typeface="+mn-cs"/>
                <a:hlinkClick r:id="rId7" tooltip="Practical approach: Wellbeing champions"/>
              </a:rPr>
              <a:t>Wellbeing champions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Explore how a co-ordinated, peer-led wellbeing model can reduce stress while supporting a more resilient and engaged workforce. </a:t>
            </a:r>
          </a:p>
          <a:p>
            <a:endParaRPr lang="en-GB" dirty="0"/>
          </a:p>
          <a:p>
            <a:r>
              <a:rPr lang="en-GB" sz="1200" b="0" i="0" u="none" strike="noStrike" kern="1200" dirty="0">
                <a:solidFill>
                  <a:schemeClr val="tx1"/>
                </a:solidFill>
                <a:effectLst/>
                <a:latin typeface="+mn-lt"/>
                <a:ea typeface="+mn-ea"/>
                <a:cs typeface="+mn-cs"/>
                <a:hlinkClick r:id="rId8" tooltip="Practical approach: Leveraging provider engagement in local skills"/>
              </a:rPr>
              <a:t>Leveraging provider engagement in local skills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Discover how meaningful events can align providers and partners on local skills priorities </a:t>
            </a:r>
          </a:p>
          <a:p>
            <a:endParaRPr lang="en-GB" dirty="0"/>
          </a:p>
          <a:p>
            <a:r>
              <a:rPr lang="en-GB" sz="1200" b="0" i="0" u="sng" kern="1200" dirty="0">
                <a:solidFill>
                  <a:schemeClr val="tx1"/>
                </a:solidFill>
                <a:effectLst/>
                <a:latin typeface="+mn-lt"/>
                <a:ea typeface="+mn-ea"/>
                <a:cs typeface="+mn-cs"/>
                <a:hlinkClick r:id="rId9" tooltip="Practical approach: Retaining the next generation"/>
              </a:rPr>
              <a:t>Retaining the next generation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Age-responsive support and apprenticeships that motivate young care workers to stay.</a:t>
            </a:r>
          </a:p>
          <a:p>
            <a:endParaRPr lang="en-GB" dirty="0"/>
          </a:p>
          <a:p>
            <a:r>
              <a:rPr lang="en-GB" sz="1200" b="0" i="0" u="sng" kern="1200" dirty="0">
                <a:solidFill>
                  <a:schemeClr val="tx1"/>
                </a:solidFill>
                <a:effectLst/>
                <a:latin typeface="+mn-lt"/>
                <a:ea typeface="+mn-ea"/>
                <a:cs typeface="+mn-cs"/>
                <a:hlinkClick r:id="rId10" tooltip="Practical approach: Using data to strengthen workforce planning"/>
              </a:rPr>
              <a:t>Using data to strengthen workforce planning</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Learn how a single platform is bringing together health, care, population and workforce data to support strategic planning.</a:t>
            </a:r>
          </a:p>
          <a:p>
            <a:endParaRPr lang="en-GB" dirty="0"/>
          </a:p>
          <a:p>
            <a:r>
              <a:rPr lang="en-GB" sz="1200" b="0" i="0" u="sng" kern="1200" dirty="0">
                <a:solidFill>
                  <a:schemeClr val="tx1"/>
                </a:solidFill>
                <a:effectLst/>
                <a:latin typeface="+mn-lt"/>
                <a:ea typeface="+mn-ea"/>
                <a:cs typeface="+mn-cs"/>
                <a:hlinkClick r:id="rId11" tooltip="Practical approach: Collaborating for careers in care"/>
              </a:rPr>
              <a:t>Collaborating for careers in care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 partnership-led, centralised approach to connecting care employers with education, recruitment and training.</a:t>
            </a:r>
          </a:p>
          <a:p>
            <a:endParaRPr lang="en-GB" sz="1200" b="0" i="0" kern="1200" dirty="0">
              <a:solidFill>
                <a:schemeClr val="tx1"/>
              </a:solidFill>
              <a:effectLst/>
              <a:latin typeface="+mn-lt"/>
              <a:ea typeface="+mn-ea"/>
              <a:cs typeface="+mn-cs"/>
            </a:endParaRPr>
          </a:p>
          <a:p>
            <a:r>
              <a:rPr lang="en-GB" sz="1200" b="0" i="0" u="sng" kern="1200" dirty="0">
                <a:solidFill>
                  <a:schemeClr val="tx1"/>
                </a:solidFill>
                <a:effectLst/>
                <a:latin typeface="+mn-lt"/>
                <a:ea typeface="+mn-ea"/>
                <a:cs typeface="+mn-cs"/>
                <a:hlinkClick r:id="rId12" tooltip="Practical approach: Centralising recruitment"/>
              </a:rPr>
              <a:t>Centralising recruitment</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Explore how centralised support fast-tracked recruitment opportunities and refined onboarding and development.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22</a:t>
            </a:fld>
            <a:endParaRPr lang="en-US" dirty="0"/>
          </a:p>
        </p:txBody>
      </p:sp>
    </p:spTree>
    <p:extLst>
      <p:ext uri="{BB962C8B-B14F-4D97-AF65-F5344CB8AC3E}">
        <p14:creationId xmlns:p14="http://schemas.microsoft.com/office/powerpoint/2010/main" val="2448012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AMENDED: Aug 2026</a:t>
            </a:r>
          </a:p>
          <a:p>
            <a:endParaRPr lang="en-GB" b="1" u="sng" dirty="0"/>
          </a:p>
          <a:p>
            <a:r>
              <a:rPr lang="en-GB" sz="1200" b="0" i="0" kern="1200" dirty="0">
                <a:solidFill>
                  <a:schemeClr val="tx1"/>
                </a:solidFill>
                <a:effectLst/>
                <a:latin typeface="+mn-lt"/>
                <a:ea typeface="+mn-ea"/>
                <a:cs typeface="+mn-cs"/>
              </a:rPr>
              <a:t>The delegated healthcare activities guiding principles for health and social care were co-developed by Skills for Care, the Department of Health and Social Care and partners, including the Care Quality Commission (CQC). They were first published in May 2023. Following an independent evaluation, they were updated in November 2024 to reflect learning from their implementation.</a:t>
            </a:r>
          </a:p>
          <a:p>
            <a:endParaRPr lang="en-GB" dirty="0"/>
          </a:p>
          <a:p>
            <a:r>
              <a:rPr lang="en-GB" b="1" u="none" dirty="0">
                <a:solidFill>
                  <a:schemeClr val="tx1"/>
                </a:solidFill>
              </a:rPr>
              <a:t>Case studies</a:t>
            </a:r>
          </a:p>
          <a:p>
            <a:r>
              <a:rPr lang="en-GB" sz="1200" b="0" i="0" kern="1200" dirty="0">
                <a:solidFill>
                  <a:schemeClr val="tx1"/>
                </a:solidFill>
                <a:effectLst/>
                <a:latin typeface="+mn-lt"/>
                <a:ea typeface="+mn-ea"/>
                <a:cs typeface="+mn-cs"/>
              </a:rPr>
              <a:t>Explore our real-life case studies to see how other across the regions are carrying out delegated healthcare activities. These resources highlight how delegated healthcare activities can work differently across regions and settings but with the same goal of improving outcomes for those who draw on care and support. </a:t>
            </a:r>
          </a:p>
          <a:p>
            <a:endParaRPr lang="en-GB" sz="1200" b="0" i="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New delegated healthcare activities guides </a:t>
            </a:r>
          </a:p>
          <a:p>
            <a:r>
              <a:rPr lang="en-GB" sz="1200" kern="1200" dirty="0">
                <a:solidFill>
                  <a:schemeClr val="tx1"/>
                </a:solidFill>
                <a:effectLst/>
                <a:latin typeface="+mn-lt"/>
                <a:ea typeface="+mn-ea"/>
                <a:cs typeface="+mn-cs"/>
              </a:rPr>
              <a:t>Our new guides are designed to be used alongside organisational policies and professional guidance to support good conversations, shared decision making and the effective implementation of delegated healthcare activities within adult social care. They’ve been developed with a wide range of sector partners, including an individual employer with lived experience of delegated healthcare.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There is a guide specifically for </a:t>
            </a:r>
            <a:r>
              <a:rPr lang="en-GB" sz="1200" b="0" u="none" strike="noStrike" kern="1200" dirty="0">
                <a:solidFill>
                  <a:schemeClr val="tx1"/>
                </a:solidFill>
                <a:effectLst/>
                <a:latin typeface="+mn-lt"/>
                <a:ea typeface="+mn-ea"/>
                <a:cs typeface="+mn-cs"/>
                <a:hlinkClick r:id="rId3"/>
              </a:rPr>
              <a:t>providers and organisations</a:t>
            </a:r>
            <a:r>
              <a:rPr lang="en-GB" sz="1200" b="0" u="none" strike="noStrike" kern="1200" dirty="0">
                <a:solidFill>
                  <a:schemeClr val="tx1"/>
                </a:solidFill>
                <a:effectLst/>
                <a:latin typeface="+mn-lt"/>
                <a:ea typeface="+mn-ea"/>
                <a:cs typeface="+mn-cs"/>
              </a:rPr>
              <a:t>. </a:t>
            </a:r>
          </a:p>
          <a:p>
            <a:endParaRPr lang="en-GB" sz="1200" b="0" u="none" strike="noStrike"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National learning exchange: Upcoming sessions </a:t>
            </a:r>
          </a:p>
          <a:p>
            <a:r>
              <a:rPr lang="en-GB" sz="1200" b="0" i="0" kern="1200" dirty="0">
                <a:solidFill>
                  <a:schemeClr val="tx1"/>
                </a:solidFill>
                <a:effectLst/>
                <a:latin typeface="+mn-lt"/>
                <a:ea typeface="+mn-ea"/>
                <a:cs typeface="+mn-cs"/>
              </a:rPr>
              <a:t>Our national learning exchange for delegated healthcare activities is an opportunity to ask questions and share experiences around delegated healthcare activities with others.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Myth busting delegated healthcare activities: Insurance - getting it right together</a:t>
            </a:r>
          </a:p>
          <a:p>
            <a:r>
              <a:rPr lang="en-GB" sz="1200" b="0" i="0" kern="1200" dirty="0">
                <a:solidFill>
                  <a:schemeClr val="tx1"/>
                </a:solidFill>
                <a:effectLst/>
                <a:latin typeface="+mn-lt"/>
                <a:ea typeface="+mn-ea"/>
                <a:cs typeface="+mn-cs"/>
              </a:rPr>
              <a:t>Wednesday 16 September 2026 | 14:30 - 15:30 | Online</a:t>
            </a:r>
          </a:p>
          <a:p>
            <a:r>
              <a:rPr lang="en-GB" sz="1200" b="0" i="0" kern="1200" dirty="0">
                <a:solidFill>
                  <a:schemeClr val="tx1"/>
                </a:solidFill>
                <a:effectLst/>
                <a:latin typeface="+mn-lt"/>
                <a:ea typeface="+mn-ea"/>
                <a:cs typeface="+mn-cs"/>
              </a:rPr>
              <a:t>Join this myth busting session where we look at insurance for delegated healthcare activities.</a:t>
            </a:r>
          </a:p>
          <a:p>
            <a:r>
              <a:rPr lang="en-GB" sz="1200" b="1" u="sng" kern="1200" dirty="0">
                <a:solidFill>
                  <a:schemeClr val="tx1"/>
                </a:solidFill>
                <a:effectLst/>
                <a:latin typeface="+mn-lt"/>
                <a:ea typeface="+mn-ea"/>
                <a:cs typeface="+mn-cs"/>
              </a:rPr>
              <a:t>https://www.skillsforcare.org.uk/news-and-events/Events/September/DHA-Learning-exchange-Myth-busting-insurance.aspx</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GB" b="1" dirty="0">
              <a:solidFill>
                <a:schemeClr val="tx1"/>
              </a:solidFill>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23</a:t>
            </a:fld>
            <a:endParaRPr lang="en-US" dirty="0"/>
          </a:p>
        </p:txBody>
      </p:sp>
    </p:spTree>
    <p:extLst>
      <p:ext uri="{BB962C8B-B14F-4D97-AF65-F5344CB8AC3E}">
        <p14:creationId xmlns:p14="http://schemas.microsoft.com/office/powerpoint/2010/main" val="3053703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AMENDED: W/C 17 AUGUST</a:t>
            </a:r>
          </a:p>
          <a:p>
            <a:endParaRPr lang="en-US" b="1" u="sng" dirty="0"/>
          </a:p>
          <a:p>
            <a:r>
              <a:rPr lang="en-US" b="1" u="sng" dirty="0"/>
              <a:t>FPA and webinar info</a:t>
            </a:r>
          </a:p>
          <a:p>
            <a:endParaRPr lang="en-US" b="1" u="sng" dirty="0"/>
          </a:p>
          <a:p>
            <a:r>
              <a:rPr lang="en-GB" sz="1200" b="0" i="0" kern="1200" dirty="0">
                <a:solidFill>
                  <a:schemeClr val="tx1"/>
                </a:solidFill>
                <a:effectLst/>
                <a:latin typeface="+mn-lt"/>
                <a:ea typeface="+mn-ea"/>
                <a:cs typeface="+mn-cs"/>
              </a:rPr>
              <a:t>Read more in the </a:t>
            </a:r>
            <a:r>
              <a:rPr lang="en-GB" sz="1200" b="0" i="0" u="none" strike="noStrike" kern="1200" dirty="0">
                <a:solidFill>
                  <a:schemeClr val="tx1"/>
                </a:solidFill>
                <a:effectLst/>
                <a:latin typeface="+mn-lt"/>
                <a:ea typeface="+mn-ea"/>
                <a:cs typeface="+mn-cs"/>
                <a:hlinkClick r:id="rId3" tooltip="https://assets.publishing.service.gov.uk/media/69a6c0503b5b78231d1a9ae6/factsheet-social-care-negotiating-bodies-and-fair-pay-agreements-feb-2026.pdf"/>
              </a:rPr>
              <a:t>Negotiating Bodies and FPAs factsheet</a:t>
            </a:r>
            <a:r>
              <a:rPr lang="en-GB" sz="1200" b="0" i="0" kern="1200" dirty="0">
                <a:solidFill>
                  <a:schemeClr val="tx1"/>
                </a:solidFill>
                <a:effectLst/>
                <a:latin typeface="+mn-lt"/>
                <a:ea typeface="+mn-ea"/>
                <a:cs typeface="+mn-cs"/>
              </a:rPr>
              <a:t> and in the Department of Health and Social Care's (DHSC) </a:t>
            </a:r>
            <a:r>
              <a:rPr lang="en-GB" sz="1200" b="0" i="0" u="none" strike="noStrike" kern="1200" dirty="0">
                <a:solidFill>
                  <a:schemeClr val="tx1"/>
                </a:solidFill>
                <a:effectLst/>
                <a:latin typeface="+mn-lt"/>
                <a:ea typeface="+mn-ea"/>
                <a:cs typeface="+mn-cs"/>
                <a:hlinkClick r:id="rId4"/>
              </a:rPr>
              <a:t>blog</a:t>
            </a:r>
            <a:r>
              <a:rPr lang="en-GB" sz="1200" b="0" i="0" kern="1200" dirty="0">
                <a:solidFill>
                  <a:schemeClr val="tx1"/>
                </a:solidFill>
                <a:effectLst/>
                <a:latin typeface="+mn-lt"/>
                <a:ea typeface="+mn-ea"/>
                <a:cs typeface="+mn-cs"/>
              </a:rPr>
              <a:t>.</a:t>
            </a:r>
            <a:endParaRPr lang="en-US" b="1" u="sng" dirty="0"/>
          </a:p>
          <a:p>
            <a:r>
              <a:rPr lang="en-GB" b="0" dirty="0"/>
              <a:t>Government’s response to the FPA public consultation is now available here.</a:t>
            </a:r>
          </a:p>
          <a:p>
            <a:endParaRPr lang="en-GB" b="0" dirty="0"/>
          </a:p>
          <a:p>
            <a:r>
              <a:rPr lang="en-GB" b="1" u="sng" dirty="0"/>
              <a:t>https://www.gov.uk/government/consultations/fair-pay-agreement-process-in-adult-social-care</a:t>
            </a:r>
          </a:p>
          <a:p>
            <a:endParaRPr lang="en-GB" b="0" dirty="0"/>
          </a:p>
          <a:p>
            <a:r>
              <a:rPr lang="en-GB" b="0" dirty="0"/>
              <a:t>Skills for Care delivered a national webinar with the Department of Health and Social Care, the Department for Business and Trade, the Department for Work and Pensions, the Fair Work Agency and Acas on 7 July 2026 on how new employment rights will impact adult social care. This webinar was recorded is available on Skills for Care’s ERA webpage. </a:t>
            </a:r>
          </a:p>
          <a:p>
            <a:endParaRPr lang="en-GB" b="0" dirty="0"/>
          </a:p>
          <a:p>
            <a:r>
              <a:rPr lang="en-GB" b="1" u="sng" dirty="0"/>
              <a:t>https://www.skillsforcare.org.uk/Support-for-leaders-and-managers/Employment-Rights-Act-2025/Employment-Rights-Act-2025.aspx</a:t>
            </a:r>
          </a:p>
          <a:p>
            <a:endParaRPr lang="en-GB" sz="900" dirty="0"/>
          </a:p>
          <a:p>
            <a:r>
              <a:rPr lang="en-GB" b="1" u="sng" dirty="0"/>
              <a:t>Statutory Sick Pay</a:t>
            </a:r>
          </a:p>
          <a:p>
            <a:r>
              <a:rPr lang="en-GB" sz="1200" b="0" i="0" kern="1200" dirty="0">
                <a:solidFill>
                  <a:schemeClr val="tx1"/>
                </a:solidFill>
                <a:effectLst/>
                <a:latin typeface="+mn-lt"/>
                <a:ea typeface="+mn-ea"/>
                <a:cs typeface="+mn-cs"/>
              </a:rPr>
              <a:t>Read more about the changes in the </a:t>
            </a:r>
            <a:r>
              <a:rPr lang="en-GB" sz="1200" b="0" i="0" u="none" strike="noStrike" kern="1200" dirty="0">
                <a:solidFill>
                  <a:schemeClr val="tx1"/>
                </a:solidFill>
                <a:effectLst/>
                <a:latin typeface="+mn-lt"/>
                <a:ea typeface="+mn-ea"/>
                <a:cs typeface="+mn-cs"/>
                <a:hlinkClick r:id="rId5"/>
              </a:rPr>
              <a:t>SSP factsheet</a:t>
            </a:r>
            <a:r>
              <a:rPr lang="en-GB" sz="1200" b="0" i="0" kern="1200" dirty="0">
                <a:solidFill>
                  <a:schemeClr val="tx1"/>
                </a:solidFill>
                <a:effectLst/>
                <a:latin typeface="+mn-lt"/>
                <a:ea typeface="+mn-ea"/>
                <a:cs typeface="+mn-cs"/>
              </a:rPr>
              <a:t>. There is also helpful </a:t>
            </a:r>
            <a:r>
              <a:rPr lang="en-GB" sz="1200" b="0" i="0" u="none" strike="noStrike" kern="1200" dirty="0">
                <a:solidFill>
                  <a:schemeClr val="tx1"/>
                </a:solidFill>
                <a:effectLst/>
                <a:latin typeface="+mn-lt"/>
                <a:ea typeface="+mn-ea"/>
                <a:cs typeface="+mn-cs"/>
                <a:hlinkClick r:id="rId6"/>
              </a:rPr>
              <a:t>guidance</a:t>
            </a:r>
            <a:r>
              <a:rPr lang="en-GB" sz="1200" b="0" i="0" kern="1200" dirty="0">
                <a:solidFill>
                  <a:schemeClr val="tx1"/>
                </a:solidFill>
                <a:effectLst/>
                <a:latin typeface="+mn-lt"/>
                <a:ea typeface="+mn-ea"/>
                <a:cs typeface="+mn-cs"/>
              </a:rPr>
              <a:t> as to how different employment types affect SSP eligibility and </a:t>
            </a:r>
            <a:r>
              <a:rPr lang="en-GB" sz="1200" b="0" i="0" u="none" strike="noStrike" kern="1200" dirty="0">
                <a:solidFill>
                  <a:schemeClr val="tx1"/>
                </a:solidFill>
                <a:effectLst/>
                <a:latin typeface="+mn-lt"/>
                <a:ea typeface="+mn-ea"/>
                <a:cs typeface="+mn-cs"/>
                <a:hlinkClick r:id="rId7" tooltip="SSP FAQs"/>
              </a:rPr>
              <a:t>frequently asked questions for employees with variable hours and different contracts</a:t>
            </a:r>
            <a:r>
              <a:rPr lang="en-GB" sz="1200" b="0" i="0" kern="1200" dirty="0">
                <a:solidFill>
                  <a:schemeClr val="tx1"/>
                </a:solidFill>
                <a:effectLst/>
                <a:latin typeface="+mn-lt"/>
                <a:ea typeface="+mn-ea"/>
                <a:cs typeface="+mn-cs"/>
              </a:rPr>
              <a:t>. </a:t>
            </a:r>
          </a:p>
          <a:p>
            <a:endParaRPr lang="en-GB" sz="1200" b="0" i="0" u="sng" kern="1200" dirty="0">
              <a:solidFill>
                <a:schemeClr val="tx1"/>
              </a:solidFill>
              <a:effectLst/>
              <a:latin typeface="+mn-lt"/>
              <a:ea typeface="+mn-ea"/>
              <a:cs typeface="+mn-cs"/>
            </a:endParaRPr>
          </a:p>
          <a:p>
            <a:r>
              <a:rPr lang="en-GB" b="1" u="sng" dirty="0">
                <a:solidFill>
                  <a:schemeClr val="tx1"/>
                </a:solidFill>
                <a:hlinkClick r:id="rId5">
                  <a:extLst>
                    <a:ext uri="{A12FA001-AC4F-418D-AE19-62706E023703}">
                      <ahyp:hlinkClr xmlns:ahyp="http://schemas.microsoft.com/office/drawing/2018/hyperlinkcolor" val="tx"/>
                    </a:ext>
                  </a:extLst>
                </a:hlinkClick>
              </a:rPr>
              <a:t>https://assets.publishing.service.gov.uk/media/695fb36d47867b8e14f764fb/statutory-sick-pay-factsheet.pdf</a:t>
            </a:r>
            <a:endParaRPr lang="en-GB" b="1" u="sng" dirty="0">
              <a:solidFill>
                <a:schemeClr val="tx1"/>
              </a:solidFill>
            </a:endParaRPr>
          </a:p>
          <a:p>
            <a:r>
              <a:rPr lang="en-GB" b="1" u="sng" dirty="0">
                <a:solidFill>
                  <a:schemeClr val="tx1"/>
                </a:solidFill>
              </a:rPr>
              <a:t>https://www.gov.uk/guidance/statutory-sick-pay-how-different-employment-types-affect-what-you-pay#agency-workers</a:t>
            </a:r>
          </a:p>
          <a:p>
            <a:r>
              <a:rPr lang="en-GB" b="1" u="sng" dirty="0">
                <a:solidFill>
                  <a:schemeClr val="tx1"/>
                </a:solidFill>
              </a:rPr>
              <a:t>https://www.skillsforcare.org.uk/resources/documents/Support-for-leaders-and-managers/Employment-Rights-Act-2025/SSP-FAQs.pdf</a:t>
            </a:r>
          </a:p>
          <a:p>
            <a:endParaRPr lang="en-GB" sz="1200" b="0" i="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Registered managers should be aware of upcoming changes to Statutory Sick Pay (SSP) and how these may affect their workforce, particularly where they employ staff on variable hours, zero-hours, agency, or other non-standard contracts. Read more about the changes in the SSP factsheet. There is also guidance on how different employment types affect SSP eligibility, along with frequently asked questions covering employees with variable hours and different contract arrangements.</a:t>
            </a:r>
          </a:p>
          <a:p>
            <a:endParaRPr lang="en-GB" b="1" u="sng" dirty="0"/>
          </a:p>
        </p:txBody>
      </p:sp>
      <p:sp>
        <p:nvSpPr>
          <p:cNvPr id="4" name="Slide Number Placeholder 3"/>
          <p:cNvSpPr>
            <a:spLocks noGrp="1"/>
          </p:cNvSpPr>
          <p:nvPr>
            <p:ph type="sldNum" sz="quarter" idx="5"/>
          </p:nvPr>
        </p:nvSpPr>
        <p:spPr/>
        <p:txBody>
          <a:bodyPr/>
          <a:lstStyle/>
          <a:p>
            <a:fld id="{2B9240D4-6F14-3449-8FA2-7400E50A5229}" type="slidenum">
              <a:rPr lang="en-US" smtClean="0"/>
              <a:t>24</a:t>
            </a:fld>
            <a:endParaRPr lang="en-US" dirty="0"/>
          </a:p>
        </p:txBody>
      </p:sp>
    </p:spTree>
    <p:extLst>
      <p:ext uri="{BB962C8B-B14F-4D97-AF65-F5344CB8AC3E}">
        <p14:creationId xmlns:p14="http://schemas.microsoft.com/office/powerpoint/2010/main" val="41964822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7 SEPT</a:t>
            </a:r>
          </a:p>
          <a:p>
            <a:endParaRPr lang="en-GB" b="1" u="sng" dirty="0"/>
          </a:p>
          <a:p>
            <a:endParaRPr lang="en-GB" b="1" u="sng" dirty="0"/>
          </a:p>
          <a:p>
            <a:r>
              <a:rPr lang="en-GB" b="1" u="sng" dirty="0"/>
              <a:t>https:/www.skillsforcare.org.uk/news-and-events/Events/Ongoing/Improving-your-cqc-rating-seminar.aspx</a:t>
            </a:r>
          </a:p>
          <a:p>
            <a:endParaRPr lang="en-GB" b="1" u="sng" dirty="0"/>
          </a:p>
          <a:p>
            <a:r>
              <a:rPr lang="en-GB" b="1" u="sng" dirty="0"/>
              <a:t>Other dates available to book:</a:t>
            </a:r>
          </a:p>
          <a:p>
            <a:pPr lvl="0"/>
            <a:r>
              <a:rPr lang="en-GB" sz="1200" b="0" i="0" kern="1200" dirty="0">
                <a:solidFill>
                  <a:schemeClr val="tx1"/>
                </a:solidFill>
                <a:effectLst/>
                <a:latin typeface="+mn-lt"/>
                <a:ea typeface="+mn-ea"/>
                <a:cs typeface="+mn-cs"/>
              </a:rPr>
              <a:t>Monday 12 October | 10:00 - 13:00</a:t>
            </a:r>
          </a:p>
          <a:p>
            <a:pPr lvl="0"/>
            <a:r>
              <a:rPr lang="en-GB" sz="1200" b="0" i="0" kern="1200" dirty="0">
                <a:solidFill>
                  <a:schemeClr val="tx1"/>
                </a:solidFill>
                <a:effectLst/>
                <a:latin typeface="+mn-lt"/>
                <a:ea typeface="+mn-ea"/>
                <a:cs typeface="+mn-cs"/>
              </a:rPr>
              <a:t>Tuesday 8 December | 10:00 - 13:00</a:t>
            </a:r>
          </a:p>
          <a:p>
            <a:endParaRPr lang="en-GB" b="1" u="sng" dirty="0"/>
          </a:p>
        </p:txBody>
      </p:sp>
      <p:sp>
        <p:nvSpPr>
          <p:cNvPr id="4" name="Slide Number Placeholder 3"/>
          <p:cNvSpPr>
            <a:spLocks noGrp="1"/>
          </p:cNvSpPr>
          <p:nvPr>
            <p:ph type="sldNum" sz="quarter" idx="5"/>
          </p:nvPr>
        </p:nvSpPr>
        <p:spPr/>
        <p:txBody>
          <a:bodyPr/>
          <a:lstStyle/>
          <a:p>
            <a:fld id="{2B9240D4-6F14-3449-8FA2-7400E50A5229}" type="slidenum">
              <a:rPr lang="en-US" smtClean="0"/>
              <a:t>26</a:t>
            </a:fld>
            <a:endParaRPr lang="en-US" dirty="0"/>
          </a:p>
        </p:txBody>
      </p:sp>
    </p:spTree>
    <p:extLst>
      <p:ext uri="{BB962C8B-B14F-4D97-AF65-F5344CB8AC3E}">
        <p14:creationId xmlns:p14="http://schemas.microsoft.com/office/powerpoint/2010/main" val="1623110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AMENDED: W/C 24 AUG</a:t>
            </a:r>
          </a:p>
          <a:p>
            <a:endParaRPr lang="en-GB" b="1" u="sng" dirty="0"/>
          </a:p>
          <a:p>
            <a:r>
              <a:rPr lang="en-GB" b="1" u="sng" dirty="0"/>
              <a:t>https://www.skillsforcare.org.uk/news-and-events/Events/Ongoing/Being-prepared-for-CQC-assessment-seminar.aspx</a:t>
            </a:r>
          </a:p>
          <a:p>
            <a:endParaRPr lang="en-GB"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Summer offer: </a:t>
            </a:r>
            <a:r>
              <a:rPr lang="en-GB" sz="1200" b="0" i="0" kern="1200" dirty="0">
                <a:solidFill>
                  <a:schemeClr val="tx1"/>
                </a:solidFill>
                <a:effectLst/>
                <a:latin typeface="+mn-lt"/>
                <a:ea typeface="+mn-ea"/>
                <a:cs typeface="+mn-cs"/>
              </a:rPr>
              <a:t>Register for any September seminar and receive an extra 5% off. ASC-WDS account holders can combine this offer with their existing 10% discount, for a total saving of up to 15%. Use code 5%OFF at checkout.</a:t>
            </a:r>
            <a:endParaRPr lang="en-GB" b="1" u="sng" dirty="0"/>
          </a:p>
          <a:p>
            <a:endParaRPr lang="en-GB" b="1" u="sng" dirty="0"/>
          </a:p>
          <a:p>
            <a:r>
              <a:rPr lang="en-GB" sz="1200" b="0" i="0" kern="1200" dirty="0">
                <a:solidFill>
                  <a:schemeClr val="tx1"/>
                </a:solidFill>
                <a:effectLst/>
                <a:latin typeface="+mn-lt"/>
                <a:ea typeface="+mn-ea"/>
                <a:cs typeface="+mn-cs"/>
              </a:rPr>
              <a:t>An interactive seminar for services who want to understand the practical ways to be ready for their CQC assessment.</a:t>
            </a:r>
          </a:p>
          <a:p>
            <a:endParaRPr lang="en-GB" sz="1200" b="0" i="0" u="sng"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Learning outcomes</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Learn about the CQC Assessment Framework including the new areas of assessment focus</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Understand successful approaches to being ready and learn to map out how your service can prepare your staff for CQC assessment</a:t>
            </a:r>
          </a:p>
          <a:p>
            <a:pPr marL="171450" indent="-171450">
              <a:buFont typeface="Wingdings" panose="05000000000000000000" pitchFamily="2" charset="2"/>
              <a:buChar char="§"/>
            </a:pPr>
            <a:r>
              <a:rPr lang="en-GB" sz="1200" b="0" i="0" kern="1200" dirty="0">
                <a:solidFill>
                  <a:schemeClr val="tx1"/>
                </a:solidFill>
                <a:effectLst/>
                <a:latin typeface="+mn-lt"/>
                <a:ea typeface="+mn-ea"/>
                <a:cs typeface="+mn-cs"/>
              </a:rPr>
              <a:t>Understand what you will be expected to evidence and how to demonstrate your service meets or exceeds what the CQC expect</a:t>
            </a:r>
          </a:p>
          <a:p>
            <a:endParaRPr lang="en-GB" b="1" u="sng" dirty="0"/>
          </a:p>
          <a:p>
            <a:pPr lvl="0"/>
            <a:r>
              <a:rPr lang="en-GB" b="1" u="sng" dirty="0"/>
              <a:t>Other dates available to book</a:t>
            </a:r>
          </a:p>
          <a:p>
            <a:pPr lvl="0"/>
            <a:r>
              <a:rPr lang="en-GB" sz="1200" b="0" i="0" kern="1200" dirty="0">
                <a:solidFill>
                  <a:schemeClr val="tx1"/>
                </a:solidFill>
                <a:effectLst/>
                <a:latin typeface="+mn-lt"/>
                <a:ea typeface="+mn-ea"/>
                <a:cs typeface="+mn-cs"/>
              </a:rPr>
              <a:t>Thursday 15 October</a:t>
            </a:r>
          </a:p>
          <a:p>
            <a:pPr lvl="0"/>
            <a:r>
              <a:rPr lang="en-GB" sz="1200" b="0" i="0" kern="1200" dirty="0">
                <a:solidFill>
                  <a:schemeClr val="tx1"/>
                </a:solidFill>
                <a:effectLst/>
                <a:latin typeface="+mn-lt"/>
                <a:ea typeface="+mn-ea"/>
                <a:cs typeface="+mn-cs"/>
              </a:rPr>
              <a:t>Tuesday 17 November</a:t>
            </a:r>
          </a:p>
          <a:p>
            <a:pPr lvl="0"/>
            <a:r>
              <a:rPr lang="en-GB" sz="1200" b="0" i="0" kern="1200" dirty="0">
                <a:solidFill>
                  <a:schemeClr val="tx1"/>
                </a:solidFill>
                <a:effectLst/>
                <a:latin typeface="+mn-lt"/>
                <a:ea typeface="+mn-ea"/>
                <a:cs typeface="+mn-cs"/>
              </a:rPr>
              <a:t>Tuesday 15 December</a:t>
            </a:r>
          </a:p>
          <a:p>
            <a:endParaRPr lang="en-GB" b="1" u="sng" dirty="0"/>
          </a:p>
          <a:p>
            <a:endParaRPr lang="en-GB" b="1" u="sng" dirty="0"/>
          </a:p>
        </p:txBody>
      </p:sp>
      <p:sp>
        <p:nvSpPr>
          <p:cNvPr id="4" name="Slide Number Placeholder 3"/>
          <p:cNvSpPr>
            <a:spLocks noGrp="1"/>
          </p:cNvSpPr>
          <p:nvPr>
            <p:ph type="sldNum" sz="quarter" idx="5"/>
          </p:nvPr>
        </p:nvSpPr>
        <p:spPr/>
        <p:txBody>
          <a:bodyPr/>
          <a:lstStyle/>
          <a:p>
            <a:fld id="{2B9240D4-6F14-3449-8FA2-7400E50A5229}" type="slidenum">
              <a:rPr lang="en-US" smtClean="0"/>
              <a:t>27</a:t>
            </a:fld>
            <a:endParaRPr lang="en-US" dirty="0"/>
          </a:p>
        </p:txBody>
      </p:sp>
    </p:spTree>
    <p:extLst>
      <p:ext uri="{BB962C8B-B14F-4D97-AF65-F5344CB8AC3E}">
        <p14:creationId xmlns:p14="http://schemas.microsoft.com/office/powerpoint/2010/main" val="16231100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21 SEPTEMBER</a:t>
            </a:r>
          </a:p>
          <a:p>
            <a:endParaRPr lang="en-GB" b="1" u="sng" dirty="0"/>
          </a:p>
          <a:p>
            <a:r>
              <a:rPr lang="en-GB" b="1" u="sng" dirty="0"/>
              <a:t>https://www.skillsforcare.org.uk/news-and-events/Events/Ongoing/How-to-evidence-safe-and-effective-staffing-for-CQC-compliance.aspx</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10% discount available for ASC-WDS account holders</a:t>
            </a:r>
          </a:p>
          <a:p>
            <a:endParaRPr lang="en-GB" b="1" u="sng" dirty="0"/>
          </a:p>
          <a:p>
            <a:r>
              <a:rPr lang="en-GB" sz="1200" b="0" i="0" kern="1200" dirty="0">
                <a:solidFill>
                  <a:schemeClr val="tx1"/>
                </a:solidFill>
                <a:effectLst/>
                <a:latin typeface="+mn-lt"/>
                <a:ea typeface="+mn-ea"/>
                <a:cs typeface="+mn-cs"/>
              </a:rPr>
              <a:t>A practical session providing the tools to turn everyday workforce planning into clear, compelling evidence for the CQC. </a:t>
            </a:r>
            <a:endParaRPr lang="en-GB" b="1" u="sng" dirty="0"/>
          </a:p>
          <a:p>
            <a:endParaRPr lang="en-GB" b="1" u="sng" dirty="0"/>
          </a:p>
        </p:txBody>
      </p:sp>
      <p:sp>
        <p:nvSpPr>
          <p:cNvPr id="4" name="Slide Number Placeholder 3"/>
          <p:cNvSpPr>
            <a:spLocks noGrp="1"/>
          </p:cNvSpPr>
          <p:nvPr>
            <p:ph type="sldNum" sz="quarter" idx="5"/>
          </p:nvPr>
        </p:nvSpPr>
        <p:spPr/>
        <p:txBody>
          <a:bodyPr/>
          <a:lstStyle/>
          <a:p>
            <a:fld id="{2B9240D4-6F14-3449-8FA2-7400E50A5229}" type="slidenum">
              <a:rPr lang="en-US" smtClean="0"/>
              <a:t>28</a:t>
            </a:fld>
            <a:endParaRPr lang="en-US" dirty="0"/>
          </a:p>
        </p:txBody>
      </p:sp>
    </p:spTree>
    <p:extLst>
      <p:ext uri="{BB962C8B-B14F-4D97-AF65-F5344CB8AC3E}">
        <p14:creationId xmlns:p14="http://schemas.microsoft.com/office/powerpoint/2010/main" val="1623110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7 SEPTEMBER</a:t>
            </a:r>
          </a:p>
          <a:p>
            <a:endParaRPr lang="en-GB" dirty="0"/>
          </a:p>
          <a:p>
            <a:r>
              <a:rPr lang="en-GB" b="1" u="sng" dirty="0"/>
              <a:t>https://www.skillsforcare.org.uk/Support-for-leaders-and-managers/Developing-leaders-and-managers/DM10.aspx</a:t>
            </a:r>
          </a:p>
          <a:p>
            <a:endParaRPr lang="en-GB" b="1" u="sng" dirty="0"/>
          </a:p>
          <a:p>
            <a:r>
              <a:rPr lang="en-GB" sz="1200" b="1" i="0" kern="1200" dirty="0">
                <a:solidFill>
                  <a:schemeClr val="tx1"/>
                </a:solidFill>
                <a:effectLst/>
                <a:latin typeface="+mn-lt"/>
                <a:ea typeface="+mn-ea"/>
                <a:cs typeface="+mn-cs"/>
              </a:rPr>
              <a:t>DM10 is exclusively for deputy managers working in social care, at any stage of their career.</a:t>
            </a:r>
          </a:p>
          <a:p>
            <a:r>
              <a:rPr lang="en-GB" sz="1200" b="0" i="0" kern="1200" dirty="0">
                <a:solidFill>
                  <a:schemeClr val="tx1"/>
                </a:solidFill>
                <a:effectLst/>
                <a:latin typeface="+mn-lt"/>
                <a:ea typeface="+mn-ea"/>
                <a:cs typeface="+mn-cs"/>
              </a:rPr>
              <a:t>It’s for deputy managers who want to:</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strengthen their leadership skills</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build confidence and resilience</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understand themselves and their leadership style</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develop their teams and workplace culture</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lead change more effectively</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improve the quality of their management practice</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prepare for the next stage of their leadership journey.</a:t>
            </a:r>
          </a:p>
          <a:p>
            <a:endParaRPr lang="en-GB" b="1" u="sng" dirty="0"/>
          </a:p>
        </p:txBody>
      </p:sp>
      <p:sp>
        <p:nvSpPr>
          <p:cNvPr id="4" name="Slide Number Placeholder 3"/>
          <p:cNvSpPr>
            <a:spLocks noGrp="1"/>
          </p:cNvSpPr>
          <p:nvPr>
            <p:ph type="sldNum" sz="quarter" idx="5"/>
          </p:nvPr>
        </p:nvSpPr>
        <p:spPr/>
        <p:txBody>
          <a:bodyPr/>
          <a:lstStyle/>
          <a:p>
            <a:fld id="{2B9240D4-6F14-3449-8FA2-7400E50A5229}" type="slidenum">
              <a:rPr lang="en-US" smtClean="0"/>
              <a:t>29</a:t>
            </a:fld>
            <a:endParaRPr lang="en-US" dirty="0"/>
          </a:p>
        </p:txBody>
      </p:sp>
    </p:spTree>
    <p:extLst>
      <p:ext uri="{BB962C8B-B14F-4D97-AF65-F5344CB8AC3E}">
        <p14:creationId xmlns:p14="http://schemas.microsoft.com/office/powerpoint/2010/main" val="3424628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21 SEPTEMBER</a:t>
            </a:r>
          </a:p>
          <a:p>
            <a:endParaRPr lang="en-GB" dirty="0"/>
          </a:p>
          <a:p>
            <a:r>
              <a:rPr lang="en-GB" b="1" u="sng" dirty="0"/>
              <a:t>https://www.skillsforcare.org.uk/Support-for-leaders-and-managers/Developing-leaders-and-managers/Moving-Up.aspx</a:t>
            </a:r>
          </a:p>
          <a:p>
            <a:endParaRPr lang="en-GB" dirty="0"/>
          </a:p>
          <a:p>
            <a:r>
              <a:rPr lang="en-GB" sz="1200" b="1" i="0" kern="1200" dirty="0">
                <a:solidFill>
                  <a:schemeClr val="tx1"/>
                </a:solidFill>
                <a:effectLst/>
                <a:latin typeface="+mn-lt"/>
                <a:ea typeface="+mn-ea"/>
                <a:cs typeface="+mn-cs"/>
              </a:rPr>
              <a:t>Learning outcomes</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Boost your confidence and self-belief to help you grow and progress in your career.</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Develop and understand your personal brand: learn how people perceive you and how to raise your profile within your organisation.</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Assess your leadership style and understand its impact on the people around you.</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Enhance your leadership skills to become a more effective and influential leader including looking at your strengths and weaknesses to focus </a:t>
            </a:r>
            <a:r>
              <a:rPr lang="en-GB" sz="1200" b="0" i="0" kern="1200" dirty="0" err="1">
                <a:solidFill>
                  <a:schemeClr val="tx1"/>
                </a:solidFill>
                <a:effectLst/>
                <a:latin typeface="+mn-lt"/>
                <a:ea typeface="+mn-ea"/>
                <a:cs typeface="+mn-cs"/>
              </a:rPr>
              <a:t>mprovements</a:t>
            </a:r>
            <a:r>
              <a:rPr lang="en-GB" sz="1200" b="0" i="0" kern="1200" dirty="0">
                <a:solidFill>
                  <a:schemeClr val="tx1"/>
                </a:solidFill>
                <a:effectLst/>
                <a:latin typeface="+mn-lt"/>
                <a:ea typeface="+mn-ea"/>
                <a:cs typeface="+mn-cs"/>
              </a:rPr>
              <a:t>.</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Gain an understanding of the power of networking and how to use it to your advantage.</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Overcome challenges and barriers to growth using specific techniques.</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Increase your awareness of how protected characteristics and culture influence practice in the workplace.</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Share experiences and learn from peers to expand your perspective and grow your leadership capabilities.</a:t>
            </a:r>
          </a:p>
          <a:p>
            <a:pPr marL="171450" lvl="0" indent="-171450">
              <a:buFont typeface="Wingdings" panose="05000000000000000000" pitchFamily="2" charset="2"/>
              <a:buChar char="§"/>
            </a:pPr>
            <a:endParaRPr lang="en-GB" sz="1200" b="0" i="0" kern="1200" dirty="0">
              <a:solidFill>
                <a:schemeClr val="tx1"/>
              </a:solidFill>
              <a:effectLst/>
              <a:latin typeface="+mn-lt"/>
              <a:ea typeface="+mn-ea"/>
              <a:cs typeface="+mn-cs"/>
            </a:endParaRPr>
          </a:p>
          <a:p>
            <a:pPr marL="171450" lvl="0" indent="-171450">
              <a:buFont typeface="Wingdings" panose="05000000000000000000" pitchFamily="2" charset="2"/>
              <a:buChar char="§"/>
            </a:pP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Delivery </a:t>
            </a:r>
          </a:p>
          <a:p>
            <a:r>
              <a:rPr lang="en-GB" sz="1200" b="0" i="0" kern="1200" dirty="0">
                <a:solidFill>
                  <a:schemeClr val="tx1"/>
                </a:solidFill>
                <a:effectLst/>
                <a:latin typeface="+mn-lt"/>
                <a:ea typeface="+mn-ea"/>
                <a:cs typeface="+mn-cs"/>
              </a:rPr>
              <a:t>Combining learning modules with three live online sessions - via the Skills for Care virtual learning environment. It equips you with the tools to better understand and focus on your organisation, helping you to shape and influence your career progression with confidence and clarity.</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Cost</a:t>
            </a:r>
          </a:p>
          <a:p>
            <a:pPr lvl="0"/>
            <a:r>
              <a:rPr lang="en-GB" sz="1200" b="0" i="0" kern="1200" dirty="0">
                <a:solidFill>
                  <a:schemeClr val="tx1"/>
                </a:solidFill>
                <a:effectLst/>
                <a:latin typeface="+mn-lt"/>
                <a:ea typeface="+mn-ea"/>
                <a:cs typeface="+mn-cs"/>
              </a:rPr>
              <a:t>£750 +VAT. </a:t>
            </a:r>
          </a:p>
          <a:p>
            <a:pPr lvl="0"/>
            <a:r>
              <a:rPr lang="en-GB" sz="1200" b="0" i="0" kern="1200" dirty="0">
                <a:solidFill>
                  <a:schemeClr val="tx1"/>
                </a:solidFill>
                <a:effectLst/>
                <a:latin typeface="+mn-lt"/>
                <a:ea typeface="+mn-ea"/>
                <a:cs typeface="+mn-cs"/>
              </a:rPr>
              <a:t>Adult social care providers can claim money towards the cost of the programme via the new </a:t>
            </a:r>
            <a:r>
              <a:rPr lang="en-GB" sz="1200" b="0" i="0" u="none" strike="noStrike" kern="1200" dirty="0">
                <a:solidFill>
                  <a:schemeClr val="tx1"/>
                </a:solidFill>
                <a:effectLst/>
                <a:latin typeface="+mn-lt"/>
                <a:ea typeface="+mn-ea"/>
                <a:cs typeface="+mn-cs"/>
                <a:hlinkClick r:id="rId3"/>
              </a:rPr>
              <a:t>Adult Social Care Learning and Development Support Scheme</a:t>
            </a:r>
            <a:r>
              <a:rPr lang="en-GB" sz="1200" b="0" i="0" kern="1200" dirty="0">
                <a:solidFill>
                  <a:schemeClr val="tx1"/>
                </a:solidFill>
                <a:effectLst/>
                <a:latin typeface="+mn-lt"/>
                <a:ea typeface="+mn-ea"/>
                <a:cs typeface="+mn-cs"/>
              </a:rPr>
              <a:t> (LDSS). </a:t>
            </a:r>
          </a:p>
          <a:p>
            <a:endParaRPr lang="en-GB" sz="1200" b="0" i="0" kern="1200" dirty="0">
              <a:solidFill>
                <a:schemeClr val="tx1"/>
              </a:solidFill>
              <a:effectLst/>
              <a:latin typeface="+mn-lt"/>
              <a:ea typeface="+mn-ea"/>
              <a:cs typeface="+mn-cs"/>
            </a:endParaRPr>
          </a:p>
          <a:p>
            <a:pPr marL="0" lvl="0" indent="0">
              <a:buFont typeface="Wingdings" panose="05000000000000000000" pitchFamily="2" charset="2"/>
              <a:buNone/>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30</a:t>
            </a:fld>
            <a:endParaRPr lang="en-US" dirty="0"/>
          </a:p>
        </p:txBody>
      </p:sp>
    </p:spTree>
    <p:extLst>
      <p:ext uri="{BB962C8B-B14F-4D97-AF65-F5344CB8AC3E}">
        <p14:creationId xmlns:p14="http://schemas.microsoft.com/office/powerpoint/2010/main" val="3224896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solidFill>
                  <a:schemeClr val="tx1"/>
                </a:solidFill>
                <a:hlinkClick r:id="rId3">
                  <a:extLst>
                    <a:ext uri="{A12FA001-AC4F-418D-AE19-62706E023703}">
                      <ahyp:hlinkClr xmlns:ahyp="http://schemas.microsoft.com/office/drawing/2018/hyperlinkcolor" val="tx"/>
                    </a:ext>
                  </a:extLst>
                </a:hlinkClick>
              </a:rPr>
              <a:t>AMENDED: W/C 1 JUNE</a:t>
            </a:r>
          </a:p>
          <a:p>
            <a:endParaRPr lang="en-US" dirty="0">
              <a:solidFill>
                <a:srgbClr val="467886"/>
              </a:solidFill>
              <a:hlinkClick r:id="rId3">
                <a:extLst>
                  <a:ext uri="{A12FA001-AC4F-418D-AE19-62706E023703}">
                    <ahyp:hlinkClr xmlns:ahyp="http://schemas.microsoft.com/office/drawing/2018/hyperlinkcolor" val="tx"/>
                  </a:ext>
                </a:extLst>
              </a:hlinkClick>
            </a:endParaRPr>
          </a:p>
          <a:p>
            <a:r>
              <a:rPr lang="en-US" dirty="0">
                <a:solidFill>
                  <a:srgbClr val="467886"/>
                </a:solidFill>
                <a:hlinkClick r:id="rId3">
                  <a:extLst>
                    <a:ext uri="{A12FA001-AC4F-418D-AE19-62706E023703}">
                      <ahyp:hlinkClr xmlns:ahyp="http://schemas.microsoft.com/office/drawing/2018/hyperlinkcolor" val="tx"/>
                    </a:ext>
                  </a:extLst>
                </a:hlinkClick>
              </a:rPr>
              <a:t>https://www.skillsforcare.org.uk/careexchange</a:t>
            </a:r>
            <a:endParaRPr lang="en-US" dirty="0"/>
          </a:p>
          <a:p>
            <a:endParaRPr lang="en-US" dirty="0"/>
          </a:p>
          <a:p>
            <a:r>
              <a:rPr lang="en-US" dirty="0">
                <a:hlinkClick r:id="rId4"/>
              </a:rPr>
              <a:t>https://www.skillsforcare.org.uk/Support-for-leaders-and-managers/Support-for-registered-managers/The-care-exchange/The-care-exchange-Series-5.aspx</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B9240D4-6F14-3449-8FA2-7400E50A5229}" type="slidenum">
              <a:rPr lang="en-US" smtClean="0"/>
              <a:t>32</a:t>
            </a:fld>
            <a:endParaRPr lang="en-US" dirty="0"/>
          </a:p>
        </p:txBody>
      </p:sp>
    </p:spTree>
    <p:extLst>
      <p:ext uri="{BB962C8B-B14F-4D97-AF65-F5344CB8AC3E}">
        <p14:creationId xmlns:p14="http://schemas.microsoft.com/office/powerpoint/2010/main" val="3007109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1" dirty="0">
                <a:solidFill>
                  <a:schemeClr val="tx1"/>
                </a:solidFill>
                <a:hlinkClick r:id="rId3">
                  <a:extLst>
                    <a:ext uri="{A12FA001-AC4F-418D-AE19-62706E023703}">
                      <ahyp:hlinkClr xmlns:ahyp="http://schemas.microsoft.com/office/drawing/2018/hyperlinkcolor" val="tx"/>
                    </a:ext>
                  </a:extLst>
                </a:hlinkClick>
              </a:rPr>
              <a:t>AMENDED: W/C 29 JUNE</a:t>
            </a:r>
          </a:p>
          <a:p>
            <a:endParaRPr lang="en-GB" b="1" dirty="0">
              <a:solidFill>
                <a:srgbClr val="467886"/>
              </a:solidFill>
              <a:hlinkClick r:id="rId3">
                <a:extLst>
                  <a:ext uri="{A12FA001-AC4F-418D-AE19-62706E023703}">
                    <ahyp:hlinkClr xmlns:ahyp="http://schemas.microsoft.com/office/drawing/2018/hyperlinkcolor" val="tx"/>
                  </a:ext>
                </a:extLst>
              </a:hlinkClick>
            </a:endParaRPr>
          </a:p>
          <a:p>
            <a:r>
              <a:rPr lang="en-GB" b="1" dirty="0">
                <a:solidFill>
                  <a:srgbClr val="467886"/>
                </a:solidFill>
                <a:hlinkClick r:id="rId3">
                  <a:extLst>
                    <a:ext uri="{A12FA001-AC4F-418D-AE19-62706E023703}">
                      <ahyp:hlinkClr xmlns:ahyp="http://schemas.microsoft.com/office/drawing/2018/hyperlinkcolor" val="tx"/>
                    </a:ext>
                  </a:extLst>
                </a:hlinkClick>
              </a:rPr>
              <a:t>https://www.skillsforcare.org.uk/Rmwebinars</a:t>
            </a:r>
            <a:endParaRPr lang="en-GB" b="1" dirty="0">
              <a:solidFill>
                <a:srgbClr val="467886"/>
              </a:solidFill>
            </a:endParaRPr>
          </a:p>
          <a:p>
            <a:endParaRPr lang="en-GB" b="1" dirty="0">
              <a:solidFill>
                <a:srgbClr val="467886"/>
              </a:solidFill>
            </a:endParaRPr>
          </a:p>
          <a:p>
            <a:pPr marL="171450" indent="-171450">
              <a:buFont typeface="Arial" panose="020B0604020202020204" pitchFamily="34" charset="0"/>
              <a:buChar char="•"/>
            </a:pPr>
            <a:r>
              <a:rPr lang="en-GB" b="1" dirty="0">
                <a:solidFill>
                  <a:srgbClr val="467886"/>
                </a:solidFill>
              </a:rPr>
              <a:t>Strengthening recruitment and retention: </a:t>
            </a:r>
            <a:r>
              <a:rPr lang="en-GB" b="0" u="sng" dirty="0">
                <a:solidFill>
                  <a:srgbClr val="467886"/>
                </a:solidFill>
              </a:rPr>
              <a:t>https://www.skillsforcare.org.uk/Support-for-leaders-and-managers/Support-for-registered-managers/Registered-manager-webinars/Recruitment-and-retention.aspx#Strengtheningrecruitmentandretention</a:t>
            </a:r>
          </a:p>
          <a:p>
            <a:pPr marL="171450" indent="-171450">
              <a:buFont typeface="Arial" panose="020B0604020202020204" pitchFamily="34" charset="0"/>
              <a:buChar char="•"/>
            </a:pPr>
            <a:endParaRPr lang="en-GB" b="1" dirty="0">
              <a:solidFill>
                <a:srgbClr val="467886"/>
              </a:solidFill>
            </a:endParaRPr>
          </a:p>
          <a:p>
            <a:pPr marL="171450" indent="-171450">
              <a:buFont typeface="Arial" panose="020B0604020202020204" pitchFamily="34" charset="0"/>
              <a:buChar char="•"/>
            </a:pPr>
            <a:r>
              <a:rPr lang="en-GB" b="1" dirty="0">
                <a:solidFill>
                  <a:srgbClr val="467886"/>
                </a:solidFill>
              </a:rPr>
              <a:t>Navigating the CQC regulations: </a:t>
            </a:r>
            <a:r>
              <a:rPr lang="en-GB" b="0" u="sng" dirty="0">
                <a:solidFill>
                  <a:srgbClr val="467886"/>
                </a:solidFill>
              </a:rPr>
              <a:t>https://www.skillsforcare.org.uk/Support-for-leaders-and-managers/Support-for-registered-managers/Registered-manager-webinars/Managing-a-service.aspx#NavigatingtheCQCregulationsBuildingconfidenceinwhatyouwillneedtoevidence</a:t>
            </a:r>
          </a:p>
          <a:p>
            <a:endParaRPr lang="en-GB" b="1" dirty="0"/>
          </a:p>
          <a:p>
            <a:pPr marL="171450" indent="-171450">
              <a:buFont typeface="Wingdings" panose="05000000000000000000" pitchFamily="2" charset="2"/>
              <a:buChar char="§"/>
            </a:pPr>
            <a:r>
              <a:rPr lang="en-GB" b="1" dirty="0"/>
              <a:t>Dementia care: </a:t>
            </a:r>
            <a:r>
              <a:rPr lang="en-GB" b="0" u="sng" dirty="0"/>
              <a:t>https://www.skillsforcare.org.uk/Support-for-leaders-and-managers/Support-for-registered-managers/Registered-manager-webinars/Care-topics.aspx#DementiacareEnablingpeopletolivewell</a:t>
            </a:r>
          </a:p>
          <a:p>
            <a:pPr marL="0" indent="0">
              <a:buFont typeface="Wingdings" panose="05000000000000000000" pitchFamily="2" charset="2"/>
              <a:buNone/>
            </a:pPr>
            <a:endParaRPr lang="en-GB" b="0" u="none" dirty="0"/>
          </a:p>
        </p:txBody>
      </p:sp>
      <p:sp>
        <p:nvSpPr>
          <p:cNvPr id="4" name="Slide Number Placeholder 3"/>
          <p:cNvSpPr>
            <a:spLocks noGrp="1"/>
          </p:cNvSpPr>
          <p:nvPr>
            <p:ph type="sldNum" sz="quarter" idx="5"/>
          </p:nvPr>
        </p:nvSpPr>
        <p:spPr/>
        <p:txBody>
          <a:bodyPr/>
          <a:lstStyle/>
          <a:p>
            <a:fld id="{2B9240D4-6F14-3449-8FA2-7400E50A5229}" type="slidenum">
              <a:rPr lang="en-US" smtClean="0"/>
              <a:t>33</a:t>
            </a:fld>
            <a:endParaRPr lang="en-US" dirty="0"/>
          </a:p>
        </p:txBody>
      </p:sp>
    </p:spTree>
    <p:extLst>
      <p:ext uri="{BB962C8B-B14F-4D97-AF65-F5344CB8AC3E}">
        <p14:creationId xmlns:p14="http://schemas.microsoft.com/office/powerpoint/2010/main" val="3224815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accent1"/>
                </a:solidFill>
                <a:hlinkClick r:id="rId3"/>
              </a:rPr>
              <a:t>https://www</a:t>
            </a:r>
            <a:r>
              <a:rPr lang="en-GB" sz="1200" b="1" dirty="0">
                <a:solidFill>
                  <a:schemeClr val="accent1"/>
                </a:solidFill>
                <a:hlinkClick r:id="rId3"/>
              </a:rPr>
              <a:t>.skillsforcare.org.uk/membership</a:t>
            </a:r>
            <a:endParaRPr lang="en-US" dirty="0"/>
          </a:p>
          <a:p>
            <a:pPr marL="0" marR="0" lvl="0" indent="0" algn="l" defTabSz="914400">
              <a:lnSpc>
                <a:spcPct val="100000"/>
              </a:lnSpc>
              <a:spcBef>
                <a:spcPts val="0"/>
              </a:spcBef>
              <a:spcAft>
                <a:spcPts val="0"/>
              </a:spcAft>
              <a:buClrTx/>
              <a:buSzTx/>
              <a:buFontTx/>
              <a:buNone/>
              <a:tabLst/>
              <a:defRPr/>
            </a:pPr>
            <a:endParaRPr lang="en-GB" sz="1200" b="1" dirty="0">
              <a:solidFill>
                <a:schemeClr val="accent1"/>
              </a:solidFill>
            </a:endParaRPr>
          </a:p>
          <a:p>
            <a:r>
              <a:rPr lang="en-GB" dirty="0"/>
              <a:t>Become a member for £35 per year</a:t>
            </a:r>
          </a:p>
        </p:txBody>
      </p:sp>
      <p:sp>
        <p:nvSpPr>
          <p:cNvPr id="4" name="Slide Number Placeholder 3"/>
          <p:cNvSpPr>
            <a:spLocks noGrp="1"/>
          </p:cNvSpPr>
          <p:nvPr>
            <p:ph type="sldNum" sz="quarter" idx="5"/>
          </p:nvPr>
        </p:nvSpPr>
        <p:spPr/>
        <p:txBody>
          <a:bodyPr/>
          <a:lstStyle/>
          <a:p>
            <a:fld id="{2B9240D4-6F14-3449-8FA2-7400E50A5229}" type="slidenum">
              <a:rPr lang="en-US" smtClean="0"/>
              <a:t>34</a:t>
            </a:fld>
            <a:endParaRPr lang="en-US" dirty="0"/>
          </a:p>
        </p:txBody>
      </p:sp>
    </p:spTree>
    <p:extLst>
      <p:ext uri="{BB962C8B-B14F-4D97-AF65-F5344CB8AC3E}">
        <p14:creationId xmlns:p14="http://schemas.microsoft.com/office/powerpoint/2010/main" val="2166676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7 SEPTEMBER</a:t>
            </a:r>
          </a:p>
          <a:p>
            <a:endParaRPr lang="en-GB" b="1" u="sng" dirty="0"/>
          </a:p>
          <a:p>
            <a:r>
              <a:rPr lang="en-GB" b="1" u="sng" dirty="0"/>
              <a:t>https://assets-gbr.mkt.dynamics.com/d43a2d77-48d9-411c-97cc-461eaaf4b5bf/digitalassets/standaloneforms/a963a045-efa6-f111-aaad-7c1e5204e3bd?readableEventId=Registered_Manager_Members_Mentoring_Workshop1897522084</a:t>
            </a:r>
          </a:p>
        </p:txBody>
      </p:sp>
      <p:sp>
        <p:nvSpPr>
          <p:cNvPr id="4" name="Slide Number Placeholder 3"/>
          <p:cNvSpPr>
            <a:spLocks noGrp="1"/>
          </p:cNvSpPr>
          <p:nvPr>
            <p:ph type="sldNum" sz="quarter" idx="5"/>
          </p:nvPr>
        </p:nvSpPr>
        <p:spPr/>
        <p:txBody>
          <a:bodyPr/>
          <a:lstStyle/>
          <a:p>
            <a:fld id="{2B9240D4-6F14-3449-8FA2-7400E50A5229}" type="slidenum">
              <a:rPr lang="en-US" smtClean="0"/>
              <a:t>35</a:t>
            </a:fld>
            <a:endParaRPr lang="en-US" dirty="0"/>
          </a:p>
        </p:txBody>
      </p:sp>
    </p:spTree>
    <p:extLst>
      <p:ext uri="{BB962C8B-B14F-4D97-AF65-F5344CB8AC3E}">
        <p14:creationId xmlns:p14="http://schemas.microsoft.com/office/powerpoint/2010/main" val="39191918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B9240D4-6F14-3449-8FA2-7400E50A5229}" type="slidenum">
              <a:rPr lang="en-US" smtClean="0"/>
              <a:t>37</a:t>
            </a:fld>
            <a:endParaRPr lang="en-US" dirty="0"/>
          </a:p>
        </p:txBody>
      </p:sp>
    </p:spTree>
    <p:extLst>
      <p:ext uri="{BB962C8B-B14F-4D97-AF65-F5344CB8AC3E}">
        <p14:creationId xmlns:p14="http://schemas.microsoft.com/office/powerpoint/2010/main" val="155605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https://www.skillsforcare.org.uk/Support-for-leaders-and-managers/Support-for-registered-managers/Social-care-managers-Facebook-group.aspx</a:t>
            </a:r>
            <a:endParaRPr lang="en-US" b="1" dirty="0"/>
          </a:p>
          <a:p>
            <a:endParaRPr lang="en-US" dirty="0"/>
          </a:p>
          <a:p>
            <a:r>
              <a:rPr lang="en-US" dirty="0"/>
              <a:t>Join this group of managers to stay connected with each other and share advice, experiences and guidance</a:t>
            </a:r>
          </a:p>
        </p:txBody>
      </p:sp>
      <p:sp>
        <p:nvSpPr>
          <p:cNvPr id="4" name="Slide Number Placeholder 3"/>
          <p:cNvSpPr>
            <a:spLocks noGrp="1"/>
          </p:cNvSpPr>
          <p:nvPr>
            <p:ph type="sldNum" sz="quarter" idx="5"/>
          </p:nvPr>
        </p:nvSpPr>
        <p:spPr/>
        <p:txBody>
          <a:bodyPr/>
          <a:lstStyle/>
          <a:p>
            <a:fld id="{2B9240D4-6F14-3449-8FA2-7400E50A5229}" type="slidenum">
              <a:rPr lang="en-US" smtClean="0"/>
              <a:t>38</a:t>
            </a:fld>
            <a:endParaRPr lang="en-US" dirty="0"/>
          </a:p>
        </p:txBody>
      </p:sp>
    </p:spTree>
    <p:extLst>
      <p:ext uri="{BB962C8B-B14F-4D97-AF65-F5344CB8AC3E}">
        <p14:creationId xmlns:p14="http://schemas.microsoft.com/office/powerpoint/2010/main" val="42005391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effectLst/>
                <a:latin typeface="Calibri" panose="020F0502020204030204" pitchFamily="34" charset="0"/>
                <a:ea typeface="Calibri" panose="020F0502020204030204" pitchFamily="34" charset="0"/>
              </a:rPr>
              <a:t>Inspection toolkit</a:t>
            </a:r>
          </a:p>
          <a:p>
            <a:pPr marL="0" indent="0">
              <a:buFont typeface="Arial" panose="020B0604020202020204" pitchFamily="34" charset="0"/>
              <a:buNone/>
            </a:pPr>
            <a:endParaRPr lang="en-GB" sz="1200" b="1" dirty="0">
              <a:effectLst/>
              <a:latin typeface="Calibri" panose="020F0502020204030204" pitchFamily="34" charset="0"/>
              <a:ea typeface="Calibri" panose="020F0502020204030204" pitchFamily="34" charset="0"/>
            </a:endParaRPr>
          </a:p>
          <a:p>
            <a:r>
              <a:rPr lang="en-GB" sz="1200" b="1" u="sng" dirty="0">
                <a:effectLst/>
                <a:latin typeface="Calibri" panose="020F0502020204030204" pitchFamily="34" charset="0"/>
                <a:ea typeface="Calibri" panose="020F0502020204030204" pitchFamily="34" charset="0"/>
              </a:rPr>
              <a:t>https://www.skillsforcare.org.uk/Support-for-leaders-and-managers/Good-and-outstanding-care/Inspection-toolkit.aspx</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39</a:t>
            </a:fld>
            <a:endParaRPr lang="en-US" dirty="0"/>
          </a:p>
        </p:txBody>
      </p:sp>
    </p:spTree>
    <p:extLst>
      <p:ext uri="{BB962C8B-B14F-4D97-AF65-F5344CB8AC3E}">
        <p14:creationId xmlns:p14="http://schemas.microsoft.com/office/powerpoint/2010/main" val="1343236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360B4-FAB4-EF8D-CD15-20FB5AB4A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75C55-A403-B604-C447-BD0C1483C3F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A9F687E-ECC5-18C5-AFF6-63DEA6E8F36D}"/>
              </a:ext>
            </a:extLst>
          </p:cNvPr>
          <p:cNvSpPr>
            <a:spLocks noGrp="1"/>
          </p:cNvSpPr>
          <p:nvPr>
            <p:ph type="body" idx="1"/>
          </p:nvPr>
        </p:nvSpPr>
        <p:spPr/>
        <p:txBody>
          <a:bodyPr/>
          <a:lstStyle/>
          <a:p>
            <a:r>
              <a:rPr lang="en-US" b="1" dirty="0"/>
              <a:t>https://www.skillsforcare.org.uk/membership</a:t>
            </a:r>
          </a:p>
          <a:p>
            <a:endParaRPr lang="en-US" b="1" dirty="0"/>
          </a:p>
          <a:p>
            <a:r>
              <a:rPr lang="en-US" b="1" dirty="0"/>
              <a:t>https://www.skillsforcare.org.uk/resources/documents/Support-for-leaders-and-managers/Developing-leaders-and-managers/Developing-leaders-and-managers-guide/Developing-new-managers-and-deputies-guide.pdf</a:t>
            </a:r>
          </a:p>
          <a:p>
            <a:endParaRPr lang="en-US" b="1" dirty="0"/>
          </a:p>
          <a:p>
            <a:r>
              <a:rPr lang="en-GB" b="0" i="0" dirty="0">
                <a:solidFill>
                  <a:srgbClr val="626A6E"/>
                </a:solidFill>
                <a:effectLst/>
                <a:latin typeface="font-regular"/>
              </a:rPr>
              <a:t>With 10,000 registered managers due to retire in the next 15 years, succession planning is key to ensuring that your service continues to provide well-led, consistent quality care, both today and in the future. </a:t>
            </a:r>
          </a:p>
          <a:p>
            <a:endParaRPr lang="en-GB" b="0" i="0" dirty="0">
              <a:solidFill>
                <a:srgbClr val="626A6E"/>
              </a:solidFill>
              <a:effectLst/>
              <a:latin typeface="font-regular"/>
            </a:endParaRPr>
          </a:p>
          <a:p>
            <a:r>
              <a:rPr lang="en-GB" b="0" i="0" dirty="0">
                <a:solidFill>
                  <a:srgbClr val="626A6E"/>
                </a:solidFill>
                <a:effectLst/>
                <a:latin typeface="font-regular"/>
              </a:rPr>
              <a:t>This will be available to buy on the bookshop shortly and will amend the slide when this is live</a:t>
            </a:r>
            <a:endParaRPr lang="en-US" dirty="0"/>
          </a:p>
        </p:txBody>
      </p:sp>
      <p:sp>
        <p:nvSpPr>
          <p:cNvPr id="4" name="Slide Number Placeholder 3">
            <a:extLst>
              <a:ext uri="{FF2B5EF4-FFF2-40B4-BE49-F238E27FC236}">
                <a16:creationId xmlns:a16="http://schemas.microsoft.com/office/drawing/2014/main" id="{A0AA0D14-2226-E7C1-1A50-A1D279035A79}"/>
              </a:ext>
            </a:extLst>
          </p:cNvPr>
          <p:cNvSpPr>
            <a:spLocks noGrp="1"/>
          </p:cNvSpPr>
          <p:nvPr>
            <p:ph type="sldNum" sz="quarter" idx="5"/>
          </p:nvPr>
        </p:nvSpPr>
        <p:spPr/>
        <p:txBody>
          <a:bodyPr/>
          <a:lstStyle/>
          <a:p>
            <a:fld id="{2B9240D4-6F14-3449-8FA2-7400E50A5229}" type="slidenum">
              <a:rPr lang="en-US" smtClean="0"/>
              <a:t>40</a:t>
            </a:fld>
            <a:endParaRPr lang="en-US" dirty="0"/>
          </a:p>
        </p:txBody>
      </p:sp>
    </p:spTree>
    <p:extLst>
      <p:ext uri="{BB962C8B-B14F-4D97-AF65-F5344CB8AC3E}">
        <p14:creationId xmlns:p14="http://schemas.microsoft.com/office/powerpoint/2010/main" val="16471636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https://www.skillsforcare.org.uk/resources/documents/Support-for-leaders-and-managers/good-and-outstanding-care/Improve-your-CQC-rating/Guide-to-improvement.pdf</a:t>
            </a:r>
            <a:endParaRPr lang="en-US" b="1" dirty="0"/>
          </a:p>
          <a:p>
            <a:endParaRPr lang="en-US" b="1" dirty="0"/>
          </a:p>
          <a:p>
            <a:r>
              <a:rPr lang="en-US" b="1" dirty="0"/>
              <a:t>Guide highlights</a:t>
            </a:r>
          </a:p>
          <a:p>
            <a:pPr marL="171450" indent="-171450">
              <a:buFont typeface="Arial"/>
              <a:buChar char="•"/>
            </a:pPr>
            <a:r>
              <a:rPr lang="en-US" dirty="0"/>
              <a:t>Understanding the building blocks to improvement, helping your service to overcome common barriers, embed a learning culture, and the system and processes needed to strengthen quality</a:t>
            </a:r>
          </a:p>
          <a:p>
            <a:pPr marL="171450" indent="-171450">
              <a:buFont typeface="Arial"/>
              <a:buChar char="•"/>
            </a:pPr>
            <a:r>
              <a:rPr lang="en-US" dirty="0"/>
              <a:t>How to engage your teams, service users, and stakeholders in identify practical solutions that will work for your service</a:t>
            </a:r>
          </a:p>
          <a:p>
            <a:pPr marL="171450" indent="-171450">
              <a:buFont typeface="Arial"/>
              <a:buChar char="•"/>
            </a:pPr>
            <a:r>
              <a:rPr lang="en-US" dirty="0"/>
              <a:t>What’s are the recurring issues causing services to fall below CQC expectations on each Quality Statement, how might this breach CQC regulations, and how to tackle these issues</a:t>
            </a:r>
          </a:p>
          <a:p>
            <a:endParaRPr lang="en-US" dirty="0"/>
          </a:p>
        </p:txBody>
      </p:sp>
      <p:sp>
        <p:nvSpPr>
          <p:cNvPr id="4" name="Slide Number Placeholder 3"/>
          <p:cNvSpPr>
            <a:spLocks noGrp="1"/>
          </p:cNvSpPr>
          <p:nvPr>
            <p:ph type="sldNum" sz="quarter" idx="5"/>
          </p:nvPr>
        </p:nvSpPr>
        <p:spPr/>
        <p:txBody>
          <a:bodyPr/>
          <a:lstStyle/>
          <a:p>
            <a:fld id="{2B9240D4-6F14-3449-8FA2-7400E50A5229}" type="slidenum">
              <a:rPr lang="en-US" smtClean="0"/>
              <a:t>41</a:t>
            </a:fld>
            <a:endParaRPr lang="en-US" dirty="0"/>
          </a:p>
        </p:txBody>
      </p:sp>
    </p:spTree>
    <p:extLst>
      <p:ext uri="{BB962C8B-B14F-4D97-AF65-F5344CB8AC3E}">
        <p14:creationId xmlns:p14="http://schemas.microsoft.com/office/powerpoint/2010/main" val="1681650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b="1" i="0" u="sng" kern="1200" dirty="0">
                <a:solidFill>
                  <a:schemeClr val="tx1"/>
                </a:solidFill>
                <a:effectLst/>
                <a:latin typeface="+mn-lt"/>
                <a:ea typeface="+mn-ea"/>
                <a:cs typeface="+mn-cs"/>
              </a:rPr>
              <a:t>AMENDED W/C 17 AUGUST</a:t>
            </a:r>
          </a:p>
          <a:p>
            <a:endParaRPr lang="en-GB" b="1" dirty="0"/>
          </a:p>
          <a:p>
            <a:r>
              <a:rPr lang="en-GB" b="1" dirty="0"/>
              <a:t>National network meeting for aspiring and deputy managers</a:t>
            </a:r>
          </a:p>
          <a:p>
            <a:r>
              <a:rPr lang="en-GB" sz="1200" b="0" i="0" kern="1200" dirty="0">
                <a:solidFill>
                  <a:schemeClr val="tx1"/>
                </a:solidFill>
                <a:effectLst/>
                <a:latin typeface="+mn-lt"/>
                <a:ea typeface="+mn-ea"/>
                <a:cs typeface="+mn-cs"/>
              </a:rPr>
              <a:t>Join peers from across England in a welcoming, supportive space where you can share experiences, explore challenges, exchange ideas and build the confidence to lead. Each interactive virtual session is facilitated by a Skills for Care Locality Manager and includes practical tools, leadership insights and the opportunity to learn from others facing similar experiences.</a:t>
            </a:r>
          </a:p>
          <a:p>
            <a:br>
              <a:rPr lang="en-GB" dirty="0"/>
            </a:br>
            <a:r>
              <a:rPr lang="en-GB" sz="1200" b="1" i="0" kern="1200" dirty="0">
                <a:solidFill>
                  <a:schemeClr val="tx1"/>
                </a:solidFill>
                <a:effectLst/>
                <a:latin typeface="+mn-lt"/>
                <a:ea typeface="+mn-ea"/>
                <a:cs typeface="+mn-cs"/>
              </a:rPr>
              <a:t>Reflective leadership and supervision | Tuesday 29 September | 10:30 – 12:30</a:t>
            </a:r>
            <a:br>
              <a:rPr lang="en-GB" b="1" dirty="0"/>
            </a:br>
            <a:r>
              <a:rPr lang="en-GB" sz="1200" b="0" i="0" kern="1200" dirty="0">
                <a:solidFill>
                  <a:schemeClr val="tx1"/>
                </a:solidFill>
                <a:effectLst/>
                <a:latin typeface="+mn-lt"/>
                <a:ea typeface="+mn-ea"/>
                <a:cs typeface="+mn-cs"/>
              </a:rPr>
              <a:t>Explore how reflective leadership can strengthen supervision, build resilience for you and your team, and support wellbeing in the workplace.</a:t>
            </a:r>
          </a:p>
          <a:p>
            <a:r>
              <a:rPr lang="en-GB" sz="1200" b="0" i="0" kern="1200" dirty="0">
                <a:solidFill>
                  <a:schemeClr val="tx1"/>
                </a:solidFill>
                <a:effectLst/>
                <a:latin typeface="+mn-lt"/>
                <a:ea typeface="+mn-ea"/>
                <a:cs typeface="+mn-cs"/>
              </a:rPr>
              <a:t>You will:</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gain practical tools to become a confident and effective leader</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discover ways to build resilient, motivated teams and support staff wellbeing</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learn how reflective practice, supervision and coaching can improve your leadership</a:t>
            </a:r>
          </a:p>
          <a:p>
            <a:pPr marL="171450" lvl="0" indent="-171450">
              <a:buFont typeface="Wingdings" panose="05000000000000000000" pitchFamily="2" charset="2"/>
              <a:buChar char="§"/>
            </a:pPr>
            <a:r>
              <a:rPr lang="en-GB" sz="1200" b="0" i="0" kern="1200" dirty="0">
                <a:solidFill>
                  <a:schemeClr val="tx1"/>
                </a:solidFill>
                <a:effectLst/>
                <a:latin typeface="+mn-lt"/>
                <a:ea typeface="+mn-ea"/>
                <a:cs typeface="+mn-cs"/>
              </a:rPr>
              <a:t>connect with peers from across England to share ideas, challenges and good practice.</a:t>
            </a:r>
          </a:p>
          <a:p>
            <a:pPr marL="0" lvl="0" indent="0">
              <a:buFont typeface="Wingdings" panose="05000000000000000000" pitchFamily="2" charset="2"/>
              <a:buNone/>
            </a:pPr>
            <a:r>
              <a:rPr lang="en-GB" sz="1200" b="1" i="0" u="sng" kern="1200" dirty="0">
                <a:solidFill>
                  <a:schemeClr val="tx1"/>
                </a:solidFill>
                <a:effectLst/>
                <a:latin typeface="+mn-lt"/>
                <a:ea typeface="+mn-ea"/>
                <a:cs typeface="+mn-cs"/>
              </a:rPr>
              <a:t>https://assets-gbr.mkt.dynamics.com/d43a2d77-48d9-411c-97cc-461eaaf4b5bf/digitalassets/standaloneforms/58fccc75-8886-f111-ab0f-7c1e5204e7bc?readableEventId=Aspiring_managers_and_Deputies_Network3129417451</a:t>
            </a:r>
          </a:p>
          <a:p>
            <a:pPr marL="171450" lvl="0" indent="-171450">
              <a:buFont typeface="Wingdings" panose="05000000000000000000" pitchFamily="2" charset="2"/>
              <a:buChar char="§"/>
            </a:pPr>
            <a:endParaRPr lang="en-GB" sz="1200" b="0" i="0" kern="1200" dirty="0">
              <a:solidFill>
                <a:schemeClr val="tx1"/>
              </a:solidFill>
              <a:effectLst/>
              <a:latin typeface="+mn-lt"/>
              <a:ea typeface="+mn-ea"/>
              <a:cs typeface="+mn-cs"/>
            </a:endParaRPr>
          </a:p>
          <a:p>
            <a:pPr marL="0" lvl="0" indent="0">
              <a:buFont typeface="Wingdings" panose="05000000000000000000" pitchFamily="2" charset="2"/>
              <a:buNone/>
            </a:pPr>
            <a:r>
              <a:rPr lang="en-GB" sz="1200" b="1" i="0" kern="1200" dirty="0">
                <a:solidFill>
                  <a:schemeClr val="tx1"/>
                </a:solidFill>
                <a:effectLst/>
                <a:latin typeface="+mn-lt"/>
                <a:ea typeface="+mn-ea"/>
                <a:cs typeface="+mn-cs"/>
              </a:rPr>
              <a:t>Next network meeting:</a:t>
            </a:r>
          </a:p>
          <a:p>
            <a:pPr marL="0" lvl="0" indent="0">
              <a:buFont typeface="Wingdings" panose="05000000000000000000" pitchFamily="2" charset="2"/>
              <a:buNone/>
            </a:pPr>
            <a:endParaRPr lang="en-GB" sz="1200" b="0" i="0" kern="1200" dirty="0">
              <a:solidFill>
                <a:schemeClr val="tx1"/>
              </a:solidFill>
              <a:effectLst/>
              <a:latin typeface="+mn-lt"/>
              <a:ea typeface="+mn-ea"/>
              <a:cs typeface="+mn-cs"/>
            </a:endParaRPr>
          </a:p>
          <a:p>
            <a:pPr marL="0" lvl="0" indent="0">
              <a:buFont typeface="Wingdings" panose="05000000000000000000" pitchFamily="2" charset="2"/>
              <a:buNone/>
            </a:pPr>
            <a:r>
              <a:rPr lang="en-GB" sz="1200" b="1" i="0" kern="1200" dirty="0">
                <a:solidFill>
                  <a:schemeClr val="tx1"/>
                </a:solidFill>
                <a:effectLst/>
                <a:latin typeface="+mn-lt"/>
                <a:ea typeface="+mn-ea"/>
                <a:cs typeface="+mn-cs"/>
              </a:rPr>
              <a:t>Compassionate leadership and coaching | Wednesday 3 March 2027 | 10:30 – 12:30</a:t>
            </a:r>
            <a:br>
              <a:rPr lang="en-GB" dirty="0"/>
            </a:br>
            <a:r>
              <a:rPr lang="en-GB" sz="1200" b="0" i="0" kern="1200" dirty="0">
                <a:solidFill>
                  <a:schemeClr val="tx1"/>
                </a:solidFill>
                <a:effectLst/>
                <a:latin typeface="+mn-lt"/>
                <a:ea typeface="+mn-ea"/>
                <a:cs typeface="+mn-cs"/>
              </a:rPr>
              <a:t>Discover how compassionate leadership and coaching can help you create a positive workplace culture while nurturing and developing your team.</a:t>
            </a:r>
          </a:p>
          <a:p>
            <a:pPr marL="0" lvl="0" indent="0">
              <a:buFont typeface="Wingdings" panose="05000000000000000000" pitchFamily="2" charset="2"/>
              <a:buNone/>
            </a:pPr>
            <a:r>
              <a:rPr lang="en-GB" sz="1200" b="0" i="0" kern="1200" dirty="0">
                <a:solidFill>
                  <a:schemeClr val="tx1"/>
                </a:solidFill>
                <a:effectLst/>
                <a:latin typeface="+mn-lt"/>
                <a:ea typeface="+mn-ea"/>
                <a:cs typeface="+mn-cs"/>
              </a:rPr>
              <a:t>Bookings not yet open</a:t>
            </a:r>
          </a:p>
          <a:p>
            <a:endParaRPr lang="en-GB" b="1" dirty="0"/>
          </a:p>
          <a:p>
            <a:endParaRPr lang="en-GB" dirty="0"/>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42</a:t>
            </a:fld>
            <a:endParaRPr lang="en-US" dirty="0"/>
          </a:p>
        </p:txBody>
      </p:sp>
    </p:spTree>
    <p:extLst>
      <p:ext uri="{BB962C8B-B14F-4D97-AF65-F5344CB8AC3E}">
        <p14:creationId xmlns:p14="http://schemas.microsoft.com/office/powerpoint/2010/main" val="1308168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AMENDED: W/C 27 JULY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Dates updated</a:t>
            </a:r>
            <a:endParaRPr lang="en-GB" sz="1200" b="1" u="sng" dirty="0">
              <a:solidFill>
                <a:srgbClr val="FF0000"/>
              </a:solidFill>
              <a:effectLst/>
              <a:latin typeface="Arial" panose="020B0604020202020204" pitchFamily="34" charset="0"/>
              <a:ea typeface="Aptos" panose="020B0004020202020204" pitchFamily="34" charset="0"/>
              <a:cs typeface="Aptos" panose="020B0004020202020204" pitchFamily="34" charset="0"/>
            </a:endParaRPr>
          </a:p>
          <a:p>
            <a:endParaRPr lang="en-US" b="1" dirty="0">
              <a:hlinkClick r:id="rId3"/>
            </a:endParaRPr>
          </a:p>
          <a:p>
            <a:r>
              <a:rPr lang="en-GB" b="1" dirty="0"/>
              <a:t>UPCOMING DATES</a:t>
            </a:r>
          </a:p>
          <a:p>
            <a:endParaRPr lang="en-GB" b="0" dirty="0"/>
          </a:p>
          <a:p>
            <a:r>
              <a:rPr lang="en-GB" b="1" dirty="0"/>
              <a:t>Eastern NI </a:t>
            </a:r>
          </a:p>
          <a:p>
            <a:r>
              <a:rPr lang="en-GB" b="0" dirty="0"/>
              <a:t>27 October 2026</a:t>
            </a:r>
          </a:p>
          <a:p>
            <a:r>
              <a:rPr lang="en-GB" b="0" dirty="0"/>
              <a:t>9 February 2027</a:t>
            </a:r>
          </a:p>
          <a:p>
            <a:endParaRPr lang="en-GB" b="1" dirty="0"/>
          </a:p>
          <a:p>
            <a:r>
              <a:rPr lang="en-GB" b="1" dirty="0"/>
              <a:t>Midlands NI</a:t>
            </a:r>
          </a:p>
          <a:p>
            <a:r>
              <a:rPr lang="en-GB" sz="1200" b="0" i="0" kern="1200" dirty="0">
                <a:solidFill>
                  <a:schemeClr val="tx1"/>
                </a:solidFill>
                <a:effectLst/>
                <a:latin typeface="+mn-lt"/>
                <a:ea typeface="+mn-ea"/>
                <a:cs typeface="+mn-cs"/>
              </a:rPr>
              <a:t>13 October 2026</a:t>
            </a:r>
          </a:p>
          <a:p>
            <a:r>
              <a:rPr lang="en-GB" sz="1200" b="0" i="0" kern="1200" dirty="0">
                <a:solidFill>
                  <a:schemeClr val="tx1"/>
                </a:solidFill>
                <a:effectLst/>
                <a:latin typeface="+mn-lt"/>
                <a:ea typeface="+mn-ea"/>
                <a:cs typeface="+mn-cs"/>
              </a:rPr>
              <a:t>27 January 2027</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Northern NI/CEO</a:t>
            </a:r>
          </a:p>
          <a:p>
            <a:r>
              <a:rPr lang="en-GB" sz="1200" b="0" i="0" kern="1200" dirty="0">
                <a:solidFill>
                  <a:schemeClr val="tx1"/>
                </a:solidFill>
                <a:effectLst/>
                <a:latin typeface="+mn-lt"/>
                <a:ea typeface="+mn-ea"/>
                <a:cs typeface="+mn-cs"/>
              </a:rPr>
              <a:t>16 September 2026</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LSE &amp; SW NI </a:t>
            </a:r>
          </a:p>
          <a:p>
            <a:r>
              <a:rPr lang="en-GB" sz="1200" b="0" i="0" kern="1200" dirty="0">
                <a:solidFill>
                  <a:schemeClr val="tx1"/>
                </a:solidFill>
                <a:effectLst/>
                <a:latin typeface="+mn-lt"/>
                <a:ea typeface="+mn-ea"/>
                <a:cs typeface="+mn-cs"/>
              </a:rPr>
              <a:t>18 November</a:t>
            </a:r>
          </a:p>
          <a:p>
            <a:r>
              <a:rPr lang="en-GB" sz="1200" b="0" i="0" kern="1200" dirty="0">
                <a:solidFill>
                  <a:schemeClr val="tx1"/>
                </a:solidFill>
                <a:effectLst/>
                <a:latin typeface="+mn-lt"/>
                <a:ea typeface="+mn-ea"/>
                <a:cs typeface="+mn-cs"/>
              </a:rPr>
              <a:t>February</a:t>
            </a:r>
          </a:p>
          <a:p>
            <a:endParaRPr lang="en-GB" b="1" dirty="0"/>
          </a:p>
          <a:p>
            <a:r>
              <a:rPr lang="en-GB" b="1" dirty="0"/>
              <a:t>LSE CEO</a:t>
            </a:r>
          </a:p>
          <a:p>
            <a:r>
              <a:rPr lang="en-GB" sz="1200" b="0" i="0" kern="1200" dirty="0">
                <a:solidFill>
                  <a:schemeClr val="tx1"/>
                </a:solidFill>
                <a:effectLst/>
                <a:latin typeface="+mn-lt"/>
                <a:ea typeface="+mn-ea"/>
                <a:cs typeface="+mn-cs"/>
              </a:rPr>
              <a:t>1 October 2026</a:t>
            </a:r>
          </a:p>
          <a:p>
            <a:r>
              <a:rPr lang="en-GB" sz="1200" b="0" i="0" kern="1200" dirty="0">
                <a:solidFill>
                  <a:schemeClr val="tx1"/>
                </a:solidFill>
                <a:effectLst/>
                <a:latin typeface="+mn-lt"/>
                <a:ea typeface="+mn-ea"/>
                <a:cs typeface="+mn-cs"/>
              </a:rPr>
              <a:t>25 February 2027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US" b="1" dirty="0">
                <a:hlinkClick r:id="rId3"/>
              </a:rPr>
              <a:t>https://www.skillsforcare.org.uk/NI-CEOnetworks</a:t>
            </a:r>
            <a:endParaRPr lang="en-US" b="1" dirty="0"/>
          </a:p>
          <a:p>
            <a:r>
              <a:rPr lang="en-GB" b="1" dirty="0">
                <a:hlinkClick r:id="rId4"/>
              </a:rPr>
              <a:t>https://www.skillsforcare.org.uk/resources/documents/Support-for-leaders-and-managers/Nominated-Individuals/Nominated-individual-handbook-a-practical-guide.pdf</a:t>
            </a:r>
            <a:endParaRPr lang="en-US" b="1"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2B9240D4-6F14-3449-8FA2-7400E50A5229}" type="slidenum">
              <a:rPr lang="en-US" smtClean="0"/>
              <a:t>43</a:t>
            </a:fld>
            <a:endParaRPr lang="en-US" dirty="0"/>
          </a:p>
        </p:txBody>
      </p:sp>
    </p:spTree>
    <p:extLst>
      <p:ext uri="{BB962C8B-B14F-4D97-AF65-F5344CB8AC3E}">
        <p14:creationId xmlns:p14="http://schemas.microsoft.com/office/powerpoint/2010/main" val="36777563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10 Nov</a:t>
            </a:r>
          </a:p>
          <a:p>
            <a:endParaRPr lang="en-GB" dirty="0"/>
          </a:p>
          <a:p>
            <a:r>
              <a:rPr lang="en-GB" b="1" u="sng" dirty="0"/>
              <a:t>www.skillsforcare.org.uk/RM12</a:t>
            </a:r>
          </a:p>
          <a:p>
            <a:endParaRPr lang="en-GB" dirty="0"/>
          </a:p>
          <a:p>
            <a:r>
              <a:rPr lang="en-GB" sz="1200" b="0" i="0" u="none" strike="noStrike" kern="1200" baseline="0" dirty="0">
                <a:solidFill>
                  <a:schemeClr val="tx1"/>
                </a:solidFill>
                <a:latin typeface="+mn-lt"/>
                <a:ea typeface="+mn-ea"/>
                <a:cs typeface="+mn-cs"/>
              </a:rPr>
              <a:t>Why commission an in-house RM12 programme?</a:t>
            </a:r>
          </a:p>
          <a:p>
            <a:pPr marL="171450" indent="-171450">
              <a:buFont typeface="Wingdings" panose="05000000000000000000" pitchFamily="2" charset="2"/>
              <a:buChar char="§"/>
            </a:pPr>
            <a:r>
              <a:rPr lang="en-GB" sz="1200" b="0" i="0" u="none" strike="noStrike" kern="1200" baseline="0" dirty="0">
                <a:solidFill>
                  <a:schemeClr val="tx1"/>
                </a:solidFill>
                <a:latin typeface="+mn-lt"/>
                <a:ea typeface="+mn-ea"/>
                <a:cs typeface="+mn-cs"/>
              </a:rPr>
              <a:t>Immediate impact: gain practical tools and approaches that improve service quality.</a:t>
            </a:r>
          </a:p>
          <a:p>
            <a:pPr marL="171450" indent="-171450">
              <a:buFont typeface="Wingdings" panose="05000000000000000000" pitchFamily="2" charset="2"/>
              <a:buChar char="§"/>
            </a:pPr>
            <a:r>
              <a:rPr lang="en-GB" sz="1200" b="0" i="0" u="none" strike="noStrike" kern="1200" baseline="0" dirty="0">
                <a:solidFill>
                  <a:schemeClr val="tx1"/>
                </a:solidFill>
                <a:latin typeface="+mn-lt"/>
                <a:ea typeface="+mn-ea"/>
                <a:cs typeface="+mn-cs"/>
              </a:rPr>
              <a:t>Modern leadership: adopt a fresh, forward thinking approach to inspire, empower, and influence with confidence.</a:t>
            </a:r>
          </a:p>
          <a:p>
            <a:pPr marL="171450" indent="-171450">
              <a:buFont typeface="Wingdings" panose="05000000000000000000" pitchFamily="2" charset="2"/>
              <a:buChar char="§"/>
            </a:pPr>
            <a:r>
              <a:rPr lang="en-GB" sz="1200" b="0" i="0" u="none" strike="noStrike" kern="1200" baseline="0" dirty="0">
                <a:solidFill>
                  <a:schemeClr val="tx1"/>
                </a:solidFill>
                <a:latin typeface="+mn-lt"/>
                <a:ea typeface="+mn-ea"/>
                <a:cs typeface="+mn-cs"/>
              </a:rPr>
              <a:t>Small changes, big results: discover how small, strategic changes can transform your team culture and outcomes.</a:t>
            </a:r>
          </a:p>
          <a:p>
            <a:pPr marL="171450" indent="-171450">
              <a:buFont typeface="Wingdings" panose="05000000000000000000" pitchFamily="2" charset="2"/>
              <a:buChar char="§"/>
            </a:pPr>
            <a:r>
              <a:rPr lang="en-GB" sz="1200" b="0" i="0" u="none" strike="noStrike" kern="1200" baseline="0" dirty="0">
                <a:solidFill>
                  <a:schemeClr val="tx1"/>
                </a:solidFill>
                <a:latin typeface="+mn-lt"/>
                <a:ea typeface="+mn-ea"/>
                <a:cs typeface="+mn-cs"/>
              </a:rPr>
              <a:t>Reflective practice: develop self-awareness and resilience through guided reflection and peer learning.</a:t>
            </a:r>
          </a:p>
          <a:p>
            <a:pPr marL="171450" indent="-171450">
              <a:buFont typeface="Wingdings" panose="05000000000000000000" pitchFamily="2" charset="2"/>
              <a:buChar char="§"/>
            </a:pPr>
            <a:r>
              <a:rPr lang="en-GB" sz="1200" b="0" i="0" u="none" strike="noStrike" kern="1200" baseline="0" dirty="0">
                <a:solidFill>
                  <a:schemeClr val="tx1"/>
                </a:solidFill>
                <a:latin typeface="+mn-lt"/>
                <a:ea typeface="+mn-ea"/>
                <a:cs typeface="+mn-cs"/>
              </a:rPr>
              <a:t>Reduced staff turnover: effective leadership builds a stronger, more stable workforce.</a:t>
            </a:r>
          </a:p>
          <a:p>
            <a:pPr marL="171450" indent="-171450">
              <a:buFont typeface="Wingdings" panose="05000000000000000000" pitchFamily="2" charset="2"/>
              <a:buChar char="§"/>
            </a:pPr>
            <a:endParaRPr lang="en-GB" sz="1200" b="0" i="0" u="none" strike="noStrike" kern="1200" baseline="0" dirty="0">
              <a:solidFill>
                <a:schemeClr val="tx1"/>
              </a:solidFill>
              <a:latin typeface="+mn-lt"/>
              <a:ea typeface="+mn-ea"/>
              <a:cs typeface="+mn-cs"/>
            </a:endParaRPr>
          </a:p>
          <a:p>
            <a:pPr marL="0" indent="0">
              <a:buFont typeface="Wingdings" panose="05000000000000000000" pitchFamily="2" charset="2"/>
              <a:buNone/>
            </a:pPr>
            <a:r>
              <a:rPr lang="en-GB" sz="1200" b="0" i="0" u="none" strike="noStrike" kern="1200" baseline="0" dirty="0">
                <a:solidFill>
                  <a:schemeClr val="tx1"/>
                </a:solidFill>
                <a:latin typeface="+mn-lt"/>
                <a:ea typeface="+mn-ea"/>
                <a:cs typeface="+mn-cs"/>
              </a:rPr>
              <a:t>Although the total cost of the six-month programme is £26,000 + VAT for up to 16 people, </a:t>
            </a:r>
            <a:r>
              <a:rPr lang="en-GB" sz="1200" kern="1200" dirty="0">
                <a:solidFill>
                  <a:schemeClr val="tx1"/>
                </a:solidFill>
                <a:effectLst/>
                <a:latin typeface="+mn-lt"/>
                <a:ea typeface="+mn-ea"/>
                <a:cs typeface="+mn-cs"/>
              </a:rPr>
              <a:t>that equates to: £1,625 per person (+VAT) or £135 (+VAT) cost per RM12 session. Participants will be offered the opportunity to participate in sessions covering the following topics: </a:t>
            </a:r>
          </a:p>
          <a:p>
            <a:pPr marL="0" indent="0">
              <a:buFont typeface="Wingdings" panose="05000000000000000000" pitchFamily="2" charset="2"/>
              <a:buNone/>
            </a:pPr>
            <a:r>
              <a:rPr lang="en-GB" sz="1200" kern="1200" dirty="0">
                <a:solidFill>
                  <a:schemeClr val="tx1"/>
                </a:solidFill>
                <a:effectLst/>
                <a:latin typeface="+mn-lt"/>
                <a:ea typeface="+mn-ea"/>
                <a:cs typeface="+mn-cs"/>
              </a:rPr>
              <a:t>-  Supervision and goal setting</a:t>
            </a:r>
          </a:p>
          <a:p>
            <a:pPr marL="0" indent="0">
              <a:buFont typeface="Wingdings" panose="05000000000000000000" pitchFamily="2" charset="2"/>
              <a:buNone/>
            </a:pPr>
            <a:r>
              <a:rPr lang="en-GB" sz="1200" kern="1200" dirty="0">
                <a:solidFill>
                  <a:schemeClr val="tx1"/>
                </a:solidFill>
                <a:effectLst/>
                <a:latin typeface="+mn-lt"/>
                <a:ea typeface="+mn-ea"/>
                <a:cs typeface="+mn-cs"/>
              </a:rPr>
              <a:t>▪ Building presence and confidence</a:t>
            </a:r>
          </a:p>
          <a:p>
            <a:pPr marL="0" indent="0">
              <a:buFont typeface="Wingdings" panose="05000000000000000000" pitchFamily="2" charset="2"/>
              <a:buNone/>
            </a:pPr>
            <a:r>
              <a:rPr lang="en-GB" sz="1200" kern="1200" dirty="0">
                <a:solidFill>
                  <a:schemeClr val="tx1"/>
                </a:solidFill>
                <a:effectLst/>
                <a:latin typeface="+mn-lt"/>
                <a:ea typeface="+mn-ea"/>
                <a:cs typeface="+mn-cs"/>
              </a:rPr>
              <a:t>▪ Giving and receiving constructive feedback</a:t>
            </a:r>
          </a:p>
          <a:p>
            <a:pPr marL="0" indent="0">
              <a:buFont typeface="Wingdings" panose="05000000000000000000" pitchFamily="2" charset="2"/>
              <a:buNone/>
            </a:pPr>
            <a:r>
              <a:rPr lang="en-GB" sz="1200" kern="1200" dirty="0">
                <a:solidFill>
                  <a:schemeClr val="tx1"/>
                </a:solidFill>
                <a:effectLst/>
                <a:latin typeface="+mn-lt"/>
                <a:ea typeface="+mn-ea"/>
                <a:cs typeface="+mn-cs"/>
              </a:rPr>
              <a:t>▪ Effective communication and conflict resolution</a:t>
            </a:r>
          </a:p>
          <a:p>
            <a:pPr marL="0" indent="0">
              <a:buFont typeface="Wingdings" panose="05000000000000000000" pitchFamily="2" charset="2"/>
              <a:buNone/>
            </a:pPr>
            <a:r>
              <a:rPr lang="en-GB" sz="1200" kern="1200" dirty="0">
                <a:solidFill>
                  <a:schemeClr val="tx1"/>
                </a:solidFill>
                <a:effectLst/>
                <a:latin typeface="+mn-lt"/>
                <a:ea typeface="+mn-ea"/>
                <a:cs typeface="+mn-cs"/>
              </a:rPr>
              <a:t>▪ Decision-making and boundaries</a:t>
            </a:r>
          </a:p>
          <a:p>
            <a:pPr marL="0" indent="0">
              <a:buFont typeface="Wingdings" panose="05000000000000000000" pitchFamily="2" charset="2"/>
              <a:buNone/>
            </a:pPr>
            <a:r>
              <a:rPr lang="en-GB" sz="1200" kern="1200" dirty="0">
                <a:solidFill>
                  <a:schemeClr val="tx1"/>
                </a:solidFill>
                <a:effectLst/>
                <a:latin typeface="+mn-lt"/>
                <a:ea typeface="+mn-ea"/>
                <a:cs typeface="+mn-cs"/>
              </a:rPr>
              <a:t>▪ Self-compassion and vulnerability</a:t>
            </a:r>
          </a:p>
          <a:p>
            <a:pPr marL="0" indent="0">
              <a:buFont typeface="Wingdings" panose="05000000000000000000" pitchFamily="2" charset="2"/>
              <a:buNone/>
            </a:pPr>
            <a:r>
              <a:rPr lang="en-GB" sz="1200" kern="1200" dirty="0">
                <a:solidFill>
                  <a:schemeClr val="tx1"/>
                </a:solidFill>
                <a:effectLst/>
                <a:latin typeface="+mn-lt"/>
                <a:ea typeface="+mn-ea"/>
                <a:cs typeface="+mn-cs"/>
              </a:rPr>
              <a:t>▪ Equity in leadership</a:t>
            </a:r>
          </a:p>
          <a:p>
            <a:pPr marL="0" indent="0">
              <a:buFont typeface="Wingdings" panose="05000000000000000000" pitchFamily="2" charset="2"/>
              <a:buNone/>
            </a:pPr>
            <a:r>
              <a:rPr lang="en-GB" sz="1200" kern="1200" dirty="0">
                <a:solidFill>
                  <a:schemeClr val="tx1"/>
                </a:solidFill>
                <a:effectLst/>
                <a:latin typeface="+mn-lt"/>
                <a:ea typeface="+mn-ea"/>
                <a:cs typeface="+mn-cs"/>
              </a:rPr>
              <a:t>▪ Effective team-based working</a:t>
            </a:r>
          </a:p>
          <a:p>
            <a:pPr marL="0" indent="0">
              <a:buFont typeface="Wingdings" panose="05000000000000000000" pitchFamily="2" charset="2"/>
              <a:buNone/>
            </a:pPr>
            <a:r>
              <a:rPr lang="en-GB" sz="1200" kern="1200" dirty="0">
                <a:solidFill>
                  <a:schemeClr val="tx1"/>
                </a:solidFill>
                <a:effectLst/>
                <a:latin typeface="+mn-lt"/>
                <a:ea typeface="+mn-ea"/>
                <a:cs typeface="+mn-cs"/>
              </a:rPr>
              <a:t>▪ Fostering innovation and continuous improvement</a:t>
            </a:r>
          </a:p>
          <a:p>
            <a:pPr marL="0" indent="0">
              <a:buFont typeface="Wingdings" panose="05000000000000000000" pitchFamily="2" charset="2"/>
              <a:buNone/>
            </a:pPr>
            <a:r>
              <a:rPr lang="en-GB" sz="1200" kern="1200" dirty="0">
                <a:solidFill>
                  <a:schemeClr val="tx1"/>
                </a:solidFill>
                <a:effectLst/>
                <a:latin typeface="+mn-lt"/>
                <a:ea typeface="+mn-ea"/>
                <a:cs typeface="+mn-cs"/>
              </a:rPr>
              <a:t>▪ Workforce planning and understanding your area</a:t>
            </a:r>
          </a:p>
          <a:p>
            <a:pPr marL="0" indent="0">
              <a:buFont typeface="Wingdings" panose="05000000000000000000" pitchFamily="2" charset="2"/>
              <a:buNone/>
            </a:pPr>
            <a:r>
              <a:rPr lang="en-GB" sz="1200" kern="1200" dirty="0">
                <a:solidFill>
                  <a:schemeClr val="tx1"/>
                </a:solidFill>
                <a:effectLst/>
                <a:latin typeface="+mn-lt"/>
                <a:ea typeface="+mn-ea"/>
                <a:cs typeface="+mn-cs"/>
              </a:rPr>
              <a:t>▪ Managing change</a:t>
            </a:r>
          </a:p>
          <a:p>
            <a:pPr marL="0" indent="0">
              <a:buFont typeface="Wingdings" panose="05000000000000000000" pitchFamily="2" charset="2"/>
              <a:buNone/>
            </a:pPr>
            <a:r>
              <a:rPr lang="en-GB" sz="1200" kern="1200" dirty="0">
                <a:solidFill>
                  <a:schemeClr val="tx1"/>
                </a:solidFill>
                <a:effectLst/>
                <a:latin typeface="+mn-lt"/>
                <a:ea typeface="+mn-ea"/>
                <a:cs typeface="+mn-cs"/>
              </a:rPr>
              <a:t>▪ Celebration and evaluation</a:t>
            </a:r>
            <a:endParaRPr lang="en-GB" sz="1200" b="0" i="0" u="none" strike="noStrike" kern="1200" baseline="0" dirty="0">
              <a:solidFill>
                <a:schemeClr val="tx1"/>
              </a:solidFill>
              <a:latin typeface="+mn-lt"/>
              <a:ea typeface="+mn-ea"/>
              <a:cs typeface="+mn-cs"/>
            </a:endParaRPr>
          </a:p>
          <a:p>
            <a:pPr marL="0" indent="0">
              <a:buFont typeface="Wingdings" panose="05000000000000000000" pitchFamily="2" charset="2"/>
              <a:buNone/>
            </a:pPr>
            <a:endParaRPr lang="en-GB" sz="1200" b="0" i="0" u="none" strike="noStrike" kern="1200" baseline="0" dirty="0">
              <a:solidFill>
                <a:schemeClr val="tx1"/>
              </a:solidFill>
              <a:latin typeface="+mn-lt"/>
              <a:ea typeface="+mn-ea"/>
              <a:cs typeface="+mn-cs"/>
            </a:endParaRPr>
          </a:p>
          <a:p>
            <a:pPr marL="0" indent="0">
              <a:buFont typeface="Wingdings" panose="05000000000000000000" pitchFamily="2" charset="2"/>
              <a:buNone/>
            </a:pPr>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44</a:t>
            </a:fld>
            <a:endParaRPr lang="en-US" dirty="0"/>
          </a:p>
        </p:txBody>
      </p:sp>
    </p:spTree>
    <p:extLst>
      <p:ext uri="{BB962C8B-B14F-4D97-AF65-F5344CB8AC3E}">
        <p14:creationId xmlns:p14="http://schemas.microsoft.com/office/powerpoint/2010/main" val="2835325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9 Mar</a:t>
            </a:r>
          </a:p>
          <a:p>
            <a:endParaRPr lang="en-GB" dirty="0"/>
          </a:p>
          <a:p>
            <a:r>
              <a:rPr lang="en-GB" b="1" u="sng" dirty="0"/>
              <a:t>https://www.skillsforcare.org.uk/LQF</a:t>
            </a: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46</a:t>
            </a:fld>
            <a:endParaRPr lang="en-US" dirty="0"/>
          </a:p>
        </p:txBody>
      </p:sp>
    </p:spTree>
    <p:extLst>
      <p:ext uri="{BB962C8B-B14F-4D97-AF65-F5344CB8AC3E}">
        <p14:creationId xmlns:p14="http://schemas.microsoft.com/office/powerpoint/2010/main" val="18145972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W/C 29 JUNE</a:t>
            </a:r>
          </a:p>
          <a:p>
            <a:endParaRPr lang="en-GB" b="1" u="sng" dirty="0"/>
          </a:p>
          <a:p>
            <a:r>
              <a:rPr lang="en-GB" b="1" u="sng" dirty="0"/>
              <a:t>https://www.skillsforcare.org.uk/sizeandstructure</a:t>
            </a:r>
          </a:p>
          <a:p>
            <a:endParaRPr lang="en-GB" b="1" u="sng" dirty="0"/>
          </a:p>
          <a:p>
            <a:r>
              <a:rPr lang="en-GB" sz="1200" kern="1200" dirty="0">
                <a:solidFill>
                  <a:schemeClr val="tx1"/>
                </a:solidFill>
                <a:effectLst/>
                <a:latin typeface="+mn-lt"/>
                <a:ea typeface="+mn-ea"/>
                <a:cs typeface="+mn-cs"/>
              </a:rPr>
              <a:t>Our annual ‘Size and structure of the adult social care sector and workforce in England’ report is now available. It shows that the adult social care workforce in England grew for the fourth consecutive year in 2025/26</a:t>
            </a:r>
          </a:p>
          <a:p>
            <a:endParaRPr lang="en-GB" sz="1200" b="1" u="sng" kern="1200" dirty="0">
              <a:solidFill>
                <a:schemeClr val="tx1"/>
              </a:solidFill>
              <a:effectLst/>
              <a:latin typeface="+mn-lt"/>
              <a:ea typeface="+mn-ea"/>
              <a:cs typeface="+mn-cs"/>
            </a:endParaRPr>
          </a:p>
          <a:p>
            <a:r>
              <a:rPr lang="en-GB" dirty="0"/>
              <a:t>The number of vacant posts decreased by 11,500 (-10.5%) to 96,000 vacant posts over the same period. </a:t>
            </a:r>
          </a:p>
          <a:p>
            <a:endParaRPr lang="en-GB" dirty="0"/>
          </a:p>
          <a:p>
            <a:r>
              <a:rPr lang="en-GB" dirty="0"/>
              <a:t>In 2025/26 an estimated 30,000 people arrived in the UK and started direct care providing roles in the independent sector. This was a decrease from 50,000 in 2024/25 and 105,000 in 2023/24. </a:t>
            </a:r>
          </a:p>
          <a:p>
            <a:endParaRPr lang="en-GB" b="1" u="sng" dirty="0"/>
          </a:p>
          <a:p>
            <a:endParaRPr lang="en-GB" b="1" u="sng" dirty="0"/>
          </a:p>
        </p:txBody>
      </p:sp>
      <p:sp>
        <p:nvSpPr>
          <p:cNvPr id="4" name="Slide Number Placeholder 3"/>
          <p:cNvSpPr>
            <a:spLocks noGrp="1"/>
          </p:cNvSpPr>
          <p:nvPr>
            <p:ph type="sldNum" sz="quarter" idx="5"/>
          </p:nvPr>
        </p:nvSpPr>
        <p:spPr/>
        <p:txBody>
          <a:bodyPr/>
          <a:lstStyle/>
          <a:p>
            <a:fld id="{2B9240D4-6F14-3449-8FA2-7400E50A5229}" type="slidenum">
              <a:rPr lang="en-US" smtClean="0"/>
              <a:t>47</a:t>
            </a:fld>
            <a:endParaRPr lang="en-US" dirty="0"/>
          </a:p>
        </p:txBody>
      </p:sp>
    </p:spTree>
    <p:extLst>
      <p:ext uri="{BB962C8B-B14F-4D97-AF65-F5344CB8AC3E}">
        <p14:creationId xmlns:p14="http://schemas.microsoft.com/office/powerpoint/2010/main" val="18847595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AMENDED: 9 MAR</a:t>
            </a:r>
          </a:p>
          <a:p>
            <a:endParaRPr lang="en-GB"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dirty="0"/>
              <a:t>Recorded webinar </a:t>
            </a:r>
            <a:r>
              <a:rPr lang="en-GB" sz="1200" b="1" i="0" u="none" kern="1200" dirty="0">
                <a:solidFill>
                  <a:schemeClr val="tx1"/>
                </a:solidFill>
                <a:effectLst/>
                <a:latin typeface="+mn-lt"/>
                <a:ea typeface="+mn-ea"/>
                <a:cs typeface="+mn-cs"/>
              </a:rPr>
              <a:t>Dementia care: Enabling people to live well - </a:t>
            </a:r>
            <a:r>
              <a:rPr lang="en-GB" sz="1200" b="0" i="0" kern="1200" dirty="0">
                <a:solidFill>
                  <a:schemeClr val="tx1"/>
                </a:solidFill>
                <a:effectLst/>
                <a:latin typeface="+mn-lt"/>
                <a:ea typeface="+mn-ea"/>
                <a:cs typeface="+mn-cs"/>
              </a:rPr>
              <a:t>Learn how to support people living with dementia to remain active and engaged, while improving overall quality of life. </a:t>
            </a:r>
            <a:endParaRPr lang="en-GB" sz="1200" b="1" i="0" u="none" kern="1200" dirty="0">
              <a:solidFill>
                <a:schemeClr val="tx1"/>
              </a:solidFill>
              <a:effectLst/>
              <a:latin typeface="+mn-lt"/>
              <a:ea typeface="+mn-ea"/>
              <a:cs typeface="+mn-cs"/>
            </a:endParaRPr>
          </a:p>
          <a:p>
            <a:endParaRPr lang="en-GB" b="1" u="sng" dirty="0"/>
          </a:p>
          <a:p>
            <a:r>
              <a:rPr lang="en-GB" b="1" u="sng" dirty="0"/>
              <a:t>https://www.skillsforcare.org.uk/Support-for-leaders-and-managers/Support-for-registered-managers/Registered-manager-webinars/Care-topics.aspx#DementiacareEnablingpeopletolivewell</a:t>
            </a:r>
          </a:p>
          <a:p>
            <a:endParaRPr lang="en-GB" b="1" u="sng" dirty="0"/>
          </a:p>
          <a:p>
            <a:r>
              <a:rPr lang="en-GB" b="1" u="sng" dirty="0"/>
              <a:t>https://www.skillsforcare.org.uk/Developing-your-workforce/Care-topics/Dementia/Dementia.aspx</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Discover a range of resources, tools and videos to help support non-dementia specialist roles to provide effective and compassionate dementia care</a:t>
            </a:r>
          </a:p>
          <a:p>
            <a:pPr marL="342900" indent="-342900">
              <a:buFont typeface="Wingdings" panose="05000000000000000000" pitchFamily="2" charset="2"/>
              <a:buChar char="§"/>
            </a:pPr>
            <a:r>
              <a:rPr lang="en-GB" dirty="0"/>
              <a:t>Building connection and dementia communication videos </a:t>
            </a:r>
          </a:p>
          <a:p>
            <a:pPr marL="342900" indent="-342900">
              <a:buFont typeface="Wingdings" panose="05000000000000000000" pitchFamily="2" charset="2"/>
              <a:buChar char="§"/>
            </a:pPr>
            <a:r>
              <a:rPr lang="en-GB" dirty="0"/>
              <a:t>Top tips for a healthy lifestyle </a:t>
            </a:r>
          </a:p>
          <a:p>
            <a:pPr marL="342900" indent="-342900">
              <a:buFont typeface="Wingdings" panose="05000000000000000000" pitchFamily="2" charset="2"/>
              <a:buChar char="§"/>
            </a:pPr>
            <a:r>
              <a:rPr lang="en-GB" dirty="0"/>
              <a:t>Step-by-step guide to before and after diagnosis</a:t>
            </a:r>
          </a:p>
          <a:p>
            <a:pPr marL="342900" indent="-342900">
              <a:buFont typeface="Wingdings" panose="05000000000000000000" pitchFamily="2" charset="2"/>
              <a:buChar char="§"/>
            </a:pPr>
            <a:r>
              <a:rPr lang="en-GB" dirty="0"/>
              <a:t>Useful contact details </a:t>
            </a:r>
          </a:p>
          <a:p>
            <a:pPr marL="342900" indent="-342900">
              <a:buFont typeface="Wingdings" panose="05000000000000000000" pitchFamily="2" charset="2"/>
              <a:buChar char="§"/>
            </a:pPr>
            <a:r>
              <a:rPr lang="en-GB" dirty="0"/>
              <a:t>Distressed behaviours pocket guide</a:t>
            </a:r>
          </a:p>
          <a:p>
            <a:pPr marL="342900" indent="-342900">
              <a:buFont typeface="Wingdings" panose="05000000000000000000" pitchFamily="2" charset="2"/>
              <a:buChar char="§"/>
            </a:pPr>
            <a:r>
              <a:rPr lang="en-GB" dirty="0"/>
              <a:t>Benefits checklist</a:t>
            </a:r>
          </a:p>
          <a:p>
            <a:pPr marL="342900" indent="-342900">
              <a:buFont typeface="Wingdings" panose="05000000000000000000" pitchFamily="2" charset="2"/>
              <a:buChar char="§"/>
            </a:pPr>
            <a:r>
              <a:rPr lang="en-GB" dirty="0"/>
              <a:t>Carer’s rights factsheet</a:t>
            </a:r>
          </a:p>
          <a:p>
            <a:pPr marL="342900" indent="-342900">
              <a:buFont typeface="Wingdings" panose="05000000000000000000" pitchFamily="2" charset="2"/>
              <a:buChar char="§"/>
            </a:pPr>
            <a:r>
              <a:rPr lang="en-GB" dirty="0"/>
              <a:t>Emotional health workbook</a:t>
            </a:r>
          </a:p>
          <a:p>
            <a:pPr marL="342900" indent="-342900">
              <a:buFont typeface="Wingdings" panose="05000000000000000000" pitchFamily="2" charset="2"/>
              <a:buChar char="§"/>
            </a:pPr>
            <a:r>
              <a:rPr lang="en-GB" dirty="0"/>
              <a:t>End of life conversations guide</a:t>
            </a:r>
          </a:p>
          <a:p>
            <a:pPr marL="342900" indent="-342900">
              <a:buFont typeface="Wingdings" panose="05000000000000000000" pitchFamily="2" charset="2"/>
              <a:buChar char="§"/>
            </a:pPr>
            <a:r>
              <a:rPr lang="en-GB" dirty="0"/>
              <a:t>Understanding spirituality reflective booklet</a:t>
            </a:r>
          </a:p>
          <a:p>
            <a:endParaRPr lang="en-GB" dirty="0"/>
          </a:p>
          <a:p>
            <a:r>
              <a:rPr lang="en-GB" sz="1200" kern="1200" dirty="0">
                <a:solidFill>
                  <a:schemeClr val="tx1"/>
                </a:solidFill>
                <a:effectLst/>
                <a:latin typeface="+mn-lt"/>
                <a:ea typeface="+mn-ea"/>
                <a:cs typeface="+mn-cs"/>
              </a:rPr>
              <a:t>Please take a few minutes to complete our short feedback survey:</a:t>
            </a:r>
          </a:p>
          <a:p>
            <a:r>
              <a:rPr lang="en-GB" sz="1200" u="sng" kern="1200" dirty="0">
                <a:solidFill>
                  <a:schemeClr val="tx1"/>
                </a:solidFill>
                <a:effectLst/>
                <a:latin typeface="+mn-lt"/>
                <a:ea typeface="+mn-ea"/>
                <a:cs typeface="+mn-cs"/>
                <a:hlinkClick r:id="rId3"/>
              </a:rPr>
              <a:t>Dementia Resources Feedback Form – Fill in form</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48</a:t>
            </a:fld>
            <a:endParaRPr lang="en-US" dirty="0"/>
          </a:p>
        </p:txBody>
      </p:sp>
    </p:spTree>
    <p:extLst>
      <p:ext uri="{BB962C8B-B14F-4D97-AF65-F5344CB8AC3E}">
        <p14:creationId xmlns:p14="http://schemas.microsoft.com/office/powerpoint/2010/main" val="1997188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23682DB-3E8B-4628-B60F-8F1CBD7F6E5C}" type="slidenum">
              <a:rPr lang="en-GB" smtClean="0"/>
              <a:t>49</a:t>
            </a:fld>
            <a:endParaRPr lang="en-GB"/>
          </a:p>
        </p:txBody>
      </p:sp>
    </p:spTree>
    <p:extLst>
      <p:ext uri="{BB962C8B-B14F-4D97-AF65-F5344CB8AC3E}">
        <p14:creationId xmlns:p14="http://schemas.microsoft.com/office/powerpoint/2010/main" val="41528416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B9240D4-6F14-3449-8FA2-7400E50A5229}" type="slidenum">
              <a:rPr lang="en-US" smtClean="0"/>
              <a:t>50</a:t>
            </a:fld>
            <a:endParaRPr lang="en-US" dirty="0"/>
          </a:p>
        </p:txBody>
      </p:sp>
    </p:spTree>
    <p:extLst>
      <p:ext uri="{BB962C8B-B14F-4D97-AF65-F5344CB8AC3E}">
        <p14:creationId xmlns:p14="http://schemas.microsoft.com/office/powerpoint/2010/main" val="13081683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FB05D-B0B0-217A-F3C1-D72999175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C1DA0-449B-CCA4-F58A-A587FC209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3A9D1-4ACE-A24E-DAD8-9937306A2D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t>NEW: W/C 27 JULY</a:t>
            </a:r>
          </a:p>
          <a:p>
            <a:endParaRPr lang="en-GB" dirty="0"/>
          </a:p>
          <a:p>
            <a:r>
              <a:rPr lang="en-GB" b="1" u="sng" dirty="0"/>
              <a:t>https://www.skillsforcare.org.uk/resources/documents/Regulated-professions/Nursing/Student-nurse-placements/Strategy-event-July-2025/Commendation-application-process-January-2026.pdf</a:t>
            </a:r>
          </a:p>
          <a:p>
            <a:endParaRPr lang="en-GB" b="1" u="sng" dirty="0"/>
          </a:p>
          <a:p>
            <a:r>
              <a:rPr lang="en-GB" b="1" u="sng" dirty="0"/>
              <a:t>___________________________________________________________________________________________________</a:t>
            </a:r>
          </a:p>
          <a:p>
            <a:endParaRPr lang="en-GB"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Arial"/>
                <a:cs typeface="Arial"/>
              </a:rPr>
              <a:t>NEW RM webinar | </a:t>
            </a:r>
            <a:r>
              <a:rPr lang="en-US" sz="1200" b="1" dirty="0">
                <a:latin typeface="Arial"/>
                <a:cs typeface="Arial"/>
              </a:rPr>
              <a:t>Strategy to enable social care placements for student nurses and nursing associates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008F92"/>
                </a:solidFill>
                <a:latin typeface="Arial"/>
                <a:cs typeface="Arial"/>
              </a:rPr>
              <a:t>Tuesday 29 September | 14:00 – 15:00 | Online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ysClr val="windowText" lastClr="000000"/>
                </a:solidFill>
                <a:effectLst/>
                <a:uLnTx/>
                <a:uFillTx/>
              </a:rPr>
              <a:t>Hear from care providers offering nursing placements for the first time and help shape the future nursing workforce in social care.</a:t>
            </a:r>
            <a:endParaRPr kumimoji="0" lang="en-GB" sz="1200" b="0" i="0" u="none" strike="noStrike" kern="0" cap="none" spc="0" normalizeH="0" baseline="0" noProof="0" dirty="0">
              <a:ln>
                <a:noFill/>
              </a:ln>
              <a:solidFill>
                <a:sysClr val="windowText" lastClr="000000"/>
              </a:solidFill>
              <a:effectLst/>
              <a:uLnTx/>
              <a:uFillTx/>
              <a:latin typeface="Arial"/>
              <a:ea typeface="Calibri"/>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https://www.skillsforcare.org.uk/news-and-events/Events/September/Strategy-to-enable-social-care-placements-for-student-nurses-and-nursing-associates-Registered-manager-webinar.aspx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GB" b="1" u="sng" dirty="0"/>
          </a:p>
        </p:txBody>
      </p:sp>
      <p:sp>
        <p:nvSpPr>
          <p:cNvPr id="4" name="Slide Number Placeholder 3">
            <a:extLst>
              <a:ext uri="{FF2B5EF4-FFF2-40B4-BE49-F238E27FC236}">
                <a16:creationId xmlns:a16="http://schemas.microsoft.com/office/drawing/2014/main" id="{BC0F247C-BF08-A61A-EF19-6BF0789214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3682DB-3E8B-4628-B60F-8F1CBD7F6E5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1979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9 Mar</a:t>
            </a:r>
          </a:p>
          <a:p>
            <a:endParaRPr lang="en-GB" b="1" u="sng" dirty="0"/>
          </a:p>
          <a:p>
            <a:r>
              <a:rPr lang="en-GB" b="1" u="sng" dirty="0"/>
              <a:t>https://www.skillsforcare.org.uk/Developing-your-workforce/Other-standards-and-frameworks.aspx</a:t>
            </a:r>
          </a:p>
        </p:txBody>
      </p:sp>
      <p:sp>
        <p:nvSpPr>
          <p:cNvPr id="4" name="Slide Number Placeholder 3"/>
          <p:cNvSpPr>
            <a:spLocks noGrp="1"/>
          </p:cNvSpPr>
          <p:nvPr>
            <p:ph type="sldNum" sz="quarter" idx="5"/>
          </p:nvPr>
        </p:nvSpPr>
        <p:spPr/>
        <p:txBody>
          <a:bodyPr/>
          <a:lstStyle/>
          <a:p>
            <a:fld id="{2B9240D4-6F14-3449-8FA2-7400E50A5229}" type="slidenum">
              <a:rPr lang="en-US" smtClean="0"/>
              <a:t>52</a:t>
            </a:fld>
            <a:endParaRPr lang="en-US" dirty="0"/>
          </a:p>
        </p:txBody>
      </p:sp>
    </p:spTree>
    <p:extLst>
      <p:ext uri="{BB962C8B-B14F-4D97-AF65-F5344CB8AC3E}">
        <p14:creationId xmlns:p14="http://schemas.microsoft.com/office/powerpoint/2010/main" val="33824869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9 Mar</a:t>
            </a:r>
          </a:p>
          <a:p>
            <a:endParaRPr lang="en-GB" b="1" u="sng" dirty="0"/>
          </a:p>
          <a:p>
            <a:r>
              <a:rPr lang="en-GB" b="1" u="sng" dirty="0"/>
              <a:t>https://www.skillsforcare.org.uk/Support-for-leaders-and-managers/Supporting-a-diverse-workforce/Allyship/Allyship-resources.aspx</a:t>
            </a:r>
          </a:p>
        </p:txBody>
      </p:sp>
      <p:sp>
        <p:nvSpPr>
          <p:cNvPr id="4" name="Slide Number Placeholder 3"/>
          <p:cNvSpPr>
            <a:spLocks noGrp="1"/>
          </p:cNvSpPr>
          <p:nvPr>
            <p:ph type="sldNum" sz="quarter" idx="5"/>
          </p:nvPr>
        </p:nvSpPr>
        <p:spPr/>
        <p:txBody>
          <a:bodyPr/>
          <a:lstStyle/>
          <a:p>
            <a:fld id="{2B9240D4-6F14-3449-8FA2-7400E50A5229}" type="slidenum">
              <a:rPr lang="en-US" smtClean="0"/>
              <a:t>53</a:t>
            </a:fld>
            <a:endParaRPr lang="en-US" dirty="0"/>
          </a:p>
        </p:txBody>
      </p:sp>
    </p:spTree>
    <p:extLst>
      <p:ext uri="{BB962C8B-B14F-4D97-AF65-F5344CB8AC3E}">
        <p14:creationId xmlns:p14="http://schemas.microsoft.com/office/powerpoint/2010/main" val="33548514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9 MAR</a:t>
            </a:r>
          </a:p>
          <a:p>
            <a:endParaRPr lang="en-GB" b="1" u="sng" dirty="0"/>
          </a:p>
          <a:p>
            <a:r>
              <a:rPr lang="en-GB" b="1" u="sng" dirty="0"/>
              <a:t>https://www.skillsforcare.org.uk/Support-for-leaders-and-managers/Managing-a-service/Prevention-in-social-care/Medicines-management-resources.aspx</a:t>
            </a:r>
          </a:p>
        </p:txBody>
      </p:sp>
      <p:sp>
        <p:nvSpPr>
          <p:cNvPr id="4" name="Slide Number Placeholder 3"/>
          <p:cNvSpPr>
            <a:spLocks noGrp="1"/>
          </p:cNvSpPr>
          <p:nvPr>
            <p:ph type="sldNum" sz="quarter" idx="5"/>
          </p:nvPr>
        </p:nvSpPr>
        <p:spPr/>
        <p:txBody>
          <a:bodyPr/>
          <a:lstStyle/>
          <a:p>
            <a:fld id="{2B9240D4-6F14-3449-8FA2-7400E50A5229}" type="slidenum">
              <a:rPr lang="en-US" smtClean="0"/>
              <a:t>54</a:t>
            </a:fld>
            <a:endParaRPr lang="en-US" dirty="0"/>
          </a:p>
        </p:txBody>
      </p:sp>
    </p:spTree>
    <p:extLst>
      <p:ext uri="{BB962C8B-B14F-4D97-AF65-F5344CB8AC3E}">
        <p14:creationId xmlns:p14="http://schemas.microsoft.com/office/powerpoint/2010/main" val="29694356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b="1" u="sng" kern="1200" dirty="0">
                <a:solidFill>
                  <a:schemeClr val="tx1"/>
                </a:solidFill>
                <a:effectLst/>
                <a:latin typeface="+mn-lt"/>
                <a:ea typeface="+mn-ea"/>
                <a:cs typeface="+mn-cs"/>
              </a:rPr>
              <a:t>NEW: 17 NOV</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Adult Social Care </a:t>
            </a:r>
            <a:r>
              <a:rPr lang="en-GB" sz="1200" u="sng" kern="1200" dirty="0">
                <a:solidFill>
                  <a:schemeClr val="tx1"/>
                </a:solidFill>
                <a:effectLst/>
                <a:latin typeface="+mn-lt"/>
                <a:ea typeface="+mn-ea"/>
                <a:cs typeface="+mn-cs"/>
                <a:hlinkClick r:id="rId3"/>
              </a:rPr>
              <a:t>Digital Skills Framework</a:t>
            </a:r>
            <a:r>
              <a:rPr lang="en-GB" sz="1200" kern="1200" dirty="0">
                <a:solidFill>
                  <a:schemeClr val="tx1"/>
                </a:solidFill>
                <a:effectLst/>
                <a:latin typeface="+mn-lt"/>
                <a:ea typeface="+mn-ea"/>
                <a:cs typeface="+mn-cs"/>
              </a:rPr>
              <a:t> is a free resource to help support the development of digital skills across the adult social care workforce.</a:t>
            </a:r>
          </a:p>
          <a:p>
            <a:r>
              <a:rPr lang="en-GB" sz="1200" b="1" u="sng" kern="1200" dirty="0">
                <a:solidFill>
                  <a:schemeClr val="tx1"/>
                </a:solidFill>
                <a:effectLst/>
                <a:latin typeface="+mn-lt"/>
                <a:ea typeface="+mn-ea"/>
                <a:cs typeface="+mn-cs"/>
              </a:rPr>
              <a:t>https://www.skillsforcare.org.uk/Support-for-leaders-and-managers/Managing-a-service/Digital-technology-and-social-care/Digital-Skills-Framework.aspx</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includes seven themes which relate to effective digital working:</a:t>
            </a:r>
          </a:p>
          <a:p>
            <a:r>
              <a:rPr lang="en-GB" sz="1200" b="1" u="sng" kern="1200" dirty="0">
                <a:solidFill>
                  <a:schemeClr val="tx1"/>
                </a:solidFill>
                <a:effectLst/>
                <a:latin typeface="+mn-lt"/>
                <a:ea typeface="+mn-ea"/>
                <a:cs typeface="+mn-cs"/>
                <a:hlinkClick r:id="rId4"/>
              </a:rPr>
              <a:t>Theme 1: Using technology to support person-centred care</a:t>
            </a:r>
            <a:br>
              <a:rPr lang="en-GB" sz="1200" kern="1200" dirty="0">
                <a:solidFill>
                  <a:schemeClr val="tx1"/>
                </a:solidFill>
                <a:effectLst/>
                <a:latin typeface="+mn-lt"/>
                <a:ea typeface="+mn-ea"/>
                <a:cs typeface="+mn-cs"/>
              </a:rPr>
            </a:br>
            <a:r>
              <a:rPr lang="en-GB" sz="1200" b="1" u="sng" kern="1200" dirty="0">
                <a:solidFill>
                  <a:schemeClr val="tx1"/>
                </a:solidFill>
                <a:effectLst/>
                <a:latin typeface="+mn-lt"/>
                <a:ea typeface="+mn-ea"/>
                <a:cs typeface="+mn-cs"/>
                <a:hlinkClick r:id="rId5"/>
              </a:rPr>
              <a:t>Theme 2: Technical skills for using technology</a:t>
            </a:r>
            <a:br>
              <a:rPr lang="en-GB" sz="1200" kern="1200" dirty="0">
                <a:solidFill>
                  <a:schemeClr val="tx1"/>
                </a:solidFill>
                <a:effectLst/>
                <a:latin typeface="+mn-lt"/>
                <a:ea typeface="+mn-ea"/>
                <a:cs typeface="+mn-cs"/>
              </a:rPr>
            </a:br>
            <a:r>
              <a:rPr lang="en-GB" sz="1200" b="1" u="sng" kern="1200" dirty="0">
                <a:solidFill>
                  <a:schemeClr val="tx1"/>
                </a:solidFill>
                <a:effectLst/>
                <a:latin typeface="+mn-lt"/>
                <a:ea typeface="+mn-ea"/>
                <a:cs typeface="+mn-cs"/>
                <a:hlinkClick r:id="rId6"/>
              </a:rPr>
              <a:t>Theme 3: Communicating through technology</a:t>
            </a:r>
            <a:br>
              <a:rPr lang="en-GB" sz="1200" kern="1200" dirty="0">
                <a:solidFill>
                  <a:schemeClr val="tx1"/>
                </a:solidFill>
                <a:effectLst/>
                <a:latin typeface="+mn-lt"/>
                <a:ea typeface="+mn-ea"/>
                <a:cs typeface="+mn-cs"/>
              </a:rPr>
            </a:br>
            <a:r>
              <a:rPr lang="en-GB" sz="1200" b="1" u="sng" kern="1200" dirty="0">
                <a:solidFill>
                  <a:schemeClr val="tx1"/>
                </a:solidFill>
                <a:effectLst/>
                <a:latin typeface="+mn-lt"/>
                <a:ea typeface="+mn-ea"/>
                <a:cs typeface="+mn-cs"/>
                <a:hlinkClick r:id="rId7"/>
              </a:rPr>
              <a:t>Theme 4: Using and managing data</a:t>
            </a:r>
            <a:br>
              <a:rPr lang="en-GB" sz="1200" kern="1200" dirty="0">
                <a:solidFill>
                  <a:schemeClr val="tx1"/>
                </a:solidFill>
                <a:effectLst/>
                <a:latin typeface="+mn-lt"/>
                <a:ea typeface="+mn-ea"/>
                <a:cs typeface="+mn-cs"/>
              </a:rPr>
            </a:br>
            <a:r>
              <a:rPr lang="en-GB" sz="1200" b="1" u="sng" kern="1200" dirty="0">
                <a:solidFill>
                  <a:schemeClr val="tx1"/>
                </a:solidFill>
                <a:effectLst/>
                <a:latin typeface="+mn-lt"/>
                <a:ea typeface="+mn-ea"/>
                <a:cs typeface="+mn-cs"/>
                <a:hlinkClick r:id="rId8"/>
              </a:rPr>
              <a:t>Theme 5: Being safe and secure online</a:t>
            </a:r>
            <a:br>
              <a:rPr lang="en-GB" sz="1200" kern="1200" dirty="0">
                <a:solidFill>
                  <a:schemeClr val="tx1"/>
                </a:solidFill>
                <a:effectLst/>
                <a:latin typeface="+mn-lt"/>
                <a:ea typeface="+mn-ea"/>
                <a:cs typeface="+mn-cs"/>
              </a:rPr>
            </a:br>
            <a:r>
              <a:rPr lang="en-GB" sz="1200" b="1" u="sng" kern="1200" dirty="0">
                <a:solidFill>
                  <a:schemeClr val="tx1"/>
                </a:solidFill>
                <a:effectLst/>
                <a:latin typeface="+mn-lt"/>
                <a:ea typeface="+mn-ea"/>
                <a:cs typeface="+mn-cs"/>
                <a:hlinkClick r:id="rId9"/>
              </a:rPr>
              <a:t>Theme 6: Ethical use of technology</a:t>
            </a:r>
            <a:br>
              <a:rPr lang="en-GB" sz="1200" kern="1200" dirty="0">
                <a:solidFill>
                  <a:schemeClr val="tx1"/>
                </a:solidFill>
                <a:effectLst/>
                <a:latin typeface="+mn-lt"/>
                <a:ea typeface="+mn-ea"/>
                <a:cs typeface="+mn-cs"/>
              </a:rPr>
            </a:br>
            <a:r>
              <a:rPr lang="en-GB" sz="1200" b="1" u="sng" kern="1200" dirty="0">
                <a:solidFill>
                  <a:schemeClr val="tx1"/>
                </a:solidFill>
                <a:effectLst/>
                <a:latin typeface="+mn-lt"/>
                <a:ea typeface="+mn-ea"/>
                <a:cs typeface="+mn-cs"/>
                <a:hlinkClick r:id="rId10"/>
              </a:rPr>
              <a:t>Theme 7: Digital learning, development, and wellbeing</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Each theme has two levels: </a:t>
            </a:r>
          </a:p>
          <a:p>
            <a:r>
              <a:rPr lang="en-GB" sz="1200" kern="1200" dirty="0">
                <a:solidFill>
                  <a:schemeClr val="tx1"/>
                </a:solidFill>
                <a:effectLst/>
                <a:latin typeface="+mn-lt"/>
                <a:ea typeface="+mn-ea"/>
                <a:cs typeface="+mn-cs"/>
              </a:rPr>
              <a:t>- Digital skills for all – staff at every level of digital experience should aim to develop these skills</a:t>
            </a:r>
          </a:p>
          <a:p>
            <a:r>
              <a:rPr lang="en-GB" sz="1200" kern="1200" dirty="0">
                <a:solidFill>
                  <a:schemeClr val="tx1"/>
                </a:solidFill>
                <a:effectLst/>
                <a:latin typeface="+mn-lt"/>
                <a:ea typeface="+mn-ea"/>
                <a:cs typeface="+mn-cs"/>
              </a:rPr>
              <a:t>- Go further – skills for those working in or wanting to progress into supervisory, management or leadership roles, digital champions or business support roles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assessment tools for the digital skills framework were launched in April 2025 and support adult social care providers on their digital journey.</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assessment tools help to benchmark and baseline yourselves around digital capabilities and improvement; understand achievements and identify gaps of digital focus; it will support the development of your digital vision; and to make the case for change.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two self-assessment tools to support you with this are: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Digital Skills Self-Assessment Tool for Adult Social Care </a:t>
            </a:r>
          </a:p>
          <a:p>
            <a:r>
              <a:rPr lang="en-GB" sz="1200" b="1" u="sng" kern="1200" dirty="0">
                <a:solidFill>
                  <a:srgbClr val="008C95"/>
                </a:solidFill>
                <a:effectLst/>
                <a:latin typeface="+mn-lt"/>
                <a:ea typeface="+mn-ea"/>
                <a:cs typeface="+mn-cs"/>
              </a:rPr>
              <a:t>https://beta.digitisingsocialcare.co.uk/digital-skills-self-assessment-tool-adult-social-care</a:t>
            </a:r>
            <a:endParaRPr lang="en-GB" sz="1200" u="sng" kern="1200" dirty="0">
              <a:solidFill>
                <a:srgbClr val="008C95"/>
              </a:solidFill>
              <a:effectLst/>
              <a:latin typeface="+mn-lt"/>
              <a:ea typeface="+mn-ea"/>
              <a:cs typeface="+mn-cs"/>
            </a:endParaRPr>
          </a:p>
          <a:p>
            <a:r>
              <a:rPr lang="en-GB" sz="1200" kern="1200" dirty="0">
                <a:solidFill>
                  <a:schemeClr val="tx1"/>
                </a:solidFill>
                <a:effectLst/>
                <a:latin typeface="+mn-lt"/>
                <a:ea typeface="+mn-ea"/>
                <a:cs typeface="+mn-cs"/>
              </a:rPr>
              <a:t>Skills for Care worked in partnership with Oxford Brookes to deliver the content and it has been co-developed with people working across adult social care and is designed to assess their digital knowledge and skills against the seven themes of the Digital Skills Framework for Adult Social Care. It will help to identify their individual areas of learning and personal skills development as well as steer and signpost to information, training and resources to meet the learning and development needs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What Good Looks Like Self-Assessment Tool for Adult Social Care Providers</a:t>
            </a:r>
          </a:p>
          <a:p>
            <a:r>
              <a:rPr lang="en-GB" sz="1200" b="1" u="sng" kern="1200" dirty="0">
                <a:solidFill>
                  <a:schemeClr val="tx1"/>
                </a:solidFill>
                <a:effectLst/>
                <a:latin typeface="+mn-lt"/>
                <a:ea typeface="+mn-ea"/>
                <a:cs typeface="+mn-cs"/>
              </a:rPr>
              <a:t>https://beta.digitisingsocialcare.co.uk/what-good-looks-wgll-self-assessment-tool-adult-social-care-providers</a:t>
            </a:r>
          </a:p>
          <a:p>
            <a:r>
              <a:rPr lang="en-GB" sz="1200" kern="1200" dirty="0">
                <a:solidFill>
                  <a:schemeClr val="tx1"/>
                </a:solidFill>
                <a:effectLst/>
                <a:latin typeface="+mn-lt"/>
                <a:ea typeface="+mn-ea"/>
                <a:cs typeface="+mn-cs"/>
              </a:rPr>
              <a:t>Skills for Care have worked in partnership with Partners for Care and Health, and the Digital Care Hub, to deliver the content for a self-assessment tool for the digital ‘</a:t>
            </a:r>
            <a:r>
              <a:rPr lang="en-GB" sz="1200" u="sng" kern="1200" dirty="0">
                <a:solidFill>
                  <a:schemeClr val="tx1"/>
                </a:solidFill>
                <a:effectLst/>
                <a:latin typeface="+mn-lt"/>
                <a:ea typeface="+mn-ea"/>
                <a:cs typeface="+mn-cs"/>
                <a:hlinkClick r:id="rId11"/>
              </a:rPr>
              <a:t>What Good Looks Like (WGLL) Framework</a:t>
            </a:r>
            <a:r>
              <a:rPr lang="en-GB" sz="1200" kern="1200" dirty="0">
                <a:solidFill>
                  <a:schemeClr val="tx1"/>
                </a:solidFill>
                <a:effectLst/>
                <a:latin typeface="+mn-lt"/>
                <a:ea typeface="+mn-ea"/>
                <a:cs typeface="+mn-cs"/>
              </a:rPr>
              <a:t>’ for adult social care organisations, and again co-developed with people working across adult social care and care providers who are at different stages of their digital transformation journey.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tool helps care providers to assess and review their organisation against the seven success measures and standards of good practice within the ‘what good looks like’ guidance and again will signpost to further support </a:t>
            </a:r>
            <a:endParaRPr lang="en-US" b="1" u="sng" dirty="0"/>
          </a:p>
          <a:p>
            <a:endParaRPr lang="en-US" dirty="0"/>
          </a:p>
          <a:p>
            <a:r>
              <a:rPr lang="en-GB" sz="1200" b="1" kern="1200" dirty="0">
                <a:solidFill>
                  <a:schemeClr val="tx1"/>
                </a:solidFill>
                <a:effectLst/>
                <a:latin typeface="+mn-lt"/>
                <a:ea typeface="+mn-ea"/>
                <a:cs typeface="+mn-cs"/>
              </a:rPr>
              <a:t>Level 5 Award in Understanding Digital Leadership</a:t>
            </a:r>
            <a:r>
              <a:rPr lang="en-GB" sz="1200" kern="1200" dirty="0">
                <a:solidFill>
                  <a:schemeClr val="tx1"/>
                </a:solidFill>
                <a:effectLst/>
                <a:latin typeface="+mn-lt"/>
                <a:ea typeface="+mn-ea"/>
                <a:cs typeface="+mn-cs"/>
              </a:rPr>
              <a:t>, this is available to Deputy and Registered Managers and other staff who are interested in increasing their knowledge around Digital Leadership. As a result of completing the Digital Leadership Award, adult social care leaders and managers will have greater confidence and capability to lead the use of technology in the delivery of care, and to improve the quality of life and outcomes for people who draw on care and support.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award will also enable leaders to drive digitisation within their organisation, lead and support their wider workforce to develop skills and confidence with technology, and lead a positive culture of learning and the continuous improvement of care services.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Focuses on three core areas:</a:t>
            </a:r>
          </a:p>
          <a:p>
            <a:pPr>
              <a:buClr>
                <a:srgbClr val="008080"/>
              </a:buClr>
              <a:buFont typeface="Wingdings" panose="05000000000000000000" pitchFamily="2" charset="2"/>
              <a:buChar char="§"/>
            </a:pPr>
            <a:r>
              <a:rPr lang="en-GB" sz="1200" dirty="0">
                <a:latin typeface="Arial"/>
                <a:cs typeface="Arial"/>
              </a:rPr>
              <a:t>The use of technology and data in adult social care</a:t>
            </a:r>
          </a:p>
          <a:p>
            <a:pPr>
              <a:buClr>
                <a:srgbClr val="008080"/>
              </a:buClr>
              <a:buFont typeface="Wingdings" panose="05000000000000000000" pitchFamily="2" charset="2"/>
              <a:buChar char="§"/>
            </a:pPr>
            <a:r>
              <a:rPr lang="en-GB" sz="1200" dirty="0">
                <a:latin typeface="Arial"/>
                <a:cs typeface="Arial"/>
              </a:rPr>
              <a:t>Implementing technology in adult social care</a:t>
            </a:r>
          </a:p>
          <a:p>
            <a:pPr>
              <a:buClr>
                <a:srgbClr val="008080"/>
              </a:buClr>
              <a:buFont typeface="Wingdings" panose="05000000000000000000" pitchFamily="2" charset="2"/>
              <a:buChar char="§"/>
            </a:pPr>
            <a:r>
              <a:rPr lang="en-GB" sz="1200" dirty="0">
                <a:latin typeface="Arial"/>
                <a:cs typeface="Arial"/>
              </a:rPr>
              <a:t>Leading change, learning and improvement in adult social care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Now included on the Learning &amp; Development Support Scheme (LDSS) funded courses</a:t>
            </a:r>
          </a:p>
          <a:p>
            <a:r>
              <a:rPr lang="en-US" b="1" u="sng" dirty="0">
                <a:latin typeface="Calibri"/>
                <a:ea typeface="Calibri"/>
                <a:cs typeface="Calibri"/>
              </a:rPr>
              <a:t>https://www.skillsforcare.org.uk/Support-for-leaders-and-managers/Managing-a-service/Digital-technology-and-social-care/Level-5-Award-in-Understanding-Digital-Leadership-in-Adult-Social-Care.aspx</a:t>
            </a:r>
          </a:p>
        </p:txBody>
      </p:sp>
      <p:sp>
        <p:nvSpPr>
          <p:cNvPr id="4" name="Slide Number Placeholder 3"/>
          <p:cNvSpPr>
            <a:spLocks noGrp="1"/>
          </p:cNvSpPr>
          <p:nvPr>
            <p:ph type="sldNum" sz="quarter" idx="5"/>
          </p:nvPr>
        </p:nvSpPr>
        <p:spPr/>
        <p:txBody>
          <a:bodyPr/>
          <a:lstStyle/>
          <a:p>
            <a:fld id="{2B9240D4-6F14-3449-8FA2-7400E50A5229}" type="slidenum">
              <a:rPr lang="en-US" smtClean="0"/>
              <a:t>55</a:t>
            </a:fld>
            <a:endParaRPr lang="en-US" dirty="0"/>
          </a:p>
        </p:txBody>
      </p:sp>
    </p:spTree>
    <p:extLst>
      <p:ext uri="{BB962C8B-B14F-4D97-AF65-F5344CB8AC3E}">
        <p14:creationId xmlns:p14="http://schemas.microsoft.com/office/powerpoint/2010/main" val="37179930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NEW: 29 Sept</a:t>
            </a:r>
          </a:p>
          <a:p>
            <a:endParaRPr lang="en-GB" dirty="0"/>
          </a:p>
          <a:p>
            <a:r>
              <a:rPr lang="en-GB" sz="1200" b="0" i="0" u="sng"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https://bit.ly/4peyBud</a:t>
            </a:r>
            <a:endParaRPr lang="en-GB" sz="1200" b="0" i="0" u="sng" strike="noStrike" kern="1200" dirty="0">
              <a:solidFill>
                <a:schemeClr val="tx1"/>
              </a:solidFill>
              <a:effectLst/>
              <a:latin typeface="+mn-lt"/>
              <a:ea typeface="+mn-ea"/>
              <a:cs typeface="+mn-cs"/>
            </a:endParaRPr>
          </a:p>
          <a:p>
            <a:endParaRPr lang="en-GB" sz="1200" b="0" i="0" u="sng"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https://www.skillsforcare.org.uk/Developing-your-workforce/Care-topics/Ten-public-health-tips-elearning-module/Ten-public-health-tips-elearning-module.aspx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lvl="0">
              <a:lnSpc>
                <a:spcPct val="107000"/>
              </a:lnSpc>
              <a:spcAft>
                <a:spcPts val="800"/>
              </a:spcAft>
              <a:buSzPts val="1000"/>
              <a:tabLst>
                <a:tab pos="457200" algn="l"/>
              </a:tabLst>
            </a:pPr>
            <a:r>
              <a:rPr lang="en-GB" sz="1200" kern="100" dirty="0">
                <a:effectLst/>
                <a:ea typeface="Aptos" panose="020B0004020202020204" pitchFamily="34" charset="0"/>
              </a:rPr>
              <a:t>It offers practical guidance on how your practice relates to public health approaches and how to further integrate these approaches into your day-to-day work, building on the knowledge you already have.</a:t>
            </a:r>
          </a:p>
          <a:p>
            <a:pPr lvl="0">
              <a:lnSpc>
                <a:spcPct val="107000"/>
              </a:lnSpc>
              <a:spcAft>
                <a:spcPts val="800"/>
              </a:spcAft>
              <a:buSzPts val="1000"/>
              <a:tabLst>
                <a:tab pos="457200" algn="l"/>
              </a:tabLst>
            </a:pPr>
            <a:endParaRPr lang="en-GB" sz="1200" kern="100" dirty="0">
              <a:effectLst/>
              <a:ea typeface="Aptos" panose="020B0004020202020204" pitchFamily="34" charset="0"/>
            </a:endParaRPr>
          </a:p>
          <a:p>
            <a:pPr lvl="0">
              <a:lnSpc>
                <a:spcPct val="107000"/>
              </a:lnSpc>
              <a:spcAft>
                <a:spcPts val="800"/>
              </a:spcAft>
              <a:buSzPts val="1000"/>
              <a:tabLst>
                <a:tab pos="457200" algn="l"/>
              </a:tabLst>
            </a:pPr>
            <a:r>
              <a:rPr lang="en-GB" sz="1200" kern="100" dirty="0">
                <a:effectLst/>
                <a:ea typeface="Aptos" panose="020B0004020202020204" pitchFamily="34" charset="0"/>
              </a:rPr>
              <a:t>Key topics include preventing illness, promoting wellbeing and mental health, and supporting healthy aging. Completing the module will enhance the quality of care for those you support and deepen your understanding of public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endParaRPr lang="en-GB" dirty="0">
              <a:solidFill>
                <a:schemeClr val="tx1"/>
              </a:solidFill>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56</a:t>
            </a:fld>
            <a:endParaRPr lang="en-US" dirty="0"/>
          </a:p>
        </p:txBody>
      </p:sp>
    </p:spTree>
    <p:extLst>
      <p:ext uri="{BB962C8B-B14F-4D97-AF65-F5344CB8AC3E}">
        <p14:creationId xmlns:p14="http://schemas.microsoft.com/office/powerpoint/2010/main" val="36159992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19F9D-D306-F1EC-B244-38C4B82D2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2FD9C-0A0D-C48A-00D0-24AFA3A45B3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3C6A8FC-1D58-7174-7850-4D3C405E2A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Arial" panose="020B0604020202020204" pitchFamily="34" charset="0"/>
                <a:ea typeface="Aptos" panose="020B0004020202020204" pitchFamily="34" charset="0"/>
                <a:cs typeface="Aptos" panose="020B0004020202020204" pitchFamily="34" charset="0"/>
              </a:rPr>
              <a:t>https://learninghub.nhs.uk/catalogue/National-induction-for-health-and-social-care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ptos" panose="020B0004020202020204" pitchFamily="34" charset="0"/>
                <a:cs typeface="Aptos" panose="020B0004020202020204" pitchFamily="34" charset="0"/>
              </a:rPr>
              <a:t> </a:t>
            </a:r>
            <a:endParaRPr lang="en-GB" sz="1800" dirty="0">
              <a:effectLst/>
              <a:latin typeface="Aptos" panose="020B0004020202020204" pitchFamily="34" charset="0"/>
              <a:ea typeface="Aptos" panose="020B0004020202020204" pitchFamily="34" charset="0"/>
              <a:cs typeface="Aptos" panose="020B0004020202020204" pitchFamily="34" charset="0"/>
            </a:endParaRPr>
          </a:p>
          <a:p>
            <a:endParaRPr lang="en-GB" dirty="0"/>
          </a:p>
        </p:txBody>
      </p:sp>
      <p:sp>
        <p:nvSpPr>
          <p:cNvPr id="4" name="Slide Number Placeholder 3">
            <a:extLst>
              <a:ext uri="{FF2B5EF4-FFF2-40B4-BE49-F238E27FC236}">
                <a16:creationId xmlns:a16="http://schemas.microsoft.com/office/drawing/2014/main" id="{F8D3358E-B220-5353-33B0-610542E0E5D3}"/>
              </a:ext>
            </a:extLst>
          </p:cNvPr>
          <p:cNvSpPr>
            <a:spLocks noGrp="1"/>
          </p:cNvSpPr>
          <p:nvPr>
            <p:ph type="sldNum" sz="quarter" idx="5"/>
          </p:nvPr>
        </p:nvSpPr>
        <p:spPr/>
        <p:txBody>
          <a:bodyPr/>
          <a:lstStyle/>
          <a:p>
            <a:fld id="{2B9240D4-6F14-3449-8FA2-7400E50A5229}" type="slidenum">
              <a:rPr lang="en-US" smtClean="0"/>
              <a:t>57</a:t>
            </a:fld>
            <a:endParaRPr lang="en-US" dirty="0"/>
          </a:p>
        </p:txBody>
      </p:sp>
    </p:spTree>
    <p:extLst>
      <p:ext uri="{BB962C8B-B14F-4D97-AF65-F5344CB8AC3E}">
        <p14:creationId xmlns:p14="http://schemas.microsoft.com/office/powerpoint/2010/main" val="24022760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https://www.skillsforcare.org.uk/Support-for-leaders-and-managers/Supporting-a-diverse-workforce/LGBTQ-learning-framework.aspx</a:t>
            </a:r>
            <a:endParaRPr lang="en-US" dirty="0"/>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58</a:t>
            </a:fld>
            <a:endParaRPr lang="en-US" dirty="0"/>
          </a:p>
        </p:txBody>
      </p:sp>
    </p:spTree>
    <p:extLst>
      <p:ext uri="{BB962C8B-B14F-4D97-AF65-F5344CB8AC3E}">
        <p14:creationId xmlns:p14="http://schemas.microsoft.com/office/powerpoint/2010/main" val="7765237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u="sng" dirty="0">
                <a:hlinkClick r:id="rId3"/>
              </a:rPr>
              <a:t>https://www.skillsforcare.org.uk/Developing-your-workforce/Care-topics/Supporting-personal-relationships/Supporting-personal-relationships.aspx</a:t>
            </a:r>
            <a:endParaRPr lang="en-US" b="1" u="sng" dirty="0"/>
          </a:p>
          <a:p>
            <a:endParaRPr lang="en-US" dirty="0"/>
          </a:p>
          <a:p>
            <a:r>
              <a:rPr lang="en-US" dirty="0"/>
              <a:t>The programme includes a brief introduction, followed by four modules that can be delivered individually or as a complete package. The training areas are: </a:t>
            </a:r>
          </a:p>
          <a:p>
            <a:r>
              <a:rPr lang="en-US" dirty="0"/>
              <a:t> </a:t>
            </a:r>
          </a:p>
          <a:p>
            <a:r>
              <a:rPr lang="en-US" dirty="0"/>
              <a:t>1. Understanding sexuality and relationships: barriers, benefits and the impact of staff values </a:t>
            </a:r>
          </a:p>
          <a:p>
            <a:r>
              <a:rPr lang="en-US" dirty="0"/>
              <a:t>2. Roles, regulations and the law </a:t>
            </a:r>
          </a:p>
          <a:p>
            <a:r>
              <a:rPr lang="en-US" dirty="0"/>
              <a:t>3. Sexual safety and autonomy </a:t>
            </a:r>
          </a:p>
          <a:p>
            <a:r>
              <a:rPr lang="en-US" dirty="0"/>
              <a:t>4. Practical approaches to relationships and sexuality support </a:t>
            </a:r>
          </a:p>
          <a:p>
            <a:endParaRPr lang="en-US" dirty="0"/>
          </a:p>
          <a:p>
            <a:r>
              <a:rPr lang="en-US" dirty="0"/>
              <a:t>The ‘Supporting personal relationships’ guide and trainer materials are supported by the Care Quality Commission and compliment their guidance around inspection in the area of relationships and sexuality in adult social care services.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59</a:t>
            </a:fld>
            <a:endParaRPr lang="en-US" dirty="0"/>
          </a:p>
        </p:txBody>
      </p:sp>
    </p:spTree>
    <p:extLst>
      <p:ext uri="{BB962C8B-B14F-4D97-AF65-F5344CB8AC3E}">
        <p14:creationId xmlns:p14="http://schemas.microsoft.com/office/powerpoint/2010/main" val="30457306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US" b="1" dirty="0">
                <a:hlinkClick r:id="rId3"/>
              </a:rPr>
              <a:t>www.skillsforcare.org.uk/CulturallyAppropriateCare</a:t>
            </a:r>
            <a:r>
              <a:rPr lang="en-US" b="1" dirty="0"/>
              <a:t> </a:t>
            </a:r>
            <a:endParaRPr lang="en-US" dirty="0"/>
          </a:p>
          <a:p>
            <a:endParaRPr lang="en-US" b="1" dirty="0"/>
          </a:p>
          <a:p>
            <a:r>
              <a:rPr lang="en-US" b="1" dirty="0"/>
              <a:t>Notes:</a:t>
            </a:r>
            <a:endParaRPr lang="en-US" dirty="0"/>
          </a:p>
          <a:p>
            <a:r>
              <a:rPr lang="en-US" dirty="0"/>
              <a:t>The ‘Culturally appropriate care guide’ covers a broad range of topics that will help you to learn about and be sensitive to people’s cultural identity or heritage. Whether its looking to understand what is meant by exclusion and inclusion, find out how to focus on people’s life stories or improve support for people living with dementia, this guide is a great place to go for advice, insight and inspiration from real-life stories. </a:t>
            </a:r>
          </a:p>
          <a:p>
            <a:r>
              <a:rPr lang="en-US" dirty="0"/>
              <a:t>To support the learning within the guide, Skills for Care has also published a series of resources for use in training and development. These cover supporting individuals from ethnic minority groups and backgrounds, stereotyping, and supporting relationships and people who are lesbian, gay, bisexual, transgender, queer and others (LGBTQ+). They can be used individually, or as part of a whole package of training.</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2B9240D4-6F14-3449-8FA2-7400E50A5229}" type="slidenum">
              <a:rPr lang="en-US" smtClean="0"/>
              <a:t>60</a:t>
            </a:fld>
            <a:endParaRPr lang="en-US" dirty="0"/>
          </a:p>
        </p:txBody>
      </p:sp>
    </p:spTree>
    <p:extLst>
      <p:ext uri="{BB962C8B-B14F-4D97-AF65-F5344CB8AC3E}">
        <p14:creationId xmlns:p14="http://schemas.microsoft.com/office/powerpoint/2010/main" val="11733077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E65F6B5C-4D90-9D62-11C7-DCBA4B404F86}"/>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A5D0438E-9E01-D84B-B2D9-523E1C6B5E19}"/>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F080B91B-BD11-27EF-85C6-793F2725FCE2}"/>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6D98DD4-B153-46FB-3A3E-A97F72301C6C}"/>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Tree>
    <p:extLst>
      <p:ext uri="{BB962C8B-B14F-4D97-AF65-F5344CB8AC3E}">
        <p14:creationId xmlns:p14="http://schemas.microsoft.com/office/powerpoint/2010/main" val="21043188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1F12CB50-9381-860F-1281-8DB95DC80891}"/>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5397F4CF-5FD3-7F03-6C6B-9D0051F59BA3}"/>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B4AE6F9-99A1-B864-A725-AEA0924F1F24}"/>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8" name="Text Placeholder 5">
            <a:extLst>
              <a:ext uri="{FF2B5EF4-FFF2-40B4-BE49-F238E27FC236}">
                <a16:creationId xmlns:a16="http://schemas.microsoft.com/office/drawing/2014/main" id="{66944E50-7C18-AA0F-98CC-C3D07715CC2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479787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CF5357A5-EA90-CD8A-676A-F56E0E1D097D}"/>
              </a:ext>
            </a:extLst>
          </p:cNvPr>
          <p:cNvSpPr/>
          <p:nvPr userDrawn="1"/>
        </p:nvSpPr>
        <p:spPr>
          <a:xfrm rot="10800000" flipV="1">
            <a:off x="9818873" y="4110986"/>
            <a:ext cx="2378172" cy="275250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623173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390359"/>
              <a:gd name="connsiteY0" fmla="*/ 3737243 h 3857232"/>
              <a:gd name="connsiteX1" fmla="*/ 13664 w 2390359"/>
              <a:gd name="connsiteY1" fmla="*/ 0 h 3857232"/>
              <a:gd name="connsiteX2" fmla="*/ 2390359 w 2390359"/>
              <a:gd name="connsiteY2" fmla="*/ 0 h 3857232"/>
              <a:gd name="connsiteX3" fmla="*/ 833387 w 2390359"/>
              <a:gd name="connsiteY3" fmla="*/ 3857232 h 3857232"/>
              <a:gd name="connsiteX4" fmla="*/ 0 w 2390359"/>
              <a:gd name="connsiteY4" fmla="*/ 3737243 h 3857232"/>
              <a:gd name="connsiteX0" fmla="*/ 0 w 2390359"/>
              <a:gd name="connsiteY0" fmla="*/ 3737243 h 3737243"/>
              <a:gd name="connsiteX1" fmla="*/ 13664 w 2390359"/>
              <a:gd name="connsiteY1" fmla="*/ 0 h 3737243"/>
              <a:gd name="connsiteX2" fmla="*/ 2390359 w 2390359"/>
              <a:gd name="connsiteY2" fmla="*/ 0 h 3737243"/>
              <a:gd name="connsiteX3" fmla="*/ 1271968 w 2390359"/>
              <a:gd name="connsiteY3" fmla="*/ 2760779 h 3737243"/>
              <a:gd name="connsiteX4" fmla="*/ 0 w 2390359"/>
              <a:gd name="connsiteY4" fmla="*/ 3737243 h 3737243"/>
              <a:gd name="connsiteX0" fmla="*/ 94059 w 2376842"/>
              <a:gd name="connsiteY0" fmla="*/ 2839393 h 2839393"/>
              <a:gd name="connsiteX1" fmla="*/ 147 w 2376842"/>
              <a:gd name="connsiteY1" fmla="*/ 0 h 2839393"/>
              <a:gd name="connsiteX2" fmla="*/ 2376842 w 2376842"/>
              <a:gd name="connsiteY2" fmla="*/ 0 h 2839393"/>
              <a:gd name="connsiteX3" fmla="*/ 1258451 w 2376842"/>
              <a:gd name="connsiteY3" fmla="*/ 2760779 h 2839393"/>
              <a:gd name="connsiteX4" fmla="*/ 94059 w 2376842"/>
              <a:gd name="connsiteY4" fmla="*/ 2839393 h 2839393"/>
              <a:gd name="connsiteX0" fmla="*/ 225 w 2378172"/>
              <a:gd name="connsiteY0" fmla="*/ 2752505 h 2760779"/>
              <a:gd name="connsiteX1" fmla="*/ 1477 w 2378172"/>
              <a:gd name="connsiteY1" fmla="*/ 0 h 2760779"/>
              <a:gd name="connsiteX2" fmla="*/ 2378172 w 2378172"/>
              <a:gd name="connsiteY2" fmla="*/ 0 h 2760779"/>
              <a:gd name="connsiteX3" fmla="*/ 1259781 w 2378172"/>
              <a:gd name="connsiteY3" fmla="*/ 2760779 h 2760779"/>
              <a:gd name="connsiteX4" fmla="*/ 225 w 2378172"/>
              <a:gd name="connsiteY4" fmla="*/ 2752505 h 2760779"/>
              <a:gd name="connsiteX0" fmla="*/ 225 w 2378172"/>
              <a:gd name="connsiteY0" fmla="*/ 2752505 h 2752505"/>
              <a:gd name="connsiteX1" fmla="*/ 1477 w 2378172"/>
              <a:gd name="connsiteY1" fmla="*/ 0 h 2752505"/>
              <a:gd name="connsiteX2" fmla="*/ 2378172 w 2378172"/>
              <a:gd name="connsiteY2" fmla="*/ 0 h 2752505"/>
              <a:gd name="connsiteX3" fmla="*/ 1268057 w 2378172"/>
              <a:gd name="connsiteY3" fmla="*/ 2744229 h 2752505"/>
              <a:gd name="connsiteX4" fmla="*/ 225 w 2378172"/>
              <a:gd name="connsiteY4" fmla="*/ 2752505 h 2752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172" h="2752505">
                <a:moveTo>
                  <a:pt x="225" y="2752505"/>
                </a:moveTo>
                <a:cubicBezTo>
                  <a:pt x="4780" y="1506757"/>
                  <a:pt x="-3078" y="1245748"/>
                  <a:pt x="1477" y="0"/>
                </a:cubicBezTo>
                <a:lnTo>
                  <a:pt x="2378172" y="0"/>
                </a:lnTo>
                <a:lnTo>
                  <a:pt x="1268057" y="2744229"/>
                </a:lnTo>
                <a:lnTo>
                  <a:pt x="225" y="2752505"/>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6" name="Parallelogram 5">
            <a:extLst>
              <a:ext uri="{FF2B5EF4-FFF2-40B4-BE49-F238E27FC236}">
                <a16:creationId xmlns:a16="http://schemas.microsoft.com/office/drawing/2014/main" id="{27019EEF-5FEE-CFD5-58B1-1833B338284B}"/>
              </a:ext>
            </a:extLst>
          </p:cNvPr>
          <p:cNvSpPr/>
          <p:nvPr userDrawn="1"/>
        </p:nvSpPr>
        <p:spPr>
          <a:xfrm rot="10800000" flipV="1">
            <a:off x="10151478" y="2667423"/>
            <a:ext cx="2046940" cy="3865507"/>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96245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051078"/>
              <a:gd name="connsiteY0" fmla="*/ 3857232 h 3857232"/>
              <a:gd name="connsiteX1" fmla="*/ 13662 w 2051078"/>
              <a:gd name="connsiteY1" fmla="*/ 0 h 3857232"/>
              <a:gd name="connsiteX2" fmla="*/ 2051078 w 2051078"/>
              <a:gd name="connsiteY2" fmla="*/ 0 h 3857232"/>
              <a:gd name="connsiteX3" fmla="*/ 494106 w 2051078"/>
              <a:gd name="connsiteY3" fmla="*/ 3857232 h 3857232"/>
              <a:gd name="connsiteX4" fmla="*/ 0 w 2051078"/>
              <a:gd name="connsiteY4" fmla="*/ 3857232 h 3857232"/>
              <a:gd name="connsiteX0" fmla="*/ 0 w 2046940"/>
              <a:gd name="connsiteY0" fmla="*/ 3865507 h 3865507"/>
              <a:gd name="connsiteX1" fmla="*/ 9524 w 2046940"/>
              <a:gd name="connsiteY1" fmla="*/ 0 h 3865507"/>
              <a:gd name="connsiteX2" fmla="*/ 2046940 w 2046940"/>
              <a:gd name="connsiteY2" fmla="*/ 0 h 3865507"/>
              <a:gd name="connsiteX3" fmla="*/ 489968 w 2046940"/>
              <a:gd name="connsiteY3" fmla="*/ 3857232 h 3865507"/>
              <a:gd name="connsiteX4" fmla="*/ 0 w 2046940"/>
              <a:gd name="connsiteY4" fmla="*/ 3865507 h 3865507"/>
              <a:gd name="connsiteX0" fmla="*/ 0 w 2046940"/>
              <a:gd name="connsiteY0" fmla="*/ 3865507 h 3865507"/>
              <a:gd name="connsiteX1" fmla="*/ 1249 w 2046940"/>
              <a:gd name="connsiteY1" fmla="*/ 0 h 3865507"/>
              <a:gd name="connsiteX2" fmla="*/ 2046940 w 2046940"/>
              <a:gd name="connsiteY2" fmla="*/ 0 h 3865507"/>
              <a:gd name="connsiteX3" fmla="*/ 489968 w 2046940"/>
              <a:gd name="connsiteY3" fmla="*/ 3857232 h 3865507"/>
              <a:gd name="connsiteX4" fmla="*/ 0 w 2046940"/>
              <a:gd name="connsiteY4" fmla="*/ 3865507 h 386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940" h="3865507">
                <a:moveTo>
                  <a:pt x="0" y="3865507"/>
                </a:moveTo>
                <a:cubicBezTo>
                  <a:pt x="3175" y="2577005"/>
                  <a:pt x="-1926" y="1288502"/>
                  <a:pt x="1249" y="0"/>
                </a:cubicBezTo>
                <a:lnTo>
                  <a:pt x="2046940" y="0"/>
                </a:lnTo>
                <a:lnTo>
                  <a:pt x="489968" y="3857232"/>
                </a:lnTo>
                <a:lnTo>
                  <a:pt x="0" y="3865507"/>
                </a:lnTo>
                <a:close/>
              </a:path>
            </a:pathLst>
          </a:custGeom>
          <a:solidFill>
            <a:srgbClr val="008C95">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4" name="Parallelogram 7">
            <a:extLst>
              <a:ext uri="{FF2B5EF4-FFF2-40B4-BE49-F238E27FC236}">
                <a16:creationId xmlns:a16="http://schemas.microsoft.com/office/drawing/2014/main" id="{5F3063D2-06C4-FD62-2BC6-2A075DE1BFDC}"/>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5D23D404-046A-6DA4-6EF8-D8FA0B678D76}"/>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Placeholder 8">
            <a:extLst>
              <a:ext uri="{FF2B5EF4-FFF2-40B4-BE49-F238E27FC236}">
                <a16:creationId xmlns:a16="http://schemas.microsoft.com/office/drawing/2014/main" id="{D377FB50-5216-E4FA-097A-8B1FB0604F56}"/>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3" name="Text Placeholder 13">
            <a:extLst>
              <a:ext uri="{FF2B5EF4-FFF2-40B4-BE49-F238E27FC236}">
                <a16:creationId xmlns:a16="http://schemas.microsoft.com/office/drawing/2014/main" id="{70B4C123-821F-E035-2E02-FB1C932E1D6A}"/>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C50148FA-9831-D87E-3E2D-3EDECA8C9818}"/>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8" name="Text Placeholder 5">
            <a:extLst>
              <a:ext uri="{FF2B5EF4-FFF2-40B4-BE49-F238E27FC236}">
                <a16:creationId xmlns:a16="http://schemas.microsoft.com/office/drawing/2014/main" id="{81D2A3F3-2BD4-21A0-C03D-C0AB211BB138}"/>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53695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4">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EE51B4B3-130B-6799-9B1C-0822088F2B41}"/>
              </a:ext>
            </a:extLst>
          </p:cNvPr>
          <p:cNvSpPr/>
          <p:nvPr userDrawn="1"/>
        </p:nvSpPr>
        <p:spPr>
          <a:xfrm rot="10800000" flipH="1" flipV="1">
            <a:off x="9364315" y="2667000"/>
            <a:ext cx="2827685" cy="3877079"/>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827685"/>
              <a:gd name="connsiteY0" fmla="*/ 3857232 h 3857232"/>
              <a:gd name="connsiteX1" fmla="*/ 1556972 w 2827685"/>
              <a:gd name="connsiteY1" fmla="*/ 0 h 3857232"/>
              <a:gd name="connsiteX2" fmla="*/ 2827685 w 2827685"/>
              <a:gd name="connsiteY2" fmla="*/ 0 h 3857232"/>
              <a:gd name="connsiteX3" fmla="*/ 2442896 w 2827685"/>
              <a:gd name="connsiteY3" fmla="*/ 3857232 h 3857232"/>
              <a:gd name="connsiteX4" fmla="*/ 0 w 2827685"/>
              <a:gd name="connsiteY4" fmla="*/ 3857232 h 3857232"/>
              <a:gd name="connsiteX0" fmla="*/ 0 w 2827685"/>
              <a:gd name="connsiteY0" fmla="*/ 3857232 h 3871824"/>
              <a:gd name="connsiteX1" fmla="*/ 1556972 w 2827685"/>
              <a:gd name="connsiteY1" fmla="*/ 0 h 3871824"/>
              <a:gd name="connsiteX2" fmla="*/ 2827685 w 2827685"/>
              <a:gd name="connsiteY2" fmla="*/ 0 h 3871824"/>
              <a:gd name="connsiteX3" fmla="*/ 2802820 w 2827685"/>
              <a:gd name="connsiteY3" fmla="*/ 3871824 h 3871824"/>
              <a:gd name="connsiteX4" fmla="*/ 0 w 2827685"/>
              <a:gd name="connsiteY4" fmla="*/ 3857232 h 3871824"/>
              <a:gd name="connsiteX0" fmla="*/ 0 w 2827685"/>
              <a:gd name="connsiteY0" fmla="*/ 3857232 h 3877079"/>
              <a:gd name="connsiteX1" fmla="*/ 1556972 w 2827685"/>
              <a:gd name="connsiteY1" fmla="*/ 0 h 3877079"/>
              <a:gd name="connsiteX2" fmla="*/ 2827685 w 2827685"/>
              <a:gd name="connsiteY2" fmla="*/ 0 h 3877079"/>
              <a:gd name="connsiteX3" fmla="*/ 2823841 w 2827685"/>
              <a:gd name="connsiteY3" fmla="*/ 3877079 h 3877079"/>
              <a:gd name="connsiteX4" fmla="*/ 0 w 2827685"/>
              <a:gd name="connsiteY4" fmla="*/ 3857232 h 3877079"/>
              <a:gd name="connsiteX0" fmla="*/ 0 w 2827685"/>
              <a:gd name="connsiteY0" fmla="*/ 3857232 h 3877079"/>
              <a:gd name="connsiteX1" fmla="*/ 1556972 w 2827685"/>
              <a:gd name="connsiteY1" fmla="*/ 0 h 3877079"/>
              <a:gd name="connsiteX2" fmla="*/ 2827685 w 2827685"/>
              <a:gd name="connsiteY2" fmla="*/ 0 h 3877079"/>
              <a:gd name="connsiteX3" fmla="*/ 2823841 w 2827685"/>
              <a:gd name="connsiteY3" fmla="*/ 3877079 h 3877079"/>
              <a:gd name="connsiteX4" fmla="*/ 0 w 2827685"/>
              <a:gd name="connsiteY4" fmla="*/ 3857232 h 3877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7685" h="3877079">
                <a:moveTo>
                  <a:pt x="0" y="3857232"/>
                </a:moveTo>
                <a:lnTo>
                  <a:pt x="1556972" y="0"/>
                </a:lnTo>
                <a:lnTo>
                  <a:pt x="2827685" y="0"/>
                </a:lnTo>
                <a:cubicBezTo>
                  <a:pt x="2826404" y="1292360"/>
                  <a:pt x="2825122" y="2584719"/>
                  <a:pt x="2823841" y="3877079"/>
                </a:cubicBezTo>
                <a:lnTo>
                  <a:pt x="0" y="3857232"/>
                </a:lnTo>
                <a:close/>
              </a:path>
            </a:pathLst>
          </a:custGeom>
          <a:solidFill>
            <a:srgbClr val="008F9C">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noFill/>
            </a:endParaRPr>
          </a:p>
        </p:txBody>
      </p:sp>
      <p:sp>
        <p:nvSpPr>
          <p:cNvPr id="11" name="Parallelogram 10">
            <a:extLst>
              <a:ext uri="{FF2B5EF4-FFF2-40B4-BE49-F238E27FC236}">
                <a16:creationId xmlns:a16="http://schemas.microsoft.com/office/drawing/2014/main" id="{3217AD01-ADFD-6641-19B1-3FE6D8A24A66}"/>
              </a:ext>
            </a:extLst>
          </p:cNvPr>
          <p:cNvSpPr/>
          <p:nvPr userDrawn="1"/>
        </p:nvSpPr>
        <p:spPr>
          <a:xfrm rot="10800000" flipH="1" flipV="1">
            <a:off x="10149057" y="4114585"/>
            <a:ext cx="2042943" cy="274341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482353"/>
              <a:gd name="connsiteY0" fmla="*/ 3857232 h 3857232"/>
              <a:gd name="connsiteX1" fmla="*/ 1556972 w 2482353"/>
              <a:gd name="connsiteY1" fmla="*/ 0 h 3857232"/>
              <a:gd name="connsiteX2" fmla="*/ 2482353 w 2482353"/>
              <a:gd name="connsiteY2" fmla="*/ 0 h 3857232"/>
              <a:gd name="connsiteX3" fmla="*/ 2442896 w 2482353"/>
              <a:gd name="connsiteY3" fmla="*/ 3857232 h 3857232"/>
              <a:gd name="connsiteX4" fmla="*/ 0 w 2482353"/>
              <a:gd name="connsiteY4" fmla="*/ 3857232 h 3857232"/>
              <a:gd name="connsiteX0" fmla="*/ 0 w 2482353"/>
              <a:gd name="connsiteY0" fmla="*/ 3857232 h 3857232"/>
              <a:gd name="connsiteX1" fmla="*/ 1556972 w 2482353"/>
              <a:gd name="connsiteY1" fmla="*/ 0 h 3857232"/>
              <a:gd name="connsiteX2" fmla="*/ 2482353 w 2482353"/>
              <a:gd name="connsiteY2" fmla="*/ 0 h 3857232"/>
              <a:gd name="connsiteX3" fmla="*/ 2472079 w 2482353"/>
              <a:gd name="connsiteY3" fmla="*/ 2748279 h 3857232"/>
              <a:gd name="connsiteX4" fmla="*/ 0 w 2482353"/>
              <a:gd name="connsiteY4" fmla="*/ 3857232 h 3857232"/>
              <a:gd name="connsiteX0" fmla="*/ 0 w 2039745"/>
              <a:gd name="connsiteY0" fmla="*/ 2723960 h 2748279"/>
              <a:gd name="connsiteX1" fmla="*/ 1114364 w 2039745"/>
              <a:gd name="connsiteY1" fmla="*/ 0 h 2748279"/>
              <a:gd name="connsiteX2" fmla="*/ 2039745 w 2039745"/>
              <a:gd name="connsiteY2" fmla="*/ 0 h 2748279"/>
              <a:gd name="connsiteX3" fmla="*/ 2029471 w 2039745"/>
              <a:gd name="connsiteY3" fmla="*/ 2748279 h 2748279"/>
              <a:gd name="connsiteX4" fmla="*/ 0 w 2039745"/>
              <a:gd name="connsiteY4" fmla="*/ 2723960 h 2748279"/>
              <a:gd name="connsiteX0" fmla="*/ 0 w 2039745"/>
              <a:gd name="connsiteY0" fmla="*/ 2743415 h 2748279"/>
              <a:gd name="connsiteX1" fmla="*/ 1114364 w 2039745"/>
              <a:gd name="connsiteY1" fmla="*/ 0 h 2748279"/>
              <a:gd name="connsiteX2" fmla="*/ 2039745 w 2039745"/>
              <a:gd name="connsiteY2" fmla="*/ 0 h 2748279"/>
              <a:gd name="connsiteX3" fmla="*/ 2029471 w 2039745"/>
              <a:gd name="connsiteY3" fmla="*/ 2748279 h 2748279"/>
              <a:gd name="connsiteX4" fmla="*/ 0 w 2039745"/>
              <a:gd name="connsiteY4" fmla="*/ 2743415 h 2748279"/>
              <a:gd name="connsiteX0" fmla="*/ 0 w 2039745"/>
              <a:gd name="connsiteY0" fmla="*/ 2743415 h 2743415"/>
              <a:gd name="connsiteX1" fmla="*/ 1114364 w 2039745"/>
              <a:gd name="connsiteY1" fmla="*/ 0 h 2743415"/>
              <a:gd name="connsiteX2" fmla="*/ 2039745 w 2039745"/>
              <a:gd name="connsiteY2" fmla="*/ 0 h 2743415"/>
              <a:gd name="connsiteX3" fmla="*/ 2029471 w 2039745"/>
              <a:gd name="connsiteY3" fmla="*/ 2727258 h 2743415"/>
              <a:gd name="connsiteX4" fmla="*/ 0 w 2039745"/>
              <a:gd name="connsiteY4" fmla="*/ 2743415 h 2743415"/>
              <a:gd name="connsiteX0" fmla="*/ 0 w 2042943"/>
              <a:gd name="connsiteY0" fmla="*/ 2743415 h 2743415"/>
              <a:gd name="connsiteX1" fmla="*/ 1114364 w 2042943"/>
              <a:gd name="connsiteY1" fmla="*/ 0 h 2743415"/>
              <a:gd name="connsiteX2" fmla="*/ 2039745 w 2042943"/>
              <a:gd name="connsiteY2" fmla="*/ 0 h 2743415"/>
              <a:gd name="connsiteX3" fmla="*/ 2042171 w 2042943"/>
              <a:gd name="connsiteY3" fmla="*/ 2743133 h 2743415"/>
              <a:gd name="connsiteX4" fmla="*/ 0 w 2042943"/>
              <a:gd name="connsiteY4" fmla="*/ 2743415 h 274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2943" h="2743415">
                <a:moveTo>
                  <a:pt x="0" y="2743415"/>
                </a:moveTo>
                <a:lnTo>
                  <a:pt x="1114364" y="0"/>
                </a:lnTo>
                <a:lnTo>
                  <a:pt x="2039745" y="0"/>
                </a:lnTo>
                <a:cubicBezTo>
                  <a:pt x="2036320" y="916093"/>
                  <a:pt x="2045596" y="1827040"/>
                  <a:pt x="2042171" y="2743133"/>
                </a:cubicBezTo>
                <a:lnTo>
                  <a:pt x="0" y="2743415"/>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noFill/>
            </a:endParaRPr>
          </a:p>
        </p:txBody>
      </p:sp>
      <p:sp>
        <p:nvSpPr>
          <p:cNvPr id="8" name="Parallelogram 7">
            <a:extLst>
              <a:ext uri="{FF2B5EF4-FFF2-40B4-BE49-F238E27FC236}">
                <a16:creationId xmlns:a16="http://schemas.microsoft.com/office/drawing/2014/main" id="{0A86830B-0C75-6D38-034B-205E9525A85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09B54D76-4F55-1932-1D90-D9ED848912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8F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blue and black text on a black background&#10;&#10;Description automatically generated">
            <a:extLst>
              <a:ext uri="{FF2B5EF4-FFF2-40B4-BE49-F238E27FC236}">
                <a16:creationId xmlns:a16="http://schemas.microsoft.com/office/drawing/2014/main" id="{9AFEC8D4-F544-5C7E-A1D3-7AFDC4D8F7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9" name="Text Placeholder 8">
            <a:extLst>
              <a:ext uri="{FF2B5EF4-FFF2-40B4-BE49-F238E27FC236}">
                <a16:creationId xmlns:a16="http://schemas.microsoft.com/office/drawing/2014/main" id="{8E371248-1C22-541D-A79E-7C7446108C7D}"/>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14" name="Text Placeholder 13">
            <a:extLst>
              <a:ext uri="{FF2B5EF4-FFF2-40B4-BE49-F238E27FC236}">
                <a16:creationId xmlns:a16="http://schemas.microsoft.com/office/drawing/2014/main" id="{837A23F8-4A6D-6E12-149D-99727604F935}"/>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2" name="Text Placeholder 8">
            <a:extLst>
              <a:ext uri="{FF2B5EF4-FFF2-40B4-BE49-F238E27FC236}">
                <a16:creationId xmlns:a16="http://schemas.microsoft.com/office/drawing/2014/main" id="{EEE3EEB1-1AED-C5C0-B09A-B92CD0B9D517}"/>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3" name="Text Placeholder 5">
            <a:extLst>
              <a:ext uri="{FF2B5EF4-FFF2-40B4-BE49-F238E27FC236}">
                <a16:creationId xmlns:a16="http://schemas.microsoft.com/office/drawing/2014/main" id="{E34BC324-A01E-1342-6DBC-C8482014D47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0666220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6" t="64357" r="126" b="53"/>
          <a:stretch/>
        </p:blipFill>
        <p:spPr>
          <a:xfrm>
            <a:off x="0" y="4415939"/>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Title 4">
            <a:extLst>
              <a:ext uri="{FF2B5EF4-FFF2-40B4-BE49-F238E27FC236}">
                <a16:creationId xmlns:a16="http://schemas.microsoft.com/office/drawing/2014/main" id="{A9CD436F-3861-F942-F82B-11D81AE5D705}"/>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8" name="Text Placeholder 5">
            <a:extLst>
              <a:ext uri="{FF2B5EF4-FFF2-40B4-BE49-F238E27FC236}">
                <a16:creationId xmlns:a16="http://schemas.microsoft.com/office/drawing/2014/main" id="{4847457C-82FC-5CD1-1436-BB2D5FEB2D2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14124472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4357" b="53"/>
          <a:stretch/>
        </p:blipFill>
        <p:spPr>
          <a:xfrm>
            <a:off x="0" y="4415940"/>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8" name="Title 4">
            <a:extLst>
              <a:ext uri="{FF2B5EF4-FFF2-40B4-BE49-F238E27FC236}">
                <a16:creationId xmlns:a16="http://schemas.microsoft.com/office/drawing/2014/main" id="{9B947CC1-CD42-14E1-6C87-24AA3C9BEE7F}"/>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0" name="Text Placeholder 5">
            <a:extLst>
              <a:ext uri="{FF2B5EF4-FFF2-40B4-BE49-F238E27FC236}">
                <a16:creationId xmlns:a16="http://schemas.microsoft.com/office/drawing/2014/main" id="{02E18557-C3AA-ADBC-419E-6B0CC400537F}"/>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472526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9" name="Parallelogram 8">
            <a:extLst>
              <a:ext uri="{FF2B5EF4-FFF2-40B4-BE49-F238E27FC236}">
                <a16:creationId xmlns:a16="http://schemas.microsoft.com/office/drawing/2014/main" id="{2B5544DF-45D9-683D-F20F-7443E374210F}"/>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0" name="Parallelogram 9">
            <a:extLst>
              <a:ext uri="{FF2B5EF4-FFF2-40B4-BE49-F238E27FC236}">
                <a16:creationId xmlns:a16="http://schemas.microsoft.com/office/drawing/2014/main" id="{436EFA45-7D8F-774F-2F9F-3CF0C3177336}"/>
              </a:ext>
            </a:extLst>
          </p:cNvPr>
          <p:cNvSpPr/>
          <p:nvPr userDrawn="1"/>
        </p:nvSpPr>
        <p:spPr>
          <a:xfrm rot="10800000" flipV="1">
            <a:off x="9067799" y="4363826"/>
            <a:ext cx="3125543" cy="2494173"/>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011" h="5034570">
                <a:moveTo>
                  <a:pt x="1344" y="5034157"/>
                </a:moveTo>
                <a:lnTo>
                  <a:pt x="0" y="0"/>
                </a:lnTo>
                <a:lnTo>
                  <a:pt x="6309011" y="5370"/>
                </a:lnTo>
                <a:lnTo>
                  <a:pt x="4278974" y="5034570"/>
                </a:lnTo>
                <a:lnTo>
                  <a:pt x="1344" y="5034157"/>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2" name="Parallelogram 11">
            <a:extLst>
              <a:ext uri="{FF2B5EF4-FFF2-40B4-BE49-F238E27FC236}">
                <a16:creationId xmlns:a16="http://schemas.microsoft.com/office/drawing/2014/main" id="{E3B920C3-D2BE-A085-E386-A541A0DC777D}"/>
              </a:ext>
            </a:extLst>
          </p:cNvPr>
          <p:cNvSpPr/>
          <p:nvPr userDrawn="1"/>
        </p:nvSpPr>
        <p:spPr>
          <a:xfrm rot="10800000" flipV="1">
            <a:off x="8771395" y="5419686"/>
            <a:ext cx="2553585" cy="1438314"/>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999868"/>
              <a:gd name="connsiteY0" fmla="*/ 3300216 h 3300216"/>
              <a:gd name="connsiteX1" fmla="*/ 1332132 w 3999868"/>
              <a:gd name="connsiteY1" fmla="*/ 0 h 3300216"/>
              <a:gd name="connsiteX2" fmla="*/ 3999868 w 3999868"/>
              <a:gd name="connsiteY2" fmla="*/ 0 h 3300216"/>
              <a:gd name="connsiteX3" fmla="*/ 3209602 w 3999868"/>
              <a:gd name="connsiteY3" fmla="*/ 1979416 h 3300216"/>
              <a:gd name="connsiteX4" fmla="*/ 0 w 3999868"/>
              <a:gd name="connsiteY4" fmla="*/ 3300216 h 3300216"/>
              <a:gd name="connsiteX0" fmla="*/ 0 w 3508801"/>
              <a:gd name="connsiteY0" fmla="*/ 2097949 h 2097949"/>
              <a:gd name="connsiteX1" fmla="*/ 841065 w 3508801"/>
              <a:gd name="connsiteY1" fmla="*/ 0 h 2097949"/>
              <a:gd name="connsiteX2" fmla="*/ 3508801 w 3508801"/>
              <a:gd name="connsiteY2" fmla="*/ 0 h 2097949"/>
              <a:gd name="connsiteX3" fmla="*/ 2718535 w 3508801"/>
              <a:gd name="connsiteY3" fmla="*/ 1979416 h 2097949"/>
              <a:gd name="connsiteX4" fmla="*/ 0 w 3508801"/>
              <a:gd name="connsiteY4" fmla="*/ 2097949 h 2097949"/>
              <a:gd name="connsiteX0" fmla="*/ 0 w 3425167"/>
              <a:gd name="connsiteY0" fmla="*/ 1925105 h 1979416"/>
              <a:gd name="connsiteX1" fmla="*/ 757431 w 3425167"/>
              <a:gd name="connsiteY1" fmla="*/ 0 h 1979416"/>
              <a:gd name="connsiteX2" fmla="*/ 3425167 w 3425167"/>
              <a:gd name="connsiteY2" fmla="*/ 0 h 1979416"/>
              <a:gd name="connsiteX3" fmla="*/ 2634901 w 3425167"/>
              <a:gd name="connsiteY3" fmla="*/ 1979416 h 1979416"/>
              <a:gd name="connsiteX4" fmla="*/ 0 w 3425167"/>
              <a:gd name="connsiteY4" fmla="*/ 1925105 h 1979416"/>
              <a:gd name="connsiteX0" fmla="*/ 0 w 3425167"/>
              <a:gd name="connsiteY0" fmla="*/ 1925105 h 1929235"/>
              <a:gd name="connsiteX1" fmla="*/ 757431 w 3425167"/>
              <a:gd name="connsiteY1" fmla="*/ 0 h 1929235"/>
              <a:gd name="connsiteX2" fmla="*/ 3425167 w 3425167"/>
              <a:gd name="connsiteY2" fmla="*/ 0 h 1929235"/>
              <a:gd name="connsiteX3" fmla="*/ 2657203 w 3425167"/>
              <a:gd name="connsiteY3" fmla="*/ 1929235 h 1929235"/>
              <a:gd name="connsiteX4" fmla="*/ 0 w 3425167"/>
              <a:gd name="connsiteY4" fmla="*/ 1925105 h 192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167" h="1929235">
                <a:moveTo>
                  <a:pt x="0" y="1925105"/>
                </a:moveTo>
                <a:lnTo>
                  <a:pt x="757431" y="0"/>
                </a:lnTo>
                <a:lnTo>
                  <a:pt x="3425167" y="0"/>
                </a:lnTo>
                <a:lnTo>
                  <a:pt x="2657203" y="1929235"/>
                </a:lnTo>
                <a:lnTo>
                  <a:pt x="0" y="1925105"/>
                </a:lnTo>
                <a:close/>
              </a:path>
            </a:pathLst>
          </a:custGeom>
          <a:solidFill>
            <a:srgbClr val="008F9C">
              <a:alpha val="731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Title 4">
            <a:extLst>
              <a:ext uri="{FF2B5EF4-FFF2-40B4-BE49-F238E27FC236}">
                <a16:creationId xmlns:a16="http://schemas.microsoft.com/office/drawing/2014/main" id="{81CB260B-03CF-C7F0-1CAA-5B107D43133A}"/>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ECCF66A1-63F1-7C00-012E-24A1A72A120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493073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6" t="64357" r="126" b="53"/>
          <a:stretch/>
        </p:blipFill>
        <p:spPr>
          <a:xfrm>
            <a:off x="0" y="4415939"/>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Title 4">
            <a:extLst>
              <a:ext uri="{FF2B5EF4-FFF2-40B4-BE49-F238E27FC236}">
                <a16:creationId xmlns:a16="http://schemas.microsoft.com/office/drawing/2014/main" id="{A9CD436F-3861-F942-F82B-11D81AE5D705}"/>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8" name="Text Placeholder 5">
            <a:extLst>
              <a:ext uri="{FF2B5EF4-FFF2-40B4-BE49-F238E27FC236}">
                <a16:creationId xmlns:a16="http://schemas.microsoft.com/office/drawing/2014/main" id="{4847457C-82FC-5CD1-1436-BB2D5FEB2D23}"/>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5078769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55D4CC-7B24-A909-A805-1319DFD79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4357" b="53"/>
          <a:stretch/>
        </p:blipFill>
        <p:spPr>
          <a:xfrm>
            <a:off x="0" y="4415940"/>
            <a:ext cx="12187093" cy="2442060"/>
          </a:xfrm>
          <a:prstGeom prst="rect">
            <a:avLst/>
          </a:prstGeom>
        </p:spPr>
      </p:pic>
      <p:sp>
        <p:nvSpPr>
          <p:cNvPr id="2" name="Parallelogram 1">
            <a:extLst>
              <a:ext uri="{FF2B5EF4-FFF2-40B4-BE49-F238E27FC236}">
                <a16:creationId xmlns:a16="http://schemas.microsoft.com/office/drawing/2014/main" id="{7A8269B2-FAC2-FE4D-053B-2F3D60076225}"/>
              </a:ext>
            </a:extLst>
          </p:cNvPr>
          <p:cNvSpPr/>
          <p:nvPr userDrawn="1"/>
        </p:nvSpPr>
        <p:spPr>
          <a:xfrm rot="10800000" flipV="1">
            <a:off x="7620000" y="4417770"/>
            <a:ext cx="3417559" cy="2440230"/>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751151"/>
              <a:gd name="connsiteY0" fmla="*/ 2678424 h 3300216"/>
              <a:gd name="connsiteX1" fmla="*/ 1083415 w 3751151"/>
              <a:gd name="connsiteY1" fmla="*/ 0 h 3300216"/>
              <a:gd name="connsiteX2" fmla="*/ 3751151 w 3751151"/>
              <a:gd name="connsiteY2" fmla="*/ 0 h 3300216"/>
              <a:gd name="connsiteX3" fmla="*/ 2419019 w 3751151"/>
              <a:gd name="connsiteY3" fmla="*/ 3300216 h 3300216"/>
              <a:gd name="connsiteX4" fmla="*/ 0 w 3751151"/>
              <a:gd name="connsiteY4" fmla="*/ 2678424 h 3300216"/>
              <a:gd name="connsiteX0" fmla="*/ 0 w 3751151"/>
              <a:gd name="connsiteY0" fmla="*/ 2678424 h 2700370"/>
              <a:gd name="connsiteX1" fmla="*/ 1083415 w 3751151"/>
              <a:gd name="connsiteY1" fmla="*/ 0 h 2700370"/>
              <a:gd name="connsiteX2" fmla="*/ 3751151 w 3751151"/>
              <a:gd name="connsiteY2" fmla="*/ 0 h 2700370"/>
              <a:gd name="connsiteX3" fmla="*/ 2660420 w 3751151"/>
              <a:gd name="connsiteY3" fmla="*/ 2700370 h 2700370"/>
              <a:gd name="connsiteX4" fmla="*/ 0 w 3751151"/>
              <a:gd name="connsiteY4" fmla="*/ 2678424 h 2700370"/>
              <a:gd name="connsiteX0" fmla="*/ 0 w 3751151"/>
              <a:gd name="connsiteY0" fmla="*/ 2678424 h 2678424"/>
              <a:gd name="connsiteX1" fmla="*/ 1083415 w 3751151"/>
              <a:gd name="connsiteY1" fmla="*/ 0 h 2678424"/>
              <a:gd name="connsiteX2" fmla="*/ 3751151 w 3751151"/>
              <a:gd name="connsiteY2" fmla="*/ 0 h 2678424"/>
              <a:gd name="connsiteX3" fmla="*/ 2670253 w 3751151"/>
              <a:gd name="connsiteY3" fmla="*/ 2675789 h 2678424"/>
              <a:gd name="connsiteX4" fmla="*/ 0 w 3751151"/>
              <a:gd name="connsiteY4" fmla="*/ 2678424 h 267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151" h="2678424">
                <a:moveTo>
                  <a:pt x="0" y="2678424"/>
                </a:moveTo>
                <a:lnTo>
                  <a:pt x="1083415" y="0"/>
                </a:lnTo>
                <a:lnTo>
                  <a:pt x="3751151" y="0"/>
                </a:lnTo>
                <a:lnTo>
                  <a:pt x="2670253" y="2675789"/>
                </a:lnTo>
                <a:lnTo>
                  <a:pt x="0" y="2678424"/>
                </a:lnTo>
                <a:close/>
              </a:path>
            </a:pathLst>
          </a:custGeom>
          <a:solidFill>
            <a:srgbClr val="008C95">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3" name="Parallelogram 8">
            <a:extLst>
              <a:ext uri="{FF2B5EF4-FFF2-40B4-BE49-F238E27FC236}">
                <a16:creationId xmlns:a16="http://schemas.microsoft.com/office/drawing/2014/main" id="{EC0948F1-1426-F5C9-C80E-C7607204F18A}"/>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02993EE9-AC13-1245-3A53-45D9F5BEE807}"/>
              </a:ext>
            </a:extLst>
          </p:cNvPr>
          <p:cNvSpPr/>
          <p:nvPr userDrawn="1"/>
        </p:nvSpPr>
        <p:spPr>
          <a:xfrm rot="10800000" flipV="1">
            <a:off x="8700056" y="4417769"/>
            <a:ext cx="3502387" cy="2440231"/>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 name="connsiteX0" fmla="*/ 923237 w 7230904"/>
              <a:gd name="connsiteY0" fmla="*/ 5028787 h 5029200"/>
              <a:gd name="connsiteX1" fmla="*/ 0 w 7230904"/>
              <a:gd name="connsiteY1" fmla="*/ 8389 h 5029200"/>
              <a:gd name="connsiteX2" fmla="*/ 7230904 w 7230904"/>
              <a:gd name="connsiteY2" fmla="*/ 0 h 5029200"/>
              <a:gd name="connsiteX3" fmla="*/ 5200867 w 7230904"/>
              <a:gd name="connsiteY3" fmla="*/ 5029200 h 5029200"/>
              <a:gd name="connsiteX4" fmla="*/ 923237 w 7230904"/>
              <a:gd name="connsiteY4" fmla="*/ 5028787 h 5029200"/>
              <a:gd name="connsiteX0" fmla="*/ 15102 w 7230904"/>
              <a:gd name="connsiteY0" fmla="*/ 5028788 h 5029200"/>
              <a:gd name="connsiteX1" fmla="*/ 0 w 7230904"/>
              <a:gd name="connsiteY1" fmla="*/ 8389 h 5029200"/>
              <a:gd name="connsiteX2" fmla="*/ 7230904 w 7230904"/>
              <a:gd name="connsiteY2" fmla="*/ 0 h 5029200"/>
              <a:gd name="connsiteX3" fmla="*/ 5200867 w 7230904"/>
              <a:gd name="connsiteY3" fmla="*/ 5029200 h 5029200"/>
              <a:gd name="connsiteX4" fmla="*/ 15102 w 7230904"/>
              <a:gd name="connsiteY4" fmla="*/ 5028788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0904" h="5029200">
                <a:moveTo>
                  <a:pt x="15102" y="5028788"/>
                </a:moveTo>
                <a:lnTo>
                  <a:pt x="0" y="8389"/>
                </a:lnTo>
                <a:lnTo>
                  <a:pt x="7230904" y="0"/>
                </a:lnTo>
                <a:lnTo>
                  <a:pt x="5200867" y="5029200"/>
                </a:lnTo>
                <a:lnTo>
                  <a:pt x="15102" y="5028788"/>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8" name="Title 4">
            <a:extLst>
              <a:ext uri="{FF2B5EF4-FFF2-40B4-BE49-F238E27FC236}">
                <a16:creationId xmlns:a16="http://schemas.microsoft.com/office/drawing/2014/main" id="{9B947CC1-CD42-14E1-6C87-24AA3C9BEE7F}"/>
              </a:ext>
            </a:extLst>
          </p:cNvPr>
          <p:cNvSpPr>
            <a:spLocks noGrp="1"/>
          </p:cNvSpPr>
          <p:nvPr>
            <p:ph type="title"/>
          </p:nvPr>
        </p:nvSpPr>
        <p:spPr>
          <a:xfrm>
            <a:off x="537399" y="1823898"/>
            <a:ext cx="9349993" cy="559323"/>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0" name="Text Placeholder 5">
            <a:extLst>
              <a:ext uri="{FF2B5EF4-FFF2-40B4-BE49-F238E27FC236}">
                <a16:creationId xmlns:a16="http://schemas.microsoft.com/office/drawing/2014/main" id="{02E18557-C3AA-ADBC-419E-6B0CC400537F}"/>
              </a:ext>
            </a:extLst>
          </p:cNvPr>
          <p:cNvSpPr>
            <a:spLocks noGrp="1"/>
          </p:cNvSpPr>
          <p:nvPr>
            <p:ph type="body" sz="quarter" idx="10"/>
          </p:nvPr>
        </p:nvSpPr>
        <p:spPr>
          <a:xfrm>
            <a:off x="538163" y="27432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27530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4" name="Parallelogram 8">
            <a:extLst>
              <a:ext uri="{FF2B5EF4-FFF2-40B4-BE49-F238E27FC236}">
                <a16:creationId xmlns:a16="http://schemas.microsoft.com/office/drawing/2014/main" id="{BC6DD746-FE55-333F-EE62-35C068AB0B47}"/>
              </a:ext>
            </a:extLst>
          </p:cNvPr>
          <p:cNvSpPr/>
          <p:nvPr userDrawn="1"/>
        </p:nvSpPr>
        <p:spPr>
          <a:xfrm rot="10800000" flipV="1">
            <a:off x="0" y="0"/>
            <a:ext cx="2057400" cy="837271"/>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556972 w 3999868"/>
              <a:gd name="connsiteY1" fmla="*/ 0 h 3857232"/>
              <a:gd name="connsiteX2" fmla="*/ 3999868 w 3999868"/>
              <a:gd name="connsiteY2" fmla="*/ 0 h 3857232"/>
              <a:gd name="connsiteX3" fmla="*/ 2471386 w 3999868"/>
              <a:gd name="connsiteY3" fmla="*/ 2849107 h 3857232"/>
              <a:gd name="connsiteX4" fmla="*/ 2442896 w 3999868"/>
              <a:gd name="connsiteY4" fmla="*/ 3857232 h 3857232"/>
              <a:gd name="connsiteX5" fmla="*/ 0 w 3999868"/>
              <a:gd name="connsiteY5" fmla="*/ 3857232 h 3857232"/>
              <a:gd name="connsiteX0" fmla="*/ 0 w 3999868"/>
              <a:gd name="connsiteY0" fmla="*/ 3857232 h 3891098"/>
              <a:gd name="connsiteX1" fmla="*/ 1556972 w 3999868"/>
              <a:gd name="connsiteY1" fmla="*/ 0 h 3891098"/>
              <a:gd name="connsiteX2" fmla="*/ 3999868 w 3999868"/>
              <a:gd name="connsiteY2" fmla="*/ 0 h 3891098"/>
              <a:gd name="connsiteX3" fmla="*/ 24713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3999868"/>
              <a:gd name="connsiteY0" fmla="*/ 3857232 h 3891098"/>
              <a:gd name="connsiteX1" fmla="*/ 1556972 w 3999868"/>
              <a:gd name="connsiteY1" fmla="*/ 0 h 3891098"/>
              <a:gd name="connsiteX2" fmla="*/ 3999868 w 3999868"/>
              <a:gd name="connsiteY2" fmla="*/ 0 h 3891098"/>
              <a:gd name="connsiteX3" fmla="*/ 2572986 w 3999868"/>
              <a:gd name="connsiteY3" fmla="*/ 2849107 h 3891098"/>
              <a:gd name="connsiteX4" fmla="*/ 2578363 w 3999868"/>
              <a:gd name="connsiteY4" fmla="*/ 3891098 h 3891098"/>
              <a:gd name="connsiteX5" fmla="*/ 0 w 3999868"/>
              <a:gd name="connsiteY5" fmla="*/ 3857232 h 3891098"/>
              <a:gd name="connsiteX0" fmla="*/ 0 w 2578363"/>
              <a:gd name="connsiteY0" fmla="*/ 3857232 h 3891098"/>
              <a:gd name="connsiteX1" fmla="*/ 1556972 w 2578363"/>
              <a:gd name="connsiteY1" fmla="*/ 0 h 3891098"/>
              <a:gd name="connsiteX2" fmla="*/ 2572986 w 2578363"/>
              <a:gd name="connsiteY2" fmla="*/ 2849107 h 3891098"/>
              <a:gd name="connsiteX3" fmla="*/ 2578363 w 2578363"/>
              <a:gd name="connsiteY3" fmla="*/ 3891098 h 3891098"/>
              <a:gd name="connsiteX4" fmla="*/ 0 w 2578363"/>
              <a:gd name="connsiteY4" fmla="*/ 3857232 h 3891098"/>
              <a:gd name="connsiteX0" fmla="*/ 0 w 2578363"/>
              <a:gd name="connsiteY0" fmla="*/ 1008125 h 1041991"/>
              <a:gd name="connsiteX1" fmla="*/ 422439 w 2578363"/>
              <a:gd name="connsiteY1" fmla="*/ 12626 h 1041991"/>
              <a:gd name="connsiteX2" fmla="*/ 2572986 w 2578363"/>
              <a:gd name="connsiteY2" fmla="*/ 0 h 1041991"/>
              <a:gd name="connsiteX3" fmla="*/ 2578363 w 2578363"/>
              <a:gd name="connsiteY3" fmla="*/ 1041991 h 1041991"/>
              <a:gd name="connsiteX4" fmla="*/ 0 w 2578363"/>
              <a:gd name="connsiteY4" fmla="*/ 1008125 h 1041991"/>
              <a:gd name="connsiteX0" fmla="*/ 0 w 2573080"/>
              <a:gd name="connsiteY0" fmla="*/ 1008125 h 1041991"/>
              <a:gd name="connsiteX1" fmla="*/ 422439 w 2573080"/>
              <a:gd name="connsiteY1" fmla="*/ 12626 h 1041991"/>
              <a:gd name="connsiteX2" fmla="*/ 2572986 w 2573080"/>
              <a:gd name="connsiteY2" fmla="*/ 0 h 1041991"/>
              <a:gd name="connsiteX3" fmla="*/ 2552361 w 2573080"/>
              <a:gd name="connsiteY3" fmla="*/ 1041991 h 1041991"/>
              <a:gd name="connsiteX4" fmla="*/ 0 w 2573080"/>
              <a:gd name="connsiteY4" fmla="*/ 1008125 h 1041991"/>
              <a:gd name="connsiteX0" fmla="*/ 0 w 2573080"/>
              <a:gd name="connsiteY0" fmla="*/ 1008500 h 1042366"/>
              <a:gd name="connsiteX1" fmla="*/ 422439 w 2573080"/>
              <a:gd name="connsiteY1" fmla="*/ 0 h 1042366"/>
              <a:gd name="connsiteX2" fmla="*/ 2572986 w 2573080"/>
              <a:gd name="connsiteY2" fmla="*/ 375 h 1042366"/>
              <a:gd name="connsiteX3" fmla="*/ 2552361 w 2573080"/>
              <a:gd name="connsiteY3" fmla="*/ 1042366 h 1042366"/>
              <a:gd name="connsiteX4" fmla="*/ 0 w 2573080"/>
              <a:gd name="connsiteY4" fmla="*/ 1008500 h 1042366"/>
              <a:gd name="connsiteX0" fmla="*/ 0 w 2552361"/>
              <a:gd name="connsiteY0" fmla="*/ 1008500 h 1042366"/>
              <a:gd name="connsiteX1" fmla="*/ 422439 w 2552361"/>
              <a:gd name="connsiteY1" fmla="*/ 0 h 1042366"/>
              <a:gd name="connsiteX2" fmla="*/ 2412641 w 2552361"/>
              <a:gd name="connsiteY2" fmla="*/ 95716 h 1042366"/>
              <a:gd name="connsiteX3" fmla="*/ 2552361 w 2552361"/>
              <a:gd name="connsiteY3" fmla="*/ 1042366 h 1042366"/>
              <a:gd name="connsiteX4" fmla="*/ 0 w 2552361"/>
              <a:gd name="connsiteY4" fmla="*/ 1008500 h 1042366"/>
              <a:gd name="connsiteX0" fmla="*/ 0 w 2552361"/>
              <a:gd name="connsiteY0" fmla="*/ 1008500 h 1042366"/>
              <a:gd name="connsiteX1" fmla="*/ 422439 w 2552361"/>
              <a:gd name="connsiteY1" fmla="*/ 0 h 1042366"/>
              <a:gd name="connsiteX2" fmla="*/ 2551317 w 2552361"/>
              <a:gd name="connsiteY2" fmla="*/ 9043 h 1042366"/>
              <a:gd name="connsiteX3" fmla="*/ 2552361 w 2552361"/>
              <a:gd name="connsiteY3" fmla="*/ 1042366 h 1042366"/>
              <a:gd name="connsiteX4" fmla="*/ 0 w 2552361"/>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500 h 1042366"/>
              <a:gd name="connsiteX1" fmla="*/ 422439 w 2553913"/>
              <a:gd name="connsiteY1" fmla="*/ 0 h 1042366"/>
              <a:gd name="connsiteX2" fmla="*/ 2551317 w 2553913"/>
              <a:gd name="connsiteY2" fmla="*/ 9043 h 1042366"/>
              <a:gd name="connsiteX3" fmla="*/ 2552361 w 2553913"/>
              <a:gd name="connsiteY3" fmla="*/ 1042366 h 1042366"/>
              <a:gd name="connsiteX4" fmla="*/ 0 w 2553913"/>
              <a:gd name="connsiteY4" fmla="*/ 1008500 h 1042366"/>
              <a:gd name="connsiteX0" fmla="*/ 0 w 2553913"/>
              <a:gd name="connsiteY0" fmla="*/ 1008982 h 1042848"/>
              <a:gd name="connsiteX1" fmla="*/ 422439 w 2553913"/>
              <a:gd name="connsiteY1" fmla="*/ 482 h 1042848"/>
              <a:gd name="connsiteX2" fmla="*/ 2551317 w 2553913"/>
              <a:gd name="connsiteY2" fmla="*/ 0 h 1042848"/>
              <a:gd name="connsiteX3" fmla="*/ 2552361 w 2553913"/>
              <a:gd name="connsiteY3" fmla="*/ 1042848 h 1042848"/>
              <a:gd name="connsiteX4" fmla="*/ 0 w 2553913"/>
              <a:gd name="connsiteY4" fmla="*/ 1008982 h 1042848"/>
              <a:gd name="connsiteX0" fmla="*/ 0 w 2572963"/>
              <a:gd name="connsiteY0" fmla="*/ 1047082 h 1047082"/>
              <a:gd name="connsiteX1" fmla="*/ 441489 w 2572963"/>
              <a:gd name="connsiteY1" fmla="*/ 482 h 1047082"/>
              <a:gd name="connsiteX2" fmla="*/ 2570367 w 2572963"/>
              <a:gd name="connsiteY2" fmla="*/ 0 h 1047082"/>
              <a:gd name="connsiteX3" fmla="*/ 2571411 w 2572963"/>
              <a:gd name="connsiteY3" fmla="*/ 1042848 h 1047082"/>
              <a:gd name="connsiteX4" fmla="*/ 0 w 2572963"/>
              <a:gd name="connsiteY4" fmla="*/ 1047082 h 104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2963" h="1047082">
                <a:moveTo>
                  <a:pt x="0" y="1047082"/>
                </a:moveTo>
                <a:lnTo>
                  <a:pt x="441489" y="482"/>
                </a:lnTo>
                <a:lnTo>
                  <a:pt x="2570367" y="0"/>
                </a:lnTo>
                <a:cubicBezTo>
                  <a:pt x="2576492" y="638"/>
                  <a:pt x="2569619" y="695518"/>
                  <a:pt x="2571411" y="1042848"/>
                </a:cubicBezTo>
                <a:lnTo>
                  <a:pt x="0" y="1047082"/>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Parallelogram 9">
            <a:extLst>
              <a:ext uri="{FF2B5EF4-FFF2-40B4-BE49-F238E27FC236}">
                <a16:creationId xmlns:a16="http://schemas.microsoft.com/office/drawing/2014/main" id="{F0FFC30D-2A7B-82BD-6015-519C3AB5F7D0}"/>
              </a:ext>
            </a:extLst>
          </p:cNvPr>
          <p:cNvSpPr/>
          <p:nvPr userDrawn="1"/>
        </p:nvSpPr>
        <p:spPr>
          <a:xfrm rot="10800000" flipV="1">
            <a:off x="5943598" y="1870726"/>
            <a:ext cx="6249743" cy="4987274"/>
          </a:xfrm>
          <a:custGeom>
            <a:avLst/>
            <a:gdLst>
              <a:gd name="connsiteX0" fmla="*/ 0 w 9525000"/>
              <a:gd name="connsiteY0" fmla="*/ 5029200 h 5029200"/>
              <a:gd name="connsiteX1" fmla="*/ 2030037 w 9525000"/>
              <a:gd name="connsiteY1" fmla="*/ 0 h 5029200"/>
              <a:gd name="connsiteX2" fmla="*/ 9525000 w 9525000"/>
              <a:gd name="connsiteY2" fmla="*/ 0 h 5029200"/>
              <a:gd name="connsiteX3" fmla="*/ 7494963 w 9525000"/>
              <a:gd name="connsiteY3" fmla="*/ 5029200 h 5029200"/>
              <a:gd name="connsiteX4" fmla="*/ 0 w 9525000"/>
              <a:gd name="connsiteY4" fmla="*/ 5029200 h 5029200"/>
              <a:gd name="connsiteX0" fmla="*/ 0 w 9525000"/>
              <a:gd name="connsiteY0" fmla="*/ 5029200 h 5029200"/>
              <a:gd name="connsiteX1" fmla="*/ 3266170 w 9525000"/>
              <a:gd name="connsiteY1" fmla="*/ 16933 h 5029200"/>
              <a:gd name="connsiteX2" fmla="*/ 9525000 w 9525000"/>
              <a:gd name="connsiteY2" fmla="*/ 0 h 5029200"/>
              <a:gd name="connsiteX3" fmla="*/ 7494963 w 9525000"/>
              <a:gd name="connsiteY3" fmla="*/ 5029200 h 5029200"/>
              <a:gd name="connsiteX4" fmla="*/ 0 w 9525000"/>
              <a:gd name="connsiteY4" fmla="*/ 5029200 h 5029200"/>
              <a:gd name="connsiteX0" fmla="*/ 0 w 6307667"/>
              <a:gd name="connsiteY0" fmla="*/ 4995334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4995334 h 5029200"/>
              <a:gd name="connsiteX0" fmla="*/ 0 w 6307667"/>
              <a:gd name="connsiteY0" fmla="*/ 5028787 h 5029200"/>
              <a:gd name="connsiteX1" fmla="*/ 48837 w 6307667"/>
              <a:gd name="connsiteY1" fmla="*/ 16933 h 5029200"/>
              <a:gd name="connsiteX2" fmla="*/ 6307667 w 6307667"/>
              <a:gd name="connsiteY2" fmla="*/ 0 h 5029200"/>
              <a:gd name="connsiteX3" fmla="*/ 4277630 w 6307667"/>
              <a:gd name="connsiteY3" fmla="*/ 5029200 h 5029200"/>
              <a:gd name="connsiteX4" fmla="*/ 0 w 6307667"/>
              <a:gd name="connsiteY4" fmla="*/ 5028787 h 5029200"/>
              <a:gd name="connsiteX0" fmla="*/ 1344 w 6309011"/>
              <a:gd name="connsiteY0" fmla="*/ 5028787 h 5029200"/>
              <a:gd name="connsiteX1" fmla="*/ 0 w 6309011"/>
              <a:gd name="connsiteY1" fmla="*/ 22509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45307 h 5045720"/>
              <a:gd name="connsiteX1" fmla="*/ 0 w 6309011"/>
              <a:gd name="connsiteY1" fmla="*/ 0 h 5045720"/>
              <a:gd name="connsiteX2" fmla="*/ 6309011 w 6309011"/>
              <a:gd name="connsiteY2" fmla="*/ 16520 h 5045720"/>
              <a:gd name="connsiteX3" fmla="*/ 4278974 w 6309011"/>
              <a:gd name="connsiteY3" fmla="*/ 5045720 h 5045720"/>
              <a:gd name="connsiteX4" fmla="*/ 1344 w 6309011"/>
              <a:gd name="connsiteY4" fmla="*/ 5045307 h 5045720"/>
              <a:gd name="connsiteX0" fmla="*/ 1344 w 6309011"/>
              <a:gd name="connsiteY0" fmla="*/ 5028787 h 5029200"/>
              <a:gd name="connsiteX1" fmla="*/ 0 w 6309011"/>
              <a:gd name="connsiteY1" fmla="*/ 16933 h 5029200"/>
              <a:gd name="connsiteX2" fmla="*/ 6309011 w 6309011"/>
              <a:gd name="connsiteY2" fmla="*/ 0 h 5029200"/>
              <a:gd name="connsiteX3" fmla="*/ 4278974 w 6309011"/>
              <a:gd name="connsiteY3" fmla="*/ 5029200 h 5029200"/>
              <a:gd name="connsiteX4" fmla="*/ 1344 w 6309011"/>
              <a:gd name="connsiteY4" fmla="*/ 5028787 h 5029200"/>
              <a:gd name="connsiteX0" fmla="*/ 1344 w 6309011"/>
              <a:gd name="connsiteY0" fmla="*/ 5034157 h 5034570"/>
              <a:gd name="connsiteX1" fmla="*/ 0 w 6309011"/>
              <a:gd name="connsiteY1" fmla="*/ 0 h 5034570"/>
              <a:gd name="connsiteX2" fmla="*/ 6309011 w 6309011"/>
              <a:gd name="connsiteY2" fmla="*/ 5370 h 5034570"/>
              <a:gd name="connsiteX3" fmla="*/ 4278974 w 6309011"/>
              <a:gd name="connsiteY3" fmla="*/ 5034570 h 5034570"/>
              <a:gd name="connsiteX4" fmla="*/ 1344 w 6309011"/>
              <a:gd name="connsiteY4" fmla="*/ 5034157 h 5034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011" h="5034570">
                <a:moveTo>
                  <a:pt x="1344" y="5034157"/>
                </a:moveTo>
                <a:lnTo>
                  <a:pt x="0" y="0"/>
                </a:lnTo>
                <a:lnTo>
                  <a:pt x="6309011" y="5370"/>
                </a:lnTo>
                <a:lnTo>
                  <a:pt x="4278974" y="5034570"/>
                </a:lnTo>
                <a:lnTo>
                  <a:pt x="1344" y="5034157"/>
                </a:lnTo>
                <a:close/>
              </a:path>
            </a:pathLst>
          </a:cu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7" name="Parallelogram 11">
            <a:extLst>
              <a:ext uri="{FF2B5EF4-FFF2-40B4-BE49-F238E27FC236}">
                <a16:creationId xmlns:a16="http://schemas.microsoft.com/office/drawing/2014/main" id="{F0DE07F2-322A-79D6-992E-325DF6955470}"/>
              </a:ext>
            </a:extLst>
          </p:cNvPr>
          <p:cNvSpPr/>
          <p:nvPr userDrawn="1"/>
        </p:nvSpPr>
        <p:spPr>
          <a:xfrm rot="10800000" flipV="1">
            <a:off x="5257797" y="4861727"/>
            <a:ext cx="3544187" cy="1996273"/>
          </a:xfrm>
          <a:custGeom>
            <a:avLst/>
            <a:gdLst>
              <a:gd name="connsiteX0" fmla="*/ 0 w 3999868"/>
              <a:gd name="connsiteY0" fmla="*/ 3300216 h 3300216"/>
              <a:gd name="connsiteX1" fmla="*/ 1332132 w 3999868"/>
              <a:gd name="connsiteY1" fmla="*/ 0 h 3300216"/>
              <a:gd name="connsiteX2" fmla="*/ 3999868 w 3999868"/>
              <a:gd name="connsiteY2" fmla="*/ 0 h 3300216"/>
              <a:gd name="connsiteX3" fmla="*/ 2667736 w 3999868"/>
              <a:gd name="connsiteY3" fmla="*/ 3300216 h 3300216"/>
              <a:gd name="connsiteX4" fmla="*/ 0 w 3999868"/>
              <a:gd name="connsiteY4" fmla="*/ 3300216 h 3300216"/>
              <a:gd name="connsiteX0" fmla="*/ 0 w 3999868"/>
              <a:gd name="connsiteY0" fmla="*/ 3300216 h 3300216"/>
              <a:gd name="connsiteX1" fmla="*/ 1332132 w 3999868"/>
              <a:gd name="connsiteY1" fmla="*/ 0 h 3300216"/>
              <a:gd name="connsiteX2" fmla="*/ 3999868 w 3999868"/>
              <a:gd name="connsiteY2" fmla="*/ 0 h 3300216"/>
              <a:gd name="connsiteX3" fmla="*/ 3209602 w 3999868"/>
              <a:gd name="connsiteY3" fmla="*/ 1979416 h 3300216"/>
              <a:gd name="connsiteX4" fmla="*/ 0 w 3999868"/>
              <a:gd name="connsiteY4" fmla="*/ 3300216 h 3300216"/>
              <a:gd name="connsiteX0" fmla="*/ 0 w 3508801"/>
              <a:gd name="connsiteY0" fmla="*/ 2097949 h 2097949"/>
              <a:gd name="connsiteX1" fmla="*/ 841065 w 3508801"/>
              <a:gd name="connsiteY1" fmla="*/ 0 h 2097949"/>
              <a:gd name="connsiteX2" fmla="*/ 3508801 w 3508801"/>
              <a:gd name="connsiteY2" fmla="*/ 0 h 2097949"/>
              <a:gd name="connsiteX3" fmla="*/ 2718535 w 3508801"/>
              <a:gd name="connsiteY3" fmla="*/ 1979416 h 2097949"/>
              <a:gd name="connsiteX4" fmla="*/ 0 w 3508801"/>
              <a:gd name="connsiteY4" fmla="*/ 2097949 h 2097949"/>
              <a:gd name="connsiteX0" fmla="*/ 0 w 3425167"/>
              <a:gd name="connsiteY0" fmla="*/ 1925105 h 1979416"/>
              <a:gd name="connsiteX1" fmla="*/ 757431 w 3425167"/>
              <a:gd name="connsiteY1" fmla="*/ 0 h 1979416"/>
              <a:gd name="connsiteX2" fmla="*/ 3425167 w 3425167"/>
              <a:gd name="connsiteY2" fmla="*/ 0 h 1979416"/>
              <a:gd name="connsiteX3" fmla="*/ 2634901 w 3425167"/>
              <a:gd name="connsiteY3" fmla="*/ 1979416 h 1979416"/>
              <a:gd name="connsiteX4" fmla="*/ 0 w 3425167"/>
              <a:gd name="connsiteY4" fmla="*/ 1925105 h 1979416"/>
              <a:gd name="connsiteX0" fmla="*/ 0 w 3425167"/>
              <a:gd name="connsiteY0" fmla="*/ 1925105 h 1929235"/>
              <a:gd name="connsiteX1" fmla="*/ 757431 w 3425167"/>
              <a:gd name="connsiteY1" fmla="*/ 0 h 1929235"/>
              <a:gd name="connsiteX2" fmla="*/ 3425167 w 3425167"/>
              <a:gd name="connsiteY2" fmla="*/ 0 h 1929235"/>
              <a:gd name="connsiteX3" fmla="*/ 2657203 w 3425167"/>
              <a:gd name="connsiteY3" fmla="*/ 1929235 h 1929235"/>
              <a:gd name="connsiteX4" fmla="*/ 0 w 3425167"/>
              <a:gd name="connsiteY4" fmla="*/ 1925105 h 192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5167" h="1929235">
                <a:moveTo>
                  <a:pt x="0" y="1925105"/>
                </a:moveTo>
                <a:lnTo>
                  <a:pt x="757431" y="0"/>
                </a:lnTo>
                <a:lnTo>
                  <a:pt x="3425167" y="0"/>
                </a:lnTo>
                <a:lnTo>
                  <a:pt x="2657203" y="1929235"/>
                </a:lnTo>
                <a:lnTo>
                  <a:pt x="0" y="1925105"/>
                </a:lnTo>
                <a:close/>
              </a:path>
            </a:pathLst>
          </a:custGeom>
          <a:solidFill>
            <a:srgbClr val="008F9C">
              <a:alpha val="731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8" name="Parallelogram 7">
            <a:extLst>
              <a:ext uri="{FF2B5EF4-FFF2-40B4-BE49-F238E27FC236}">
                <a16:creationId xmlns:a16="http://schemas.microsoft.com/office/drawing/2014/main" id="{1A176806-E05C-D7EC-8F31-40155858D42A}"/>
              </a:ext>
            </a:extLst>
          </p:cNvPr>
          <p:cNvSpPr/>
          <p:nvPr userDrawn="1"/>
        </p:nvSpPr>
        <p:spPr>
          <a:xfrm rot="10800000" flipV="1">
            <a:off x="6915150" y="-1"/>
            <a:ext cx="4892292" cy="6872289"/>
          </a:xfrm>
          <a:custGeom>
            <a:avLst/>
            <a:gdLst>
              <a:gd name="connsiteX0" fmla="*/ 0 w 5920992"/>
              <a:gd name="connsiteY0" fmla="*/ 6858000 h 6858000"/>
              <a:gd name="connsiteX1" fmla="*/ 4295147 w 5920992"/>
              <a:gd name="connsiteY1" fmla="*/ 0 h 6858000"/>
              <a:gd name="connsiteX2" fmla="*/ 5920992 w 5920992"/>
              <a:gd name="connsiteY2" fmla="*/ 0 h 6858000"/>
              <a:gd name="connsiteX3" fmla="*/ 1625845 w 5920992"/>
              <a:gd name="connsiteY3" fmla="*/ 6858000 h 6858000"/>
              <a:gd name="connsiteX4" fmla="*/ 0 w 5920992"/>
              <a:gd name="connsiteY4" fmla="*/ 6858000 h 6858000"/>
              <a:gd name="connsiteX0" fmla="*/ 0 w 5920992"/>
              <a:gd name="connsiteY0" fmla="*/ 6858000 h 6858000"/>
              <a:gd name="connsiteX1" fmla="*/ 2594934 w 5920992"/>
              <a:gd name="connsiteY1" fmla="*/ 14287 h 6858000"/>
              <a:gd name="connsiteX2" fmla="*/ 5920992 w 5920992"/>
              <a:gd name="connsiteY2" fmla="*/ 0 h 6858000"/>
              <a:gd name="connsiteX3" fmla="*/ 1625845 w 5920992"/>
              <a:gd name="connsiteY3" fmla="*/ 6858000 h 6858000"/>
              <a:gd name="connsiteX4" fmla="*/ 0 w 5920992"/>
              <a:gd name="connsiteY4" fmla="*/ 6858000 h 6858000"/>
              <a:gd name="connsiteX0" fmla="*/ 0 w 4720842"/>
              <a:gd name="connsiteY0" fmla="*/ 6843713 h 6843713"/>
              <a:gd name="connsiteX1" fmla="*/ 2594934 w 4720842"/>
              <a:gd name="connsiteY1" fmla="*/ 0 h 6843713"/>
              <a:gd name="connsiteX2" fmla="*/ 4720842 w 4720842"/>
              <a:gd name="connsiteY2" fmla="*/ 1 h 6843713"/>
              <a:gd name="connsiteX3" fmla="*/ 1625845 w 4720842"/>
              <a:gd name="connsiteY3" fmla="*/ 6843713 h 6843713"/>
              <a:gd name="connsiteX4" fmla="*/ 0 w 4720842"/>
              <a:gd name="connsiteY4" fmla="*/ 6843713 h 6843713"/>
              <a:gd name="connsiteX0" fmla="*/ 0 w 4720842"/>
              <a:gd name="connsiteY0" fmla="*/ 6843713 h 6858001"/>
              <a:gd name="connsiteX1" fmla="*/ 2594934 w 4720842"/>
              <a:gd name="connsiteY1" fmla="*/ 0 h 6858001"/>
              <a:gd name="connsiteX2" fmla="*/ 4720842 w 4720842"/>
              <a:gd name="connsiteY2" fmla="*/ 1 h 6858001"/>
              <a:gd name="connsiteX3" fmla="*/ 1940170 w 4720842"/>
              <a:gd name="connsiteY3" fmla="*/ 6858001 h 6858001"/>
              <a:gd name="connsiteX4" fmla="*/ 0 w 4720842"/>
              <a:gd name="connsiteY4" fmla="*/ 6843713 h 6858001"/>
              <a:gd name="connsiteX0" fmla="*/ 0 w 4892292"/>
              <a:gd name="connsiteY0" fmla="*/ 6843713 h 6858001"/>
              <a:gd name="connsiteX1" fmla="*/ 2766384 w 4892292"/>
              <a:gd name="connsiteY1" fmla="*/ 0 h 6858001"/>
              <a:gd name="connsiteX2" fmla="*/ 4892292 w 4892292"/>
              <a:gd name="connsiteY2" fmla="*/ 1 h 6858001"/>
              <a:gd name="connsiteX3" fmla="*/ 2111620 w 4892292"/>
              <a:gd name="connsiteY3" fmla="*/ 6858001 h 6858001"/>
              <a:gd name="connsiteX4" fmla="*/ 0 w 4892292"/>
              <a:gd name="connsiteY4" fmla="*/ 6843713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2292" h="6858001">
                <a:moveTo>
                  <a:pt x="0" y="6843713"/>
                </a:moveTo>
                <a:lnTo>
                  <a:pt x="2766384" y="0"/>
                </a:lnTo>
                <a:lnTo>
                  <a:pt x="4892292" y="1"/>
                </a:lnTo>
                <a:lnTo>
                  <a:pt x="2111620" y="6858001"/>
                </a:lnTo>
                <a:lnTo>
                  <a:pt x="0" y="6843713"/>
                </a:lnTo>
                <a:close/>
              </a:path>
            </a:pathLst>
          </a:custGeom>
          <a:solidFill>
            <a:srgbClr val="008C9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noFill/>
              </a:rPr>
              <a:t>A</a:t>
            </a:r>
          </a:p>
        </p:txBody>
      </p:sp>
      <p:sp>
        <p:nvSpPr>
          <p:cNvPr id="9" name="Title 4">
            <a:extLst>
              <a:ext uri="{FF2B5EF4-FFF2-40B4-BE49-F238E27FC236}">
                <a16:creationId xmlns:a16="http://schemas.microsoft.com/office/drawing/2014/main" id="{CE2AC7F4-E641-1D16-C6D7-90F4B86742AB}"/>
              </a:ext>
            </a:extLst>
          </p:cNvPr>
          <p:cNvSpPr>
            <a:spLocks noGrp="1"/>
          </p:cNvSpPr>
          <p:nvPr>
            <p:ph type="title"/>
          </p:nvPr>
        </p:nvSpPr>
        <p:spPr>
          <a:xfrm>
            <a:off x="537400" y="1823898"/>
            <a:ext cx="5020300" cy="1147902"/>
          </a:xfrm>
          <a:prstGeom prst="rect">
            <a:avLst/>
          </a:prstGeom>
        </p:spPr>
        <p:txBody>
          <a:bodyPr/>
          <a:lstStyle>
            <a:lvl1pPr>
              <a:defRPr sz="44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3" name="Text Placeholder 5">
            <a:extLst>
              <a:ext uri="{FF2B5EF4-FFF2-40B4-BE49-F238E27FC236}">
                <a16:creationId xmlns:a16="http://schemas.microsoft.com/office/drawing/2014/main" id="{06AC6396-24D2-6520-9B08-D9915B13C25F}"/>
              </a:ext>
            </a:extLst>
          </p:cNvPr>
          <p:cNvSpPr>
            <a:spLocks noGrp="1"/>
          </p:cNvSpPr>
          <p:nvPr>
            <p:ph type="body" sz="quarter" idx="10"/>
          </p:nvPr>
        </p:nvSpPr>
        <p:spPr>
          <a:xfrm>
            <a:off x="538163" y="3429000"/>
            <a:ext cx="8377237" cy="626647"/>
          </a:xfrm>
          <a:prstGeom prst="rect">
            <a:avLst/>
          </a:prstGeom>
        </p:spPr>
        <p:txBody>
          <a:bodyPr/>
          <a:lstStyle>
            <a:lvl1pPr>
              <a:defRPr sz="2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940754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85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ontent slide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498B1DF-70C3-37DC-B4CF-11505B973653}"/>
              </a:ext>
            </a:extLst>
          </p:cNvPr>
          <p:cNvSpPr/>
          <p:nvPr userDrawn="1"/>
        </p:nvSpPr>
        <p:spPr>
          <a:xfrm>
            <a:off x="1" y="0"/>
            <a:ext cx="12190874" cy="6858000"/>
          </a:xfrm>
          <a:prstGeom prst="rect">
            <a:avLst/>
          </a:prstGeom>
          <a:solidFill>
            <a:srgbClr val="F76C6C"/>
          </a:solidFill>
          <a:ln>
            <a:solidFill>
              <a:srgbClr val="F76C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68800"/>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243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2" name="Picture 11">
            <a:extLst>
              <a:ext uri="{FF2B5EF4-FFF2-40B4-BE49-F238E27FC236}">
                <a16:creationId xmlns:a16="http://schemas.microsoft.com/office/drawing/2014/main" id="{2931ADB8-6184-1299-6176-5037849471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51342" y="259983"/>
            <a:ext cx="1485777" cy="706748"/>
          </a:xfrm>
          <a:prstGeom prst="rect">
            <a:avLst/>
          </a:prstGeom>
        </p:spPr>
      </p:pic>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68800"/>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F8E9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8">
            <a:extLst>
              <a:ext uri="{FF2B5EF4-FFF2-40B4-BE49-F238E27FC236}">
                <a16:creationId xmlns:a16="http://schemas.microsoft.com/office/drawing/2014/main" id="{A5D0438E-9E01-D84B-B2D9-523E1C6B5E19}"/>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24305E"/>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Click to edit Master text styles</a:t>
            </a:r>
          </a:p>
          <a:p>
            <a:pPr lvl="0"/>
            <a:r>
              <a:rPr lang="en-GB" dirty="0"/>
              <a:t>Second level</a:t>
            </a:r>
          </a:p>
        </p:txBody>
      </p:sp>
      <p:sp>
        <p:nvSpPr>
          <p:cNvPr id="5" name="Text Placeholder 13">
            <a:extLst>
              <a:ext uri="{FF2B5EF4-FFF2-40B4-BE49-F238E27FC236}">
                <a16:creationId xmlns:a16="http://schemas.microsoft.com/office/drawing/2014/main" id="{F080B91B-BD11-27EF-85C6-793F2725FCE2}"/>
              </a:ext>
            </a:extLst>
          </p:cNvPr>
          <p:cNvSpPr>
            <a:spLocks noGrp="1"/>
          </p:cNvSpPr>
          <p:nvPr>
            <p:ph type="body" sz="quarter" idx="12"/>
          </p:nvPr>
        </p:nvSpPr>
        <p:spPr>
          <a:xfrm>
            <a:off x="495300" y="355313"/>
            <a:ext cx="8352368" cy="703263"/>
          </a:xfrm>
          <a:prstGeom prst="rect">
            <a:avLst/>
          </a:prstGeom>
        </p:spPr>
        <p:txBody>
          <a:bodyPr/>
          <a:lstStyle>
            <a:lvl1pPr>
              <a:defRPr sz="3600" b="1">
                <a:solidFill>
                  <a:srgbClr val="24305E"/>
                </a:solidFill>
                <a:latin typeface="Arial" panose="020B0604020202020204" pitchFamily="34" charset="0"/>
                <a:cs typeface="Arial" panose="020B0604020202020204" pitchFamily="34" charset="0"/>
              </a:defRPr>
            </a:lvl1pPr>
          </a:lstStyle>
          <a:p>
            <a:pPr lvl="0"/>
            <a:r>
              <a:rPr lang="en-GB" dirty="0"/>
              <a:t>Click to edit Master text styles</a:t>
            </a:r>
          </a:p>
        </p:txBody>
      </p:sp>
      <p:sp>
        <p:nvSpPr>
          <p:cNvPr id="7" name="Text Placeholder 8">
            <a:extLst>
              <a:ext uri="{FF2B5EF4-FFF2-40B4-BE49-F238E27FC236}">
                <a16:creationId xmlns:a16="http://schemas.microsoft.com/office/drawing/2014/main" id="{26D98DD4-B153-46FB-3A3E-A97F72301C6C}"/>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rgbClr val="24305E"/>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solidFill>
                  <a:schemeClr val="bg1"/>
                </a:solidFill>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dirty="0"/>
              <a:t>Third level</a:t>
            </a:r>
          </a:p>
        </p:txBody>
      </p:sp>
      <p:pic>
        <p:nvPicPr>
          <p:cNvPr id="15" name="Picture 14">
            <a:extLst>
              <a:ext uri="{FF2B5EF4-FFF2-40B4-BE49-F238E27FC236}">
                <a16:creationId xmlns:a16="http://schemas.microsoft.com/office/drawing/2014/main" id="{F6D55B22-A910-7911-3C5F-47202E133E8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74399" y="222358"/>
            <a:ext cx="812801" cy="740999"/>
          </a:xfrm>
          <a:prstGeom prst="rect">
            <a:avLst/>
          </a:prstGeom>
        </p:spPr>
      </p:pic>
      <p:sp>
        <p:nvSpPr>
          <p:cNvPr id="6" name="Text Placeholder 5">
            <a:extLst>
              <a:ext uri="{FF2B5EF4-FFF2-40B4-BE49-F238E27FC236}">
                <a16:creationId xmlns:a16="http://schemas.microsoft.com/office/drawing/2014/main" id="{E65F6B5C-4D90-9D62-11C7-DCBA4B404F86}"/>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chemeClr val="bg1"/>
                </a:solidFill>
                <a:latin typeface="Arial" panose="020B0604020202020204" pitchFamily="34" charset="0"/>
                <a:cs typeface="Arial" panose="020B0604020202020204" pitchFamily="34" charset="0"/>
              </a:defRPr>
            </a:lvl1pPr>
          </a:lstStyle>
          <a:p>
            <a:pPr lvl="0"/>
            <a:r>
              <a:rPr lang="en-GB" dirty="0"/>
              <a:t>Click to edit Master text styles</a:t>
            </a:r>
          </a:p>
        </p:txBody>
      </p:sp>
    </p:spTree>
    <p:extLst>
      <p:ext uri="{BB962C8B-B14F-4D97-AF65-F5344CB8AC3E}">
        <p14:creationId xmlns:p14="http://schemas.microsoft.com/office/powerpoint/2010/main" val="35104243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slide 1">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E65F6B5C-4D90-9D62-11C7-DCBA4B404F86}"/>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A5D0438E-9E01-D84B-B2D9-523E1C6B5E19}"/>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F080B91B-BD11-27EF-85C6-793F2725FCE2}"/>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6D98DD4-B153-46FB-3A3E-A97F72301C6C}"/>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Tree>
    <p:extLst>
      <p:ext uri="{BB962C8B-B14F-4D97-AF65-F5344CB8AC3E}">
        <p14:creationId xmlns:p14="http://schemas.microsoft.com/office/powerpoint/2010/main" val="40294932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3">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CF5357A5-EA90-CD8A-676A-F56E0E1D097D}"/>
              </a:ext>
            </a:extLst>
          </p:cNvPr>
          <p:cNvSpPr/>
          <p:nvPr userDrawn="1"/>
        </p:nvSpPr>
        <p:spPr>
          <a:xfrm rot="10800000" flipV="1">
            <a:off x="9818873" y="4110986"/>
            <a:ext cx="2378172" cy="275250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623173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390359"/>
              <a:gd name="connsiteY0" fmla="*/ 3737243 h 3857232"/>
              <a:gd name="connsiteX1" fmla="*/ 13664 w 2390359"/>
              <a:gd name="connsiteY1" fmla="*/ 0 h 3857232"/>
              <a:gd name="connsiteX2" fmla="*/ 2390359 w 2390359"/>
              <a:gd name="connsiteY2" fmla="*/ 0 h 3857232"/>
              <a:gd name="connsiteX3" fmla="*/ 833387 w 2390359"/>
              <a:gd name="connsiteY3" fmla="*/ 3857232 h 3857232"/>
              <a:gd name="connsiteX4" fmla="*/ 0 w 2390359"/>
              <a:gd name="connsiteY4" fmla="*/ 3737243 h 3857232"/>
              <a:gd name="connsiteX0" fmla="*/ 0 w 2390359"/>
              <a:gd name="connsiteY0" fmla="*/ 3737243 h 3737243"/>
              <a:gd name="connsiteX1" fmla="*/ 13664 w 2390359"/>
              <a:gd name="connsiteY1" fmla="*/ 0 h 3737243"/>
              <a:gd name="connsiteX2" fmla="*/ 2390359 w 2390359"/>
              <a:gd name="connsiteY2" fmla="*/ 0 h 3737243"/>
              <a:gd name="connsiteX3" fmla="*/ 1271968 w 2390359"/>
              <a:gd name="connsiteY3" fmla="*/ 2760779 h 3737243"/>
              <a:gd name="connsiteX4" fmla="*/ 0 w 2390359"/>
              <a:gd name="connsiteY4" fmla="*/ 3737243 h 3737243"/>
              <a:gd name="connsiteX0" fmla="*/ 94059 w 2376842"/>
              <a:gd name="connsiteY0" fmla="*/ 2839393 h 2839393"/>
              <a:gd name="connsiteX1" fmla="*/ 147 w 2376842"/>
              <a:gd name="connsiteY1" fmla="*/ 0 h 2839393"/>
              <a:gd name="connsiteX2" fmla="*/ 2376842 w 2376842"/>
              <a:gd name="connsiteY2" fmla="*/ 0 h 2839393"/>
              <a:gd name="connsiteX3" fmla="*/ 1258451 w 2376842"/>
              <a:gd name="connsiteY3" fmla="*/ 2760779 h 2839393"/>
              <a:gd name="connsiteX4" fmla="*/ 94059 w 2376842"/>
              <a:gd name="connsiteY4" fmla="*/ 2839393 h 2839393"/>
              <a:gd name="connsiteX0" fmla="*/ 225 w 2378172"/>
              <a:gd name="connsiteY0" fmla="*/ 2752505 h 2760779"/>
              <a:gd name="connsiteX1" fmla="*/ 1477 w 2378172"/>
              <a:gd name="connsiteY1" fmla="*/ 0 h 2760779"/>
              <a:gd name="connsiteX2" fmla="*/ 2378172 w 2378172"/>
              <a:gd name="connsiteY2" fmla="*/ 0 h 2760779"/>
              <a:gd name="connsiteX3" fmla="*/ 1259781 w 2378172"/>
              <a:gd name="connsiteY3" fmla="*/ 2760779 h 2760779"/>
              <a:gd name="connsiteX4" fmla="*/ 225 w 2378172"/>
              <a:gd name="connsiteY4" fmla="*/ 2752505 h 2760779"/>
              <a:gd name="connsiteX0" fmla="*/ 225 w 2378172"/>
              <a:gd name="connsiteY0" fmla="*/ 2752505 h 2752505"/>
              <a:gd name="connsiteX1" fmla="*/ 1477 w 2378172"/>
              <a:gd name="connsiteY1" fmla="*/ 0 h 2752505"/>
              <a:gd name="connsiteX2" fmla="*/ 2378172 w 2378172"/>
              <a:gd name="connsiteY2" fmla="*/ 0 h 2752505"/>
              <a:gd name="connsiteX3" fmla="*/ 1268057 w 2378172"/>
              <a:gd name="connsiteY3" fmla="*/ 2744229 h 2752505"/>
              <a:gd name="connsiteX4" fmla="*/ 225 w 2378172"/>
              <a:gd name="connsiteY4" fmla="*/ 2752505 h 2752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8172" h="2752505">
                <a:moveTo>
                  <a:pt x="225" y="2752505"/>
                </a:moveTo>
                <a:cubicBezTo>
                  <a:pt x="4780" y="1506757"/>
                  <a:pt x="-3078" y="1245748"/>
                  <a:pt x="1477" y="0"/>
                </a:cubicBezTo>
                <a:lnTo>
                  <a:pt x="2378172" y="0"/>
                </a:lnTo>
                <a:lnTo>
                  <a:pt x="1268057" y="2744229"/>
                </a:lnTo>
                <a:lnTo>
                  <a:pt x="225" y="2752505"/>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6" name="Parallelogram 5">
            <a:extLst>
              <a:ext uri="{FF2B5EF4-FFF2-40B4-BE49-F238E27FC236}">
                <a16:creationId xmlns:a16="http://schemas.microsoft.com/office/drawing/2014/main" id="{27019EEF-5FEE-CFD5-58B1-1833B338284B}"/>
              </a:ext>
            </a:extLst>
          </p:cNvPr>
          <p:cNvSpPr/>
          <p:nvPr userDrawn="1"/>
        </p:nvSpPr>
        <p:spPr>
          <a:xfrm rot="10800000" flipV="1">
            <a:off x="10151478" y="2667423"/>
            <a:ext cx="2046940" cy="3865507"/>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3999868"/>
              <a:gd name="connsiteY0" fmla="*/ 3857232 h 3857232"/>
              <a:gd name="connsiteX1" fmla="*/ 196245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051078"/>
              <a:gd name="connsiteY0" fmla="*/ 3857232 h 3857232"/>
              <a:gd name="connsiteX1" fmla="*/ 13662 w 2051078"/>
              <a:gd name="connsiteY1" fmla="*/ 0 h 3857232"/>
              <a:gd name="connsiteX2" fmla="*/ 2051078 w 2051078"/>
              <a:gd name="connsiteY2" fmla="*/ 0 h 3857232"/>
              <a:gd name="connsiteX3" fmla="*/ 494106 w 2051078"/>
              <a:gd name="connsiteY3" fmla="*/ 3857232 h 3857232"/>
              <a:gd name="connsiteX4" fmla="*/ 0 w 2051078"/>
              <a:gd name="connsiteY4" fmla="*/ 3857232 h 3857232"/>
              <a:gd name="connsiteX0" fmla="*/ 0 w 2046940"/>
              <a:gd name="connsiteY0" fmla="*/ 3865507 h 3865507"/>
              <a:gd name="connsiteX1" fmla="*/ 9524 w 2046940"/>
              <a:gd name="connsiteY1" fmla="*/ 0 h 3865507"/>
              <a:gd name="connsiteX2" fmla="*/ 2046940 w 2046940"/>
              <a:gd name="connsiteY2" fmla="*/ 0 h 3865507"/>
              <a:gd name="connsiteX3" fmla="*/ 489968 w 2046940"/>
              <a:gd name="connsiteY3" fmla="*/ 3857232 h 3865507"/>
              <a:gd name="connsiteX4" fmla="*/ 0 w 2046940"/>
              <a:gd name="connsiteY4" fmla="*/ 3865507 h 3865507"/>
              <a:gd name="connsiteX0" fmla="*/ 0 w 2046940"/>
              <a:gd name="connsiteY0" fmla="*/ 3865507 h 3865507"/>
              <a:gd name="connsiteX1" fmla="*/ 1249 w 2046940"/>
              <a:gd name="connsiteY1" fmla="*/ 0 h 3865507"/>
              <a:gd name="connsiteX2" fmla="*/ 2046940 w 2046940"/>
              <a:gd name="connsiteY2" fmla="*/ 0 h 3865507"/>
              <a:gd name="connsiteX3" fmla="*/ 489968 w 2046940"/>
              <a:gd name="connsiteY3" fmla="*/ 3857232 h 3865507"/>
              <a:gd name="connsiteX4" fmla="*/ 0 w 2046940"/>
              <a:gd name="connsiteY4" fmla="*/ 3865507 h 386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940" h="3865507">
                <a:moveTo>
                  <a:pt x="0" y="3865507"/>
                </a:moveTo>
                <a:cubicBezTo>
                  <a:pt x="3175" y="2577005"/>
                  <a:pt x="-1926" y="1288502"/>
                  <a:pt x="1249" y="0"/>
                </a:cubicBezTo>
                <a:lnTo>
                  <a:pt x="2046940" y="0"/>
                </a:lnTo>
                <a:lnTo>
                  <a:pt x="489968" y="3857232"/>
                </a:lnTo>
                <a:lnTo>
                  <a:pt x="0" y="3865507"/>
                </a:lnTo>
                <a:close/>
              </a:path>
            </a:pathLst>
          </a:custGeom>
          <a:solidFill>
            <a:srgbClr val="008C95">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4" name="Parallelogram 7">
            <a:extLst>
              <a:ext uri="{FF2B5EF4-FFF2-40B4-BE49-F238E27FC236}">
                <a16:creationId xmlns:a16="http://schemas.microsoft.com/office/drawing/2014/main" id="{5F3063D2-06C4-FD62-2BC6-2A075DE1BFDC}"/>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9">
            <a:extLst>
              <a:ext uri="{FF2B5EF4-FFF2-40B4-BE49-F238E27FC236}">
                <a16:creationId xmlns:a16="http://schemas.microsoft.com/office/drawing/2014/main" id="{5D23D404-046A-6DA4-6EF8-D8FA0B678D76}"/>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8">
            <a:extLst>
              <a:ext uri="{FF2B5EF4-FFF2-40B4-BE49-F238E27FC236}">
                <a16:creationId xmlns:a16="http://schemas.microsoft.com/office/drawing/2014/main" id="{D377FB50-5216-E4FA-097A-8B1FB0604F56}"/>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3" name="Text Placeholder 13">
            <a:extLst>
              <a:ext uri="{FF2B5EF4-FFF2-40B4-BE49-F238E27FC236}">
                <a16:creationId xmlns:a16="http://schemas.microsoft.com/office/drawing/2014/main" id="{70B4C123-821F-E035-2E02-FB1C932E1D6A}"/>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C50148FA-9831-D87E-3E2D-3EDECA8C9818}"/>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8" name="Text Placeholder 5">
            <a:extLst>
              <a:ext uri="{FF2B5EF4-FFF2-40B4-BE49-F238E27FC236}">
                <a16:creationId xmlns:a16="http://schemas.microsoft.com/office/drawing/2014/main" id="{81D2A3F3-2BD4-21A0-C03D-C0AB211BB138}"/>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205382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2">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1F12CB50-9381-860F-1281-8DB95DC80891}"/>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5397F4CF-5FD3-7F03-6C6B-9D0051F59BA3}"/>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B4AE6F9-99A1-B864-A725-AEA0924F1F24}"/>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8" name="Text Placeholder 5">
            <a:extLst>
              <a:ext uri="{FF2B5EF4-FFF2-40B4-BE49-F238E27FC236}">
                <a16:creationId xmlns:a16="http://schemas.microsoft.com/office/drawing/2014/main" id="{66944E50-7C18-AA0F-98CC-C3D07715CC2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5731892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speakers framed">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3618CC16-BCE3-C5F0-7F4B-FB5131D60B20}"/>
              </a:ext>
            </a:extLst>
          </p:cNvPr>
          <p:cNvSpPr/>
          <p:nvPr userDrawn="1"/>
        </p:nvSpPr>
        <p:spPr>
          <a:xfrm>
            <a:off x="589084"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12">
            <a:extLst>
              <a:ext uri="{FF2B5EF4-FFF2-40B4-BE49-F238E27FC236}">
                <a16:creationId xmlns:a16="http://schemas.microsoft.com/office/drawing/2014/main" id="{00FF5F79-2E76-CAFA-3CB3-8A4AE16A11FE}"/>
              </a:ext>
            </a:extLst>
          </p:cNvPr>
          <p:cNvSpPr/>
          <p:nvPr userDrawn="1"/>
        </p:nvSpPr>
        <p:spPr>
          <a:xfrm>
            <a:off x="351974"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14">
            <a:extLst>
              <a:ext uri="{FF2B5EF4-FFF2-40B4-BE49-F238E27FC236}">
                <a16:creationId xmlns:a16="http://schemas.microsoft.com/office/drawing/2014/main" id="{A0550816-CCEC-5BDC-CA36-EA9899101FBD}"/>
              </a:ext>
            </a:extLst>
          </p:cNvPr>
          <p:cNvSpPr/>
          <p:nvPr userDrawn="1"/>
        </p:nvSpPr>
        <p:spPr>
          <a:xfrm>
            <a:off x="3437510"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3200400"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4">
            <a:extLst>
              <a:ext uri="{FF2B5EF4-FFF2-40B4-BE49-F238E27FC236}">
                <a16:creationId xmlns:a16="http://schemas.microsoft.com/office/drawing/2014/main" id="{34481DA1-08B8-7DD2-B437-86DF082ABD57}"/>
              </a:ext>
            </a:extLst>
          </p:cNvPr>
          <p:cNvSpPr/>
          <p:nvPr userDrawn="1"/>
        </p:nvSpPr>
        <p:spPr>
          <a:xfrm>
            <a:off x="6285936"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a:extLst>
              <a:ext uri="{FF2B5EF4-FFF2-40B4-BE49-F238E27FC236}">
                <a16:creationId xmlns:a16="http://schemas.microsoft.com/office/drawing/2014/main" id="{6254116B-3D4A-8887-8FAE-BA6013AD5F4C}"/>
              </a:ext>
            </a:extLst>
          </p:cNvPr>
          <p:cNvSpPr/>
          <p:nvPr userDrawn="1"/>
        </p:nvSpPr>
        <p:spPr>
          <a:xfrm>
            <a:off x="6048826"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4">
            <a:extLst>
              <a:ext uri="{FF2B5EF4-FFF2-40B4-BE49-F238E27FC236}">
                <a16:creationId xmlns:a16="http://schemas.microsoft.com/office/drawing/2014/main" id="{F2F3FBE2-BA72-CDBA-9A2A-FF96C5B46418}"/>
              </a:ext>
            </a:extLst>
          </p:cNvPr>
          <p:cNvSpPr/>
          <p:nvPr userDrawn="1"/>
        </p:nvSpPr>
        <p:spPr>
          <a:xfrm>
            <a:off x="9134362" y="21365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2">
            <a:extLst>
              <a:ext uri="{FF2B5EF4-FFF2-40B4-BE49-F238E27FC236}">
                <a16:creationId xmlns:a16="http://schemas.microsoft.com/office/drawing/2014/main" id="{DC124C5D-F2C0-D82A-C554-672F1115BD79}"/>
              </a:ext>
            </a:extLst>
          </p:cNvPr>
          <p:cNvSpPr/>
          <p:nvPr userDrawn="1"/>
        </p:nvSpPr>
        <p:spPr>
          <a:xfrm>
            <a:off x="8897252" y="18288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3434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343751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343751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632460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632460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2" name="Title 4">
            <a:extLst>
              <a:ext uri="{FF2B5EF4-FFF2-40B4-BE49-F238E27FC236}">
                <a16:creationId xmlns:a16="http://schemas.microsoft.com/office/drawing/2014/main" id="{D042F74E-1249-B9DE-01C1-F653942E903A}"/>
              </a:ext>
            </a:extLst>
          </p:cNvPr>
          <p:cNvSpPr txBox="1">
            <a:spLocks/>
          </p:cNvSpPr>
          <p:nvPr userDrawn="1"/>
        </p:nvSpPr>
        <p:spPr>
          <a:xfrm>
            <a:off x="9134362"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3" name="Text Placeholder 5">
            <a:extLst>
              <a:ext uri="{FF2B5EF4-FFF2-40B4-BE49-F238E27FC236}">
                <a16:creationId xmlns:a16="http://schemas.microsoft.com/office/drawing/2014/main" id="{831D0A74-E961-4106-DDE6-684E09D48AD0}"/>
              </a:ext>
            </a:extLst>
          </p:cNvPr>
          <p:cNvSpPr>
            <a:spLocks noGrp="1"/>
          </p:cNvSpPr>
          <p:nvPr>
            <p:ph type="body" sz="quarter" idx="14"/>
          </p:nvPr>
        </p:nvSpPr>
        <p:spPr>
          <a:xfrm>
            <a:off x="9134363"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6" name="Parallelogram 7">
            <a:extLst>
              <a:ext uri="{FF2B5EF4-FFF2-40B4-BE49-F238E27FC236}">
                <a16:creationId xmlns:a16="http://schemas.microsoft.com/office/drawing/2014/main" id="{B5F25D19-2444-3F28-64A1-FDD929AC70A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9">
            <a:extLst>
              <a:ext uri="{FF2B5EF4-FFF2-40B4-BE49-F238E27FC236}">
                <a16:creationId xmlns:a16="http://schemas.microsoft.com/office/drawing/2014/main" id="{A3AAB783-CE45-F240-3004-C68C57E2F2A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5">
            <a:extLst>
              <a:ext uri="{FF2B5EF4-FFF2-40B4-BE49-F238E27FC236}">
                <a16:creationId xmlns:a16="http://schemas.microsoft.com/office/drawing/2014/main" id="{FCAF4504-3224-BD5B-47BD-D532DB31256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92434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peakers framed">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3618CC16-BCE3-C5F0-7F4B-FB5131D60B20}"/>
              </a:ext>
            </a:extLst>
          </p:cNvPr>
          <p:cNvSpPr/>
          <p:nvPr userDrawn="1"/>
        </p:nvSpPr>
        <p:spPr>
          <a:xfrm>
            <a:off x="589084" y="22127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12">
            <a:extLst>
              <a:ext uri="{FF2B5EF4-FFF2-40B4-BE49-F238E27FC236}">
                <a16:creationId xmlns:a16="http://schemas.microsoft.com/office/drawing/2014/main" id="{00FF5F79-2E76-CAFA-3CB3-8A4AE16A11FE}"/>
              </a:ext>
            </a:extLst>
          </p:cNvPr>
          <p:cNvSpPr/>
          <p:nvPr userDrawn="1"/>
        </p:nvSpPr>
        <p:spPr>
          <a:xfrm>
            <a:off x="351974" y="19050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14">
            <a:extLst>
              <a:ext uri="{FF2B5EF4-FFF2-40B4-BE49-F238E27FC236}">
                <a16:creationId xmlns:a16="http://schemas.microsoft.com/office/drawing/2014/main" id="{A0550816-CCEC-5BDC-CA36-EA9899101FBD}"/>
              </a:ext>
            </a:extLst>
          </p:cNvPr>
          <p:cNvSpPr/>
          <p:nvPr userDrawn="1"/>
        </p:nvSpPr>
        <p:spPr>
          <a:xfrm>
            <a:off x="4645359" y="22127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4408249" y="19050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4">
            <a:extLst>
              <a:ext uri="{FF2B5EF4-FFF2-40B4-BE49-F238E27FC236}">
                <a16:creationId xmlns:a16="http://schemas.microsoft.com/office/drawing/2014/main" id="{34481DA1-08B8-7DD2-B437-86DF082ABD57}"/>
              </a:ext>
            </a:extLst>
          </p:cNvPr>
          <p:cNvSpPr/>
          <p:nvPr userDrawn="1"/>
        </p:nvSpPr>
        <p:spPr>
          <a:xfrm>
            <a:off x="9251723" y="2212776"/>
            <a:ext cx="2205516" cy="2043212"/>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a:extLst>
              <a:ext uri="{FF2B5EF4-FFF2-40B4-BE49-F238E27FC236}">
                <a16:creationId xmlns:a16="http://schemas.microsoft.com/office/drawing/2014/main" id="{6254116B-3D4A-8887-8FAE-BA6013AD5F4C}"/>
              </a:ext>
            </a:extLst>
          </p:cNvPr>
          <p:cNvSpPr/>
          <p:nvPr userDrawn="1"/>
        </p:nvSpPr>
        <p:spPr>
          <a:xfrm>
            <a:off x="9014613" y="1905000"/>
            <a:ext cx="2205516" cy="2043212"/>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4196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4645359"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4645360"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9290387"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9290388"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4" name="Parallelogram 7">
            <a:extLst>
              <a:ext uri="{FF2B5EF4-FFF2-40B4-BE49-F238E27FC236}">
                <a16:creationId xmlns:a16="http://schemas.microsoft.com/office/drawing/2014/main" id="{199485D3-12F7-DA29-42B7-3A2D37C346AF}"/>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9">
            <a:extLst>
              <a:ext uri="{FF2B5EF4-FFF2-40B4-BE49-F238E27FC236}">
                <a16:creationId xmlns:a16="http://schemas.microsoft.com/office/drawing/2014/main" id="{BF8948A4-001C-AF46-31EA-3951161E604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0B391870-6AD3-E5A9-88BF-36810CD76FBC}"/>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438143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speakers framed">
    <p:spTree>
      <p:nvGrpSpPr>
        <p:cNvPr id="1" name=""/>
        <p:cNvGrpSpPr/>
        <p:nvPr/>
      </p:nvGrpSpPr>
      <p:grpSpPr>
        <a:xfrm>
          <a:off x="0" y="0"/>
          <a:ext cx="0" cy="0"/>
          <a:chOff x="0" y="0"/>
          <a:chExt cx="0" cy="0"/>
        </a:xfrm>
      </p:grpSpPr>
      <p:sp>
        <p:nvSpPr>
          <p:cNvPr id="10" name="Rounded Rectangle 14">
            <a:extLst>
              <a:ext uri="{FF2B5EF4-FFF2-40B4-BE49-F238E27FC236}">
                <a16:creationId xmlns:a16="http://schemas.microsoft.com/office/drawing/2014/main" id="{A0550816-CCEC-5BDC-CA36-EA9899101FBD}"/>
              </a:ext>
            </a:extLst>
          </p:cNvPr>
          <p:cNvSpPr/>
          <p:nvPr userDrawn="1"/>
        </p:nvSpPr>
        <p:spPr>
          <a:xfrm>
            <a:off x="7171310" y="1693564"/>
            <a:ext cx="3115690" cy="2886406"/>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6934200" y="1385788"/>
            <a:ext cx="3115690" cy="2886406"/>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1713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1713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4" name="Rounded Rectangle 14">
            <a:extLst>
              <a:ext uri="{FF2B5EF4-FFF2-40B4-BE49-F238E27FC236}">
                <a16:creationId xmlns:a16="http://schemas.microsoft.com/office/drawing/2014/main" id="{B07ACE1E-28C9-03E0-0BD8-F8180593FB82}"/>
              </a:ext>
            </a:extLst>
          </p:cNvPr>
          <p:cNvSpPr/>
          <p:nvPr userDrawn="1"/>
        </p:nvSpPr>
        <p:spPr>
          <a:xfrm>
            <a:off x="1684910" y="1693564"/>
            <a:ext cx="3115690" cy="2886406"/>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12">
            <a:extLst>
              <a:ext uri="{FF2B5EF4-FFF2-40B4-BE49-F238E27FC236}">
                <a16:creationId xmlns:a16="http://schemas.microsoft.com/office/drawing/2014/main" id="{A3903EC1-71A6-8896-4DE7-526F4FE9944F}"/>
              </a:ext>
            </a:extLst>
          </p:cNvPr>
          <p:cNvSpPr/>
          <p:nvPr userDrawn="1"/>
        </p:nvSpPr>
        <p:spPr>
          <a:xfrm>
            <a:off x="1447800" y="1385788"/>
            <a:ext cx="3115690" cy="2886406"/>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942219EA-6F90-3078-BA64-E3045E8E7A5C}"/>
              </a:ext>
            </a:extLst>
          </p:cNvPr>
          <p:cNvSpPr txBox="1">
            <a:spLocks/>
          </p:cNvSpPr>
          <p:nvPr userDrawn="1"/>
        </p:nvSpPr>
        <p:spPr>
          <a:xfrm>
            <a:off x="16849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7" name="Text Placeholder 5">
            <a:extLst>
              <a:ext uri="{FF2B5EF4-FFF2-40B4-BE49-F238E27FC236}">
                <a16:creationId xmlns:a16="http://schemas.microsoft.com/office/drawing/2014/main" id="{D30C567B-61E8-C20E-CC6F-67C0A4E6ADF4}"/>
              </a:ext>
            </a:extLst>
          </p:cNvPr>
          <p:cNvSpPr>
            <a:spLocks noGrp="1"/>
          </p:cNvSpPr>
          <p:nvPr>
            <p:ph type="body" sz="quarter" idx="13"/>
          </p:nvPr>
        </p:nvSpPr>
        <p:spPr>
          <a:xfrm>
            <a:off x="16849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8" name="Parallelogram 7">
            <a:extLst>
              <a:ext uri="{FF2B5EF4-FFF2-40B4-BE49-F238E27FC236}">
                <a16:creationId xmlns:a16="http://schemas.microsoft.com/office/drawing/2014/main" id="{894DCCE5-9876-1395-5A19-8B5B879B49F8}"/>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EE9D6224-C6E6-E6FA-F7A8-6C3419F80D1E}"/>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5">
            <a:extLst>
              <a:ext uri="{FF2B5EF4-FFF2-40B4-BE49-F238E27FC236}">
                <a16:creationId xmlns:a16="http://schemas.microsoft.com/office/drawing/2014/main" id="{E925D5FA-7B38-6DBD-FA6C-A4EA8C75DBD3}"/>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760342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speakers framed">
    <p:spTree>
      <p:nvGrpSpPr>
        <p:cNvPr id="1" name=""/>
        <p:cNvGrpSpPr/>
        <p:nvPr/>
      </p:nvGrpSpPr>
      <p:grpSpPr>
        <a:xfrm>
          <a:off x="0" y="0"/>
          <a:ext cx="0" cy="0"/>
          <a:chOff x="0" y="0"/>
          <a:chExt cx="0" cy="0"/>
        </a:xfrm>
      </p:grpSpPr>
      <p:sp>
        <p:nvSpPr>
          <p:cNvPr id="10" name="Rounded Rectangle 14">
            <a:extLst>
              <a:ext uri="{FF2B5EF4-FFF2-40B4-BE49-F238E27FC236}">
                <a16:creationId xmlns:a16="http://schemas.microsoft.com/office/drawing/2014/main" id="{A0550816-CCEC-5BDC-CA36-EA9899101FBD}"/>
              </a:ext>
            </a:extLst>
          </p:cNvPr>
          <p:cNvSpPr/>
          <p:nvPr userDrawn="1"/>
        </p:nvSpPr>
        <p:spPr>
          <a:xfrm>
            <a:off x="778486" y="1693564"/>
            <a:ext cx="3115690" cy="2886406"/>
          </a:xfrm>
          <a:prstGeom prst="roundRect">
            <a:avLst/>
          </a:prstGeom>
          <a:solidFill>
            <a:srgbClr val="008C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2">
            <a:extLst>
              <a:ext uri="{FF2B5EF4-FFF2-40B4-BE49-F238E27FC236}">
                <a16:creationId xmlns:a16="http://schemas.microsoft.com/office/drawing/2014/main" id="{3978B273-0909-23A0-39EA-E037BDBC30A2}"/>
              </a:ext>
            </a:extLst>
          </p:cNvPr>
          <p:cNvSpPr/>
          <p:nvPr userDrawn="1"/>
        </p:nvSpPr>
        <p:spPr>
          <a:xfrm>
            <a:off x="541376" y="1385788"/>
            <a:ext cx="3115690" cy="2886406"/>
          </a:xfrm>
          <a:prstGeom prst="roundRect">
            <a:avLst/>
          </a:pr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78486"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78487"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 name="Parallelogram 7">
            <a:extLst>
              <a:ext uri="{FF2B5EF4-FFF2-40B4-BE49-F238E27FC236}">
                <a16:creationId xmlns:a16="http://schemas.microsoft.com/office/drawing/2014/main" id="{0B3DD48E-1156-B981-E6E3-1756791B2759}"/>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9">
            <a:extLst>
              <a:ext uri="{FF2B5EF4-FFF2-40B4-BE49-F238E27FC236}">
                <a16:creationId xmlns:a16="http://schemas.microsoft.com/office/drawing/2014/main" id="{7BEDC6E9-75FE-1CB6-43A2-5790069676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5">
            <a:extLst>
              <a:ext uri="{FF2B5EF4-FFF2-40B4-BE49-F238E27FC236}">
                <a16:creationId xmlns:a16="http://schemas.microsoft.com/office/drawing/2014/main" id="{3A9943B2-872F-C831-6304-0177189EE8F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3" name="Picture 12" descr="A blue and black chat bubble&#10;&#10;Description automatically generated">
            <a:extLst>
              <a:ext uri="{FF2B5EF4-FFF2-40B4-BE49-F238E27FC236}">
                <a16:creationId xmlns:a16="http://schemas.microsoft.com/office/drawing/2014/main" id="{D4662BB4-F07F-0EA2-2872-A7F8399F5D92}"/>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flipH="1">
            <a:off x="7467600" y="2743200"/>
            <a:ext cx="3722133" cy="3454528"/>
          </a:xfrm>
          <a:prstGeom prst="rect">
            <a:avLst/>
          </a:prstGeom>
        </p:spPr>
      </p:pic>
    </p:spTree>
    <p:extLst>
      <p:ext uri="{BB962C8B-B14F-4D97-AF65-F5344CB8AC3E}">
        <p14:creationId xmlns:p14="http://schemas.microsoft.com/office/powerpoint/2010/main" val="2048348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speakers blank ">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3434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343751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343751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6324600"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6324601"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2" name="Title 4">
            <a:extLst>
              <a:ext uri="{FF2B5EF4-FFF2-40B4-BE49-F238E27FC236}">
                <a16:creationId xmlns:a16="http://schemas.microsoft.com/office/drawing/2014/main" id="{D042F74E-1249-B9DE-01C1-F653942E903A}"/>
              </a:ext>
            </a:extLst>
          </p:cNvPr>
          <p:cNvSpPr txBox="1">
            <a:spLocks/>
          </p:cNvSpPr>
          <p:nvPr userDrawn="1"/>
        </p:nvSpPr>
        <p:spPr>
          <a:xfrm>
            <a:off x="9134362" y="4343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3" name="Text Placeholder 5">
            <a:extLst>
              <a:ext uri="{FF2B5EF4-FFF2-40B4-BE49-F238E27FC236}">
                <a16:creationId xmlns:a16="http://schemas.microsoft.com/office/drawing/2014/main" id="{831D0A74-E961-4106-DDE6-684E09D48AD0}"/>
              </a:ext>
            </a:extLst>
          </p:cNvPr>
          <p:cNvSpPr>
            <a:spLocks noGrp="1"/>
          </p:cNvSpPr>
          <p:nvPr>
            <p:ph type="body" sz="quarter" idx="14"/>
          </p:nvPr>
        </p:nvSpPr>
        <p:spPr>
          <a:xfrm>
            <a:off x="9134363" y="5029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6" name="Parallelogram 7">
            <a:extLst>
              <a:ext uri="{FF2B5EF4-FFF2-40B4-BE49-F238E27FC236}">
                <a16:creationId xmlns:a16="http://schemas.microsoft.com/office/drawing/2014/main" id="{B5F25D19-2444-3F28-64A1-FDD929AC70A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Parallelogram 9">
            <a:extLst>
              <a:ext uri="{FF2B5EF4-FFF2-40B4-BE49-F238E27FC236}">
                <a16:creationId xmlns:a16="http://schemas.microsoft.com/office/drawing/2014/main" id="{A3AAB783-CE45-F240-3004-C68C57E2F2A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5">
            <a:extLst>
              <a:ext uri="{FF2B5EF4-FFF2-40B4-BE49-F238E27FC236}">
                <a16:creationId xmlns:a16="http://schemas.microsoft.com/office/drawing/2014/main" id="{FCAF4504-3224-BD5B-47BD-D532DB312561}"/>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453807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speakers blank ">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170247AC-12DF-8CF8-7D80-422481C76C31}"/>
              </a:ext>
            </a:extLst>
          </p:cNvPr>
          <p:cNvSpPr>
            <a:spLocks noGrp="1"/>
          </p:cNvSpPr>
          <p:nvPr>
            <p:ph type="title"/>
          </p:nvPr>
        </p:nvSpPr>
        <p:spPr>
          <a:xfrm>
            <a:off x="589084" y="4419600"/>
            <a:ext cx="2281384" cy="609600"/>
          </a:xfrm>
          <a:prstGeom prst="rect">
            <a:avLst/>
          </a:prstGeom>
        </p:spPr>
        <p:txBody>
          <a:bodyPr/>
          <a:lstStyle>
            <a:lvl1pPr>
              <a:defRPr sz="2000" b="1">
                <a:solidFill>
                  <a:srgbClr val="606060"/>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17" name="Text Placeholder 5">
            <a:extLst>
              <a:ext uri="{FF2B5EF4-FFF2-40B4-BE49-F238E27FC236}">
                <a16:creationId xmlns:a16="http://schemas.microsoft.com/office/drawing/2014/main" id="{9A3BB16E-EF51-7756-B40E-1A920A57FBBE}"/>
              </a:ext>
            </a:extLst>
          </p:cNvPr>
          <p:cNvSpPr>
            <a:spLocks noGrp="1"/>
          </p:cNvSpPr>
          <p:nvPr>
            <p:ph type="body" sz="quarter" idx="11"/>
          </p:nvPr>
        </p:nvSpPr>
        <p:spPr>
          <a:xfrm>
            <a:off x="589085"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4645359"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4645360"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0" name="Title 4">
            <a:extLst>
              <a:ext uri="{FF2B5EF4-FFF2-40B4-BE49-F238E27FC236}">
                <a16:creationId xmlns:a16="http://schemas.microsoft.com/office/drawing/2014/main" id="{01D0E515-8311-5C20-0697-1B0376840FD5}"/>
              </a:ext>
            </a:extLst>
          </p:cNvPr>
          <p:cNvSpPr txBox="1">
            <a:spLocks/>
          </p:cNvSpPr>
          <p:nvPr userDrawn="1"/>
        </p:nvSpPr>
        <p:spPr>
          <a:xfrm>
            <a:off x="9290387" y="44196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1" name="Text Placeholder 5">
            <a:extLst>
              <a:ext uri="{FF2B5EF4-FFF2-40B4-BE49-F238E27FC236}">
                <a16:creationId xmlns:a16="http://schemas.microsoft.com/office/drawing/2014/main" id="{64EB3BB0-C4B9-9EF3-12F0-683A38D95519}"/>
              </a:ext>
            </a:extLst>
          </p:cNvPr>
          <p:cNvSpPr>
            <a:spLocks noGrp="1"/>
          </p:cNvSpPr>
          <p:nvPr>
            <p:ph type="body" sz="quarter" idx="13"/>
          </p:nvPr>
        </p:nvSpPr>
        <p:spPr>
          <a:xfrm>
            <a:off x="9290388" y="51054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4" name="Parallelogram 7">
            <a:extLst>
              <a:ext uri="{FF2B5EF4-FFF2-40B4-BE49-F238E27FC236}">
                <a16:creationId xmlns:a16="http://schemas.microsoft.com/office/drawing/2014/main" id="{199485D3-12F7-DA29-42B7-3A2D37C346AF}"/>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arallelogram 9">
            <a:extLst>
              <a:ext uri="{FF2B5EF4-FFF2-40B4-BE49-F238E27FC236}">
                <a16:creationId xmlns:a16="http://schemas.microsoft.com/office/drawing/2014/main" id="{BF8948A4-001C-AF46-31EA-3951161E604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5">
            <a:extLst>
              <a:ext uri="{FF2B5EF4-FFF2-40B4-BE49-F238E27FC236}">
                <a16:creationId xmlns:a16="http://schemas.microsoft.com/office/drawing/2014/main" id="{0B391870-6AD3-E5A9-88BF-36810CD76FBC}"/>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915604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speakers blank ">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1713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1713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6" name="Title 4">
            <a:extLst>
              <a:ext uri="{FF2B5EF4-FFF2-40B4-BE49-F238E27FC236}">
                <a16:creationId xmlns:a16="http://schemas.microsoft.com/office/drawing/2014/main" id="{942219EA-6F90-3078-BA64-E3045E8E7A5C}"/>
              </a:ext>
            </a:extLst>
          </p:cNvPr>
          <p:cNvSpPr txBox="1">
            <a:spLocks/>
          </p:cNvSpPr>
          <p:nvPr userDrawn="1"/>
        </p:nvSpPr>
        <p:spPr>
          <a:xfrm>
            <a:off x="1684910"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7" name="Text Placeholder 5">
            <a:extLst>
              <a:ext uri="{FF2B5EF4-FFF2-40B4-BE49-F238E27FC236}">
                <a16:creationId xmlns:a16="http://schemas.microsoft.com/office/drawing/2014/main" id="{D30C567B-61E8-C20E-CC6F-67C0A4E6ADF4}"/>
              </a:ext>
            </a:extLst>
          </p:cNvPr>
          <p:cNvSpPr>
            <a:spLocks noGrp="1"/>
          </p:cNvSpPr>
          <p:nvPr>
            <p:ph type="body" sz="quarter" idx="13"/>
          </p:nvPr>
        </p:nvSpPr>
        <p:spPr>
          <a:xfrm>
            <a:off x="1684911"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8" name="Parallelogram 7">
            <a:extLst>
              <a:ext uri="{FF2B5EF4-FFF2-40B4-BE49-F238E27FC236}">
                <a16:creationId xmlns:a16="http://schemas.microsoft.com/office/drawing/2014/main" id="{894DCCE5-9876-1395-5A19-8B5B879B49F8}"/>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9">
            <a:extLst>
              <a:ext uri="{FF2B5EF4-FFF2-40B4-BE49-F238E27FC236}">
                <a16:creationId xmlns:a16="http://schemas.microsoft.com/office/drawing/2014/main" id="{EE9D6224-C6E6-E6FA-F7A8-6C3419F80D1E}"/>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5">
            <a:extLst>
              <a:ext uri="{FF2B5EF4-FFF2-40B4-BE49-F238E27FC236}">
                <a16:creationId xmlns:a16="http://schemas.microsoft.com/office/drawing/2014/main" id="{E925D5FA-7B38-6DBD-FA6C-A4EA8C75DBD3}"/>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8686898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speakers blank ">
    <p:spTree>
      <p:nvGrpSpPr>
        <p:cNvPr id="1" name=""/>
        <p:cNvGrpSpPr/>
        <p:nvPr/>
      </p:nvGrpSpPr>
      <p:grpSpPr>
        <a:xfrm>
          <a:off x="0" y="0"/>
          <a:ext cx="0" cy="0"/>
          <a:chOff x="0" y="0"/>
          <a:chExt cx="0" cy="0"/>
        </a:xfrm>
      </p:grpSpPr>
      <p:sp>
        <p:nvSpPr>
          <p:cNvPr id="18" name="Title 4">
            <a:extLst>
              <a:ext uri="{FF2B5EF4-FFF2-40B4-BE49-F238E27FC236}">
                <a16:creationId xmlns:a16="http://schemas.microsoft.com/office/drawing/2014/main" id="{918E0B2D-7298-F9B1-1D10-D86573A879AF}"/>
              </a:ext>
            </a:extLst>
          </p:cNvPr>
          <p:cNvSpPr txBox="1">
            <a:spLocks/>
          </p:cNvSpPr>
          <p:nvPr userDrawn="1"/>
        </p:nvSpPr>
        <p:spPr>
          <a:xfrm>
            <a:off x="778486" y="4724400"/>
            <a:ext cx="2281384" cy="609600"/>
          </a:xfrm>
          <a:prstGeom prst="rect">
            <a:avLst/>
          </a:prstGeom>
        </p:spPr>
        <p:txBody>
          <a:bodyPr/>
          <a:lstStyle>
            <a:lvl1pPr algn="l" defTabSz="914400" rtl="0" eaLnBrk="1" latinLnBrk="0" hangingPunct="1">
              <a:lnSpc>
                <a:spcPct val="90000"/>
              </a:lnSpc>
              <a:spcBef>
                <a:spcPct val="0"/>
              </a:spcBef>
              <a:buNone/>
              <a:defRPr sz="20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19" name="Text Placeholder 5">
            <a:extLst>
              <a:ext uri="{FF2B5EF4-FFF2-40B4-BE49-F238E27FC236}">
                <a16:creationId xmlns:a16="http://schemas.microsoft.com/office/drawing/2014/main" id="{E7D90DF3-F39F-DBC8-F5C2-752CE49EA7D4}"/>
              </a:ext>
            </a:extLst>
          </p:cNvPr>
          <p:cNvSpPr>
            <a:spLocks noGrp="1"/>
          </p:cNvSpPr>
          <p:nvPr>
            <p:ph type="body" sz="quarter" idx="12"/>
          </p:nvPr>
        </p:nvSpPr>
        <p:spPr>
          <a:xfrm>
            <a:off x="778487" y="5410200"/>
            <a:ext cx="2281384" cy="838200"/>
          </a:xfrm>
          <a:prstGeom prst="rect">
            <a:avLst/>
          </a:prstGeom>
        </p:spPr>
        <p:txBody>
          <a:bodyPr/>
          <a:lstStyle>
            <a:lvl1pPr marL="0" indent="0">
              <a:buNone/>
              <a:defRPr sz="1400" b="1">
                <a:solidFill>
                  <a:srgbClr val="008F9C"/>
                </a:solidFill>
                <a:latin typeface="Arial" panose="020B0604020202020204" pitchFamily="34" charset="0"/>
                <a:cs typeface="Arial" panose="020B0604020202020204" pitchFamily="34" charset="0"/>
              </a:defRPr>
            </a:lvl1pPr>
            <a:lvl2pPr>
              <a:defRPr sz="2400" b="1">
                <a:solidFill>
                  <a:srgbClr val="008F9C"/>
                </a:solidFill>
                <a:latin typeface="Arial" panose="020B0604020202020204" pitchFamily="34" charset="0"/>
                <a:cs typeface="Arial" panose="020B0604020202020204" pitchFamily="34" charset="0"/>
              </a:defRPr>
            </a:lvl2pPr>
            <a:lvl3pPr>
              <a:defRPr sz="2400" b="1">
                <a:solidFill>
                  <a:srgbClr val="008F9C"/>
                </a:solidFill>
                <a:latin typeface="Arial" panose="020B0604020202020204" pitchFamily="34" charset="0"/>
                <a:cs typeface="Arial" panose="020B0604020202020204" pitchFamily="34" charset="0"/>
              </a:defRPr>
            </a:lvl3pPr>
            <a:lvl4pPr>
              <a:defRPr sz="2400" b="1">
                <a:solidFill>
                  <a:srgbClr val="008F9C"/>
                </a:solidFill>
                <a:latin typeface="Arial" panose="020B0604020202020204" pitchFamily="34" charset="0"/>
                <a:cs typeface="Arial" panose="020B0604020202020204" pitchFamily="34" charset="0"/>
              </a:defRPr>
            </a:lvl4pPr>
            <a:lvl5pPr>
              <a:defRPr sz="2400" b="1">
                <a:solidFill>
                  <a:srgbClr val="008F9C"/>
                </a:solidFill>
                <a:latin typeface="Arial" panose="020B0604020202020204" pitchFamily="34" charset="0"/>
                <a:cs typeface="Arial" panose="020B0604020202020204" pitchFamily="34" charset="0"/>
              </a:defRPr>
            </a:lvl5pPr>
          </a:lstStyle>
          <a:p>
            <a:pPr lvl="0"/>
            <a:r>
              <a:rPr lang="en-GB"/>
              <a:t>Click to edit Master text styles</a:t>
            </a:r>
          </a:p>
        </p:txBody>
      </p:sp>
      <p:sp>
        <p:nvSpPr>
          <p:cNvPr id="24" name="Title 4">
            <a:extLst>
              <a:ext uri="{FF2B5EF4-FFF2-40B4-BE49-F238E27FC236}">
                <a16:creationId xmlns:a16="http://schemas.microsoft.com/office/drawing/2014/main" id="{F20EB20D-ECDB-B21B-4E7E-EC3ABE21F118}"/>
              </a:ext>
            </a:extLst>
          </p:cNvPr>
          <p:cNvSpPr txBox="1">
            <a:spLocks/>
          </p:cNvSpPr>
          <p:nvPr userDrawn="1"/>
        </p:nvSpPr>
        <p:spPr>
          <a:xfrm>
            <a:off x="537400" y="276049"/>
            <a:ext cx="7997000" cy="1147902"/>
          </a:xfrm>
          <a:prstGeom prst="rect">
            <a:avLst/>
          </a:prstGeom>
        </p:spPr>
        <p:txBody>
          <a:bodyPr/>
          <a:lstStyle>
            <a:lvl1pPr algn="l" defTabSz="914400" rtl="0" eaLnBrk="1" latinLnBrk="0" hangingPunct="1">
              <a:lnSpc>
                <a:spcPct val="90000"/>
              </a:lnSpc>
              <a:spcBef>
                <a:spcPct val="0"/>
              </a:spcBef>
              <a:buNone/>
              <a:defRPr sz="4400" b="1" kern="1200">
                <a:solidFill>
                  <a:srgbClr val="606060"/>
                </a:solidFill>
                <a:latin typeface="Arial" panose="020B0604020202020204" pitchFamily="34" charset="0"/>
                <a:ea typeface="+mj-ea"/>
                <a:cs typeface="Arial" panose="020B0604020202020204" pitchFamily="34" charset="0"/>
              </a:defRPr>
            </a:lvl1pPr>
          </a:lstStyle>
          <a:p>
            <a:r>
              <a:rPr lang="en-GB" dirty="0"/>
              <a:t>Click to edit Master title style</a:t>
            </a:r>
            <a:endParaRPr lang="en-US" dirty="0"/>
          </a:p>
        </p:txBody>
      </p:sp>
      <p:sp>
        <p:nvSpPr>
          <p:cNvPr id="2" name="Parallelogram 7">
            <a:extLst>
              <a:ext uri="{FF2B5EF4-FFF2-40B4-BE49-F238E27FC236}">
                <a16:creationId xmlns:a16="http://schemas.microsoft.com/office/drawing/2014/main" id="{0B3DD48E-1156-B981-E6E3-1756791B2759}"/>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arallelogram 9">
            <a:extLst>
              <a:ext uri="{FF2B5EF4-FFF2-40B4-BE49-F238E27FC236}">
                <a16:creationId xmlns:a16="http://schemas.microsoft.com/office/drawing/2014/main" id="{7BEDC6E9-75FE-1CB6-43A2-5790069676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5">
            <a:extLst>
              <a:ext uri="{FF2B5EF4-FFF2-40B4-BE49-F238E27FC236}">
                <a16:creationId xmlns:a16="http://schemas.microsoft.com/office/drawing/2014/main" id="{3A9943B2-872F-C831-6304-0177189EE8F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3" name="Picture 12" descr="A blue and black chat bubble&#10;&#10;Description automatically generated">
            <a:extLst>
              <a:ext uri="{FF2B5EF4-FFF2-40B4-BE49-F238E27FC236}">
                <a16:creationId xmlns:a16="http://schemas.microsoft.com/office/drawing/2014/main" id="{D4662BB4-F07F-0EA2-2872-A7F8399F5D92}"/>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flipH="1">
            <a:off x="7467600" y="2743200"/>
            <a:ext cx="3722133" cy="3454528"/>
          </a:xfrm>
          <a:prstGeom prst="rect">
            <a:avLst/>
          </a:prstGeom>
        </p:spPr>
      </p:pic>
    </p:spTree>
    <p:extLst>
      <p:ext uri="{BB962C8B-B14F-4D97-AF65-F5344CB8AC3E}">
        <p14:creationId xmlns:p14="http://schemas.microsoft.com/office/powerpoint/2010/main" val="605694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507E-433E-45AA-9755-0F87F3AC1E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EC7815-F37C-FAF0-DEC5-7E99CDC0F0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FE49A08-885D-A818-6881-D20F1AFFA10A}"/>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5" name="Footer Placeholder 4">
            <a:extLst>
              <a:ext uri="{FF2B5EF4-FFF2-40B4-BE49-F238E27FC236}">
                <a16:creationId xmlns:a16="http://schemas.microsoft.com/office/drawing/2014/main" id="{9A0C633F-3805-74EB-1F13-F3C6C586CC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4F343AC-4CA4-9713-0CC8-A5FFE578F763}"/>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3367413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699ED-FBE2-88DD-B933-DC0A13ABA4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BA41D3B-DB71-7CF2-D950-4C72648AC9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CFCBD0-0A4F-EAD7-3B7B-17A9ABD2BA9B}"/>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5" name="Footer Placeholder 4">
            <a:extLst>
              <a:ext uri="{FF2B5EF4-FFF2-40B4-BE49-F238E27FC236}">
                <a16:creationId xmlns:a16="http://schemas.microsoft.com/office/drawing/2014/main" id="{1070ABBB-E1F4-8187-3EBB-727672B48B4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4DDDA2D-B9FA-4BB3-D9AC-EE6AA624D0D0}"/>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9856899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059A4-ABB3-DADD-F417-F584FA5EC5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50C900-89DD-0880-4868-44FA1708F1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AC0D00-D684-9644-8611-8D6E291CA6F2}"/>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5" name="Footer Placeholder 4">
            <a:extLst>
              <a:ext uri="{FF2B5EF4-FFF2-40B4-BE49-F238E27FC236}">
                <a16:creationId xmlns:a16="http://schemas.microsoft.com/office/drawing/2014/main" id="{FDFCF0CF-D7A5-0559-E07C-A548F3B7A6C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B68A8F6-80AF-A718-ACDD-9086D3CD12FF}"/>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24333181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D7253-B442-76C0-7AEE-F786F357AC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5FEA3A-FFAC-EF5A-78DA-03FF364905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5FFAF4F-7E7D-CEC3-8220-EEDEBCE986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E65264-D063-598D-397E-652A11546DCD}"/>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6" name="Footer Placeholder 5">
            <a:extLst>
              <a:ext uri="{FF2B5EF4-FFF2-40B4-BE49-F238E27FC236}">
                <a16:creationId xmlns:a16="http://schemas.microsoft.com/office/drawing/2014/main" id="{952E0335-3377-CA29-5A49-53094A093A2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268E5DE-64A1-95E3-F910-1B7A577E0779}"/>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31314941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47DBF-B53F-B097-2D46-E82582B5F5E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144C1B-8B15-4B65-B38E-07ADA6A17C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646E62-CA85-E286-195A-566F7EB906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B8A11D-BF38-68F9-CFFE-49357C6566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65D44C-EE55-D234-3828-BD982D34BE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5B13167-FDB8-FDC9-5EFA-DB34CD38597E}"/>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8" name="Footer Placeholder 7">
            <a:extLst>
              <a:ext uri="{FF2B5EF4-FFF2-40B4-BE49-F238E27FC236}">
                <a16:creationId xmlns:a16="http://schemas.microsoft.com/office/drawing/2014/main" id="{C0C11C03-617B-0129-E98A-33799BD16323}"/>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FAC0275-5DB3-48DF-2FD4-C9458A15EE4B}"/>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3194928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3E58-5AE0-427C-4273-CF5C75DF581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2ACC30-50BF-F8E8-A117-2535F48CA921}"/>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4" name="Footer Placeholder 3">
            <a:extLst>
              <a:ext uri="{FF2B5EF4-FFF2-40B4-BE49-F238E27FC236}">
                <a16:creationId xmlns:a16="http://schemas.microsoft.com/office/drawing/2014/main" id="{D476D535-8C8A-7E06-C772-51CB3DD905A6}"/>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E820916-4226-B162-BC17-2EFFF354FBEB}"/>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23567918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0A358B-7A83-401F-79DD-9B665513AA4B}"/>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3" name="Footer Placeholder 2">
            <a:extLst>
              <a:ext uri="{FF2B5EF4-FFF2-40B4-BE49-F238E27FC236}">
                <a16:creationId xmlns:a16="http://schemas.microsoft.com/office/drawing/2014/main" id="{C1697655-E5B0-EB6A-DD69-311A00DB2C25}"/>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7C80E78-3C16-CF55-1C5E-FAE8655F2927}"/>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3961805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8D681-D9A2-9EC1-61B3-394CDDD86C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4AFFE05-4510-480C-B883-9AD0C9724D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71987FB-3594-46E9-6E08-C4EC824587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1B0970-5853-C753-D450-6E2CD4E980D0}"/>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6" name="Footer Placeholder 5">
            <a:extLst>
              <a:ext uri="{FF2B5EF4-FFF2-40B4-BE49-F238E27FC236}">
                <a16:creationId xmlns:a16="http://schemas.microsoft.com/office/drawing/2014/main" id="{D98E4015-BB4B-FFB1-1849-4FBC8A9CE1D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298B251-8B87-984D-DB7A-52997A279139}"/>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32313101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3D7D-CEB6-B3FE-F588-7D5AAD94AE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E7402C-90B3-62E2-041D-1D2773E7F1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F05709E-B8C4-796D-E55E-A8C2C48259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1C2ED3-76EB-8553-2DFD-D7ADBC9D427E}"/>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6" name="Footer Placeholder 5">
            <a:extLst>
              <a:ext uri="{FF2B5EF4-FFF2-40B4-BE49-F238E27FC236}">
                <a16:creationId xmlns:a16="http://schemas.microsoft.com/office/drawing/2014/main" id="{9B24C9E0-8ECA-719A-EAAF-350641D3F06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DF20639-F1DA-7392-0CF1-B4ED093BE83B}"/>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32997920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FAB4-449E-881D-CEFE-CC8B12E4B0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2D2D6E-EDA7-B4F7-E9D8-2D9E4108E7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7C3E38-F931-542E-E434-ADAAFF6ED37B}"/>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5" name="Footer Placeholder 4">
            <a:extLst>
              <a:ext uri="{FF2B5EF4-FFF2-40B4-BE49-F238E27FC236}">
                <a16:creationId xmlns:a16="http://schemas.microsoft.com/office/drawing/2014/main" id="{E468C383-31AE-8DE5-1800-FA12FE515EA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36A6517-4239-4BBE-814D-F3782EF27689}"/>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2372194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FA63A9-F9A7-C002-5E43-175B725CB32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3228C49-9813-1A36-E1B4-4344038421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37D5F3-1F57-F810-5220-02F83C997F16}"/>
              </a:ext>
            </a:extLst>
          </p:cNvPr>
          <p:cNvSpPr>
            <a:spLocks noGrp="1"/>
          </p:cNvSpPr>
          <p:nvPr>
            <p:ph type="dt" sz="half" idx="10"/>
          </p:nvPr>
        </p:nvSpPr>
        <p:spPr/>
        <p:txBody>
          <a:bodyPr/>
          <a:lstStyle/>
          <a:p>
            <a:fld id="{28C82504-81D7-474E-B8D6-B059EA2EDC77}" type="datetimeFigureOut">
              <a:rPr lang="en-GB" smtClean="0"/>
              <a:t>09/10/2026</a:t>
            </a:fld>
            <a:endParaRPr lang="en-GB" dirty="0"/>
          </a:p>
        </p:txBody>
      </p:sp>
      <p:sp>
        <p:nvSpPr>
          <p:cNvPr id="5" name="Footer Placeholder 4">
            <a:extLst>
              <a:ext uri="{FF2B5EF4-FFF2-40B4-BE49-F238E27FC236}">
                <a16:creationId xmlns:a16="http://schemas.microsoft.com/office/drawing/2014/main" id="{2D9CB37A-0F1B-7177-924A-EDBD1EE1718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B96BFE4-D860-DFEA-6A08-FFABE0D4345E}"/>
              </a:ext>
            </a:extLst>
          </p:cNvPr>
          <p:cNvSpPr>
            <a:spLocks noGrp="1"/>
          </p:cNvSpPr>
          <p:nvPr>
            <p:ph type="sldNum" sz="quarter" idx="12"/>
          </p:nvPr>
        </p:nvSpPr>
        <p:spPr/>
        <p:txBody>
          <a:bodyPr/>
          <a:lstStyle/>
          <a:p>
            <a:fld id="{5D8879C6-3E4D-4BA2-A993-DF6C96F2D110}" type="slidenum">
              <a:rPr lang="en-GB" smtClean="0"/>
              <a:t>‹#›</a:t>
            </a:fld>
            <a:endParaRPr lang="en-GB" dirty="0"/>
          </a:p>
        </p:txBody>
      </p:sp>
    </p:spTree>
    <p:extLst>
      <p:ext uri="{BB962C8B-B14F-4D97-AF65-F5344CB8AC3E}">
        <p14:creationId xmlns:p14="http://schemas.microsoft.com/office/powerpoint/2010/main" val="9636634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ntent slide 4">
    <p:spTree>
      <p:nvGrpSpPr>
        <p:cNvPr id="1" name=""/>
        <p:cNvGrpSpPr/>
        <p:nvPr/>
      </p:nvGrpSpPr>
      <p:grpSpPr>
        <a:xfrm>
          <a:off x="0" y="0"/>
          <a:ext cx="0" cy="0"/>
          <a:chOff x="0" y="0"/>
          <a:chExt cx="0" cy="0"/>
        </a:xfrm>
      </p:grpSpPr>
      <p:sp>
        <p:nvSpPr>
          <p:cNvPr id="12" name="Parallelogram 11">
            <a:extLst>
              <a:ext uri="{FF2B5EF4-FFF2-40B4-BE49-F238E27FC236}">
                <a16:creationId xmlns:a16="http://schemas.microsoft.com/office/drawing/2014/main" id="{EE51B4B3-130B-6799-9B1C-0822088F2B41}"/>
              </a:ext>
            </a:extLst>
          </p:cNvPr>
          <p:cNvSpPr/>
          <p:nvPr userDrawn="1"/>
        </p:nvSpPr>
        <p:spPr>
          <a:xfrm rot="10800000" flipH="1" flipV="1">
            <a:off x="9364315" y="2667000"/>
            <a:ext cx="2827685" cy="3877079"/>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827685"/>
              <a:gd name="connsiteY0" fmla="*/ 3857232 h 3857232"/>
              <a:gd name="connsiteX1" fmla="*/ 1556972 w 2827685"/>
              <a:gd name="connsiteY1" fmla="*/ 0 h 3857232"/>
              <a:gd name="connsiteX2" fmla="*/ 2827685 w 2827685"/>
              <a:gd name="connsiteY2" fmla="*/ 0 h 3857232"/>
              <a:gd name="connsiteX3" fmla="*/ 2442896 w 2827685"/>
              <a:gd name="connsiteY3" fmla="*/ 3857232 h 3857232"/>
              <a:gd name="connsiteX4" fmla="*/ 0 w 2827685"/>
              <a:gd name="connsiteY4" fmla="*/ 3857232 h 3857232"/>
              <a:gd name="connsiteX0" fmla="*/ 0 w 2827685"/>
              <a:gd name="connsiteY0" fmla="*/ 3857232 h 3871824"/>
              <a:gd name="connsiteX1" fmla="*/ 1556972 w 2827685"/>
              <a:gd name="connsiteY1" fmla="*/ 0 h 3871824"/>
              <a:gd name="connsiteX2" fmla="*/ 2827685 w 2827685"/>
              <a:gd name="connsiteY2" fmla="*/ 0 h 3871824"/>
              <a:gd name="connsiteX3" fmla="*/ 2802820 w 2827685"/>
              <a:gd name="connsiteY3" fmla="*/ 3871824 h 3871824"/>
              <a:gd name="connsiteX4" fmla="*/ 0 w 2827685"/>
              <a:gd name="connsiteY4" fmla="*/ 3857232 h 3871824"/>
              <a:gd name="connsiteX0" fmla="*/ 0 w 2827685"/>
              <a:gd name="connsiteY0" fmla="*/ 3857232 h 3877079"/>
              <a:gd name="connsiteX1" fmla="*/ 1556972 w 2827685"/>
              <a:gd name="connsiteY1" fmla="*/ 0 h 3877079"/>
              <a:gd name="connsiteX2" fmla="*/ 2827685 w 2827685"/>
              <a:gd name="connsiteY2" fmla="*/ 0 h 3877079"/>
              <a:gd name="connsiteX3" fmla="*/ 2823841 w 2827685"/>
              <a:gd name="connsiteY3" fmla="*/ 3877079 h 3877079"/>
              <a:gd name="connsiteX4" fmla="*/ 0 w 2827685"/>
              <a:gd name="connsiteY4" fmla="*/ 3857232 h 3877079"/>
              <a:gd name="connsiteX0" fmla="*/ 0 w 2827685"/>
              <a:gd name="connsiteY0" fmla="*/ 3857232 h 3877079"/>
              <a:gd name="connsiteX1" fmla="*/ 1556972 w 2827685"/>
              <a:gd name="connsiteY1" fmla="*/ 0 h 3877079"/>
              <a:gd name="connsiteX2" fmla="*/ 2827685 w 2827685"/>
              <a:gd name="connsiteY2" fmla="*/ 0 h 3877079"/>
              <a:gd name="connsiteX3" fmla="*/ 2823841 w 2827685"/>
              <a:gd name="connsiteY3" fmla="*/ 3877079 h 3877079"/>
              <a:gd name="connsiteX4" fmla="*/ 0 w 2827685"/>
              <a:gd name="connsiteY4" fmla="*/ 3857232 h 3877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7685" h="3877079">
                <a:moveTo>
                  <a:pt x="0" y="3857232"/>
                </a:moveTo>
                <a:lnTo>
                  <a:pt x="1556972" y="0"/>
                </a:lnTo>
                <a:lnTo>
                  <a:pt x="2827685" y="0"/>
                </a:lnTo>
                <a:cubicBezTo>
                  <a:pt x="2826404" y="1292360"/>
                  <a:pt x="2825122" y="2584719"/>
                  <a:pt x="2823841" y="3877079"/>
                </a:cubicBezTo>
                <a:lnTo>
                  <a:pt x="0" y="3857232"/>
                </a:lnTo>
                <a:close/>
              </a:path>
            </a:pathLst>
          </a:custGeom>
          <a:solidFill>
            <a:srgbClr val="008F9C">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noFill/>
            </a:endParaRPr>
          </a:p>
        </p:txBody>
      </p:sp>
      <p:sp>
        <p:nvSpPr>
          <p:cNvPr id="11" name="Parallelogram 10">
            <a:extLst>
              <a:ext uri="{FF2B5EF4-FFF2-40B4-BE49-F238E27FC236}">
                <a16:creationId xmlns:a16="http://schemas.microsoft.com/office/drawing/2014/main" id="{3217AD01-ADFD-6641-19B1-3FE6D8A24A66}"/>
              </a:ext>
            </a:extLst>
          </p:cNvPr>
          <p:cNvSpPr/>
          <p:nvPr userDrawn="1"/>
        </p:nvSpPr>
        <p:spPr>
          <a:xfrm rot="10800000" flipH="1" flipV="1">
            <a:off x="10149057" y="4114585"/>
            <a:ext cx="2042943" cy="2743415"/>
          </a:xfrm>
          <a:custGeom>
            <a:avLst/>
            <a:gdLst>
              <a:gd name="connsiteX0" fmla="*/ 0 w 3999868"/>
              <a:gd name="connsiteY0" fmla="*/ 3857232 h 3857232"/>
              <a:gd name="connsiteX1" fmla="*/ 1556972 w 3999868"/>
              <a:gd name="connsiteY1" fmla="*/ 0 h 3857232"/>
              <a:gd name="connsiteX2" fmla="*/ 3999868 w 3999868"/>
              <a:gd name="connsiteY2" fmla="*/ 0 h 3857232"/>
              <a:gd name="connsiteX3" fmla="*/ 2442896 w 3999868"/>
              <a:gd name="connsiteY3" fmla="*/ 3857232 h 3857232"/>
              <a:gd name="connsiteX4" fmla="*/ 0 w 3999868"/>
              <a:gd name="connsiteY4" fmla="*/ 3857232 h 3857232"/>
              <a:gd name="connsiteX0" fmla="*/ 0 w 2482353"/>
              <a:gd name="connsiteY0" fmla="*/ 3857232 h 3857232"/>
              <a:gd name="connsiteX1" fmla="*/ 1556972 w 2482353"/>
              <a:gd name="connsiteY1" fmla="*/ 0 h 3857232"/>
              <a:gd name="connsiteX2" fmla="*/ 2482353 w 2482353"/>
              <a:gd name="connsiteY2" fmla="*/ 0 h 3857232"/>
              <a:gd name="connsiteX3" fmla="*/ 2442896 w 2482353"/>
              <a:gd name="connsiteY3" fmla="*/ 3857232 h 3857232"/>
              <a:gd name="connsiteX4" fmla="*/ 0 w 2482353"/>
              <a:gd name="connsiteY4" fmla="*/ 3857232 h 3857232"/>
              <a:gd name="connsiteX0" fmla="*/ 0 w 2482353"/>
              <a:gd name="connsiteY0" fmla="*/ 3857232 h 3857232"/>
              <a:gd name="connsiteX1" fmla="*/ 1556972 w 2482353"/>
              <a:gd name="connsiteY1" fmla="*/ 0 h 3857232"/>
              <a:gd name="connsiteX2" fmla="*/ 2482353 w 2482353"/>
              <a:gd name="connsiteY2" fmla="*/ 0 h 3857232"/>
              <a:gd name="connsiteX3" fmla="*/ 2472079 w 2482353"/>
              <a:gd name="connsiteY3" fmla="*/ 2748279 h 3857232"/>
              <a:gd name="connsiteX4" fmla="*/ 0 w 2482353"/>
              <a:gd name="connsiteY4" fmla="*/ 3857232 h 3857232"/>
              <a:gd name="connsiteX0" fmla="*/ 0 w 2039745"/>
              <a:gd name="connsiteY0" fmla="*/ 2723960 h 2748279"/>
              <a:gd name="connsiteX1" fmla="*/ 1114364 w 2039745"/>
              <a:gd name="connsiteY1" fmla="*/ 0 h 2748279"/>
              <a:gd name="connsiteX2" fmla="*/ 2039745 w 2039745"/>
              <a:gd name="connsiteY2" fmla="*/ 0 h 2748279"/>
              <a:gd name="connsiteX3" fmla="*/ 2029471 w 2039745"/>
              <a:gd name="connsiteY3" fmla="*/ 2748279 h 2748279"/>
              <a:gd name="connsiteX4" fmla="*/ 0 w 2039745"/>
              <a:gd name="connsiteY4" fmla="*/ 2723960 h 2748279"/>
              <a:gd name="connsiteX0" fmla="*/ 0 w 2039745"/>
              <a:gd name="connsiteY0" fmla="*/ 2743415 h 2748279"/>
              <a:gd name="connsiteX1" fmla="*/ 1114364 w 2039745"/>
              <a:gd name="connsiteY1" fmla="*/ 0 h 2748279"/>
              <a:gd name="connsiteX2" fmla="*/ 2039745 w 2039745"/>
              <a:gd name="connsiteY2" fmla="*/ 0 h 2748279"/>
              <a:gd name="connsiteX3" fmla="*/ 2029471 w 2039745"/>
              <a:gd name="connsiteY3" fmla="*/ 2748279 h 2748279"/>
              <a:gd name="connsiteX4" fmla="*/ 0 w 2039745"/>
              <a:gd name="connsiteY4" fmla="*/ 2743415 h 2748279"/>
              <a:gd name="connsiteX0" fmla="*/ 0 w 2039745"/>
              <a:gd name="connsiteY0" fmla="*/ 2743415 h 2743415"/>
              <a:gd name="connsiteX1" fmla="*/ 1114364 w 2039745"/>
              <a:gd name="connsiteY1" fmla="*/ 0 h 2743415"/>
              <a:gd name="connsiteX2" fmla="*/ 2039745 w 2039745"/>
              <a:gd name="connsiteY2" fmla="*/ 0 h 2743415"/>
              <a:gd name="connsiteX3" fmla="*/ 2029471 w 2039745"/>
              <a:gd name="connsiteY3" fmla="*/ 2727258 h 2743415"/>
              <a:gd name="connsiteX4" fmla="*/ 0 w 2039745"/>
              <a:gd name="connsiteY4" fmla="*/ 2743415 h 2743415"/>
              <a:gd name="connsiteX0" fmla="*/ 0 w 2042943"/>
              <a:gd name="connsiteY0" fmla="*/ 2743415 h 2743415"/>
              <a:gd name="connsiteX1" fmla="*/ 1114364 w 2042943"/>
              <a:gd name="connsiteY1" fmla="*/ 0 h 2743415"/>
              <a:gd name="connsiteX2" fmla="*/ 2039745 w 2042943"/>
              <a:gd name="connsiteY2" fmla="*/ 0 h 2743415"/>
              <a:gd name="connsiteX3" fmla="*/ 2042171 w 2042943"/>
              <a:gd name="connsiteY3" fmla="*/ 2743133 h 2743415"/>
              <a:gd name="connsiteX4" fmla="*/ 0 w 2042943"/>
              <a:gd name="connsiteY4" fmla="*/ 2743415 h 274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2943" h="2743415">
                <a:moveTo>
                  <a:pt x="0" y="2743415"/>
                </a:moveTo>
                <a:lnTo>
                  <a:pt x="1114364" y="0"/>
                </a:lnTo>
                <a:lnTo>
                  <a:pt x="2039745" y="0"/>
                </a:lnTo>
                <a:cubicBezTo>
                  <a:pt x="2036320" y="916093"/>
                  <a:pt x="2045596" y="1827040"/>
                  <a:pt x="2042171" y="2743133"/>
                </a:cubicBezTo>
                <a:lnTo>
                  <a:pt x="0" y="2743415"/>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noFill/>
            </a:endParaRPr>
          </a:p>
        </p:txBody>
      </p:sp>
      <p:sp>
        <p:nvSpPr>
          <p:cNvPr id="8" name="Parallelogram 7">
            <a:extLst>
              <a:ext uri="{FF2B5EF4-FFF2-40B4-BE49-F238E27FC236}">
                <a16:creationId xmlns:a16="http://schemas.microsoft.com/office/drawing/2014/main" id="{0A86830B-0C75-6D38-034B-205E9525A85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arallelogram 9">
            <a:extLst>
              <a:ext uri="{FF2B5EF4-FFF2-40B4-BE49-F238E27FC236}">
                <a16:creationId xmlns:a16="http://schemas.microsoft.com/office/drawing/2014/main" id="{09B54D76-4F55-1932-1D90-D9ED84891252}"/>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8F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blue and black text on a black background&#10;&#10;Description automatically generated">
            <a:extLst>
              <a:ext uri="{FF2B5EF4-FFF2-40B4-BE49-F238E27FC236}">
                <a16:creationId xmlns:a16="http://schemas.microsoft.com/office/drawing/2014/main" id="{9AFEC8D4-F544-5C7E-A1D3-7AFDC4D8F7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9" name="Text Placeholder 8">
            <a:extLst>
              <a:ext uri="{FF2B5EF4-FFF2-40B4-BE49-F238E27FC236}">
                <a16:creationId xmlns:a16="http://schemas.microsoft.com/office/drawing/2014/main" id="{8E371248-1C22-541D-A79E-7C7446108C7D}"/>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14" name="Text Placeholder 13">
            <a:extLst>
              <a:ext uri="{FF2B5EF4-FFF2-40B4-BE49-F238E27FC236}">
                <a16:creationId xmlns:a16="http://schemas.microsoft.com/office/drawing/2014/main" id="{837A23F8-4A6D-6E12-149D-99727604F935}"/>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2" name="Text Placeholder 8">
            <a:extLst>
              <a:ext uri="{FF2B5EF4-FFF2-40B4-BE49-F238E27FC236}">
                <a16:creationId xmlns:a16="http://schemas.microsoft.com/office/drawing/2014/main" id="{EEE3EEB1-1AED-C5C0-B09A-B92CD0B9D517}"/>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
        <p:nvSpPr>
          <p:cNvPr id="3" name="Text Placeholder 5">
            <a:extLst>
              <a:ext uri="{FF2B5EF4-FFF2-40B4-BE49-F238E27FC236}">
                <a16:creationId xmlns:a16="http://schemas.microsoft.com/office/drawing/2014/main" id="{E34BC324-A01E-1342-6DBC-C8482014D47B}"/>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395817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slide 1">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BCDC81AD-5609-A01F-A6F8-6EEBC19DAB4E}"/>
              </a:ext>
            </a:extLst>
          </p:cNvPr>
          <p:cNvSpPr/>
          <p:nvPr userDrawn="1"/>
        </p:nvSpPr>
        <p:spPr>
          <a:xfrm flipH="1">
            <a:off x="1126" y="6450512"/>
            <a:ext cx="9131948" cy="407488"/>
          </a:xfrm>
          <a:custGeom>
            <a:avLst/>
            <a:gdLst>
              <a:gd name="connsiteX0" fmla="*/ 0 w 9361674"/>
              <a:gd name="connsiteY0" fmla="*/ 407488 h 407488"/>
              <a:gd name="connsiteX1" fmla="*/ 206258 w 9361674"/>
              <a:gd name="connsiteY1" fmla="*/ 0 h 407488"/>
              <a:gd name="connsiteX2" fmla="*/ 9361674 w 9361674"/>
              <a:gd name="connsiteY2" fmla="*/ 0 h 407488"/>
              <a:gd name="connsiteX3" fmla="*/ 9155416 w 9361674"/>
              <a:gd name="connsiteY3" fmla="*/ 407488 h 407488"/>
              <a:gd name="connsiteX4" fmla="*/ 0 w 9361674"/>
              <a:gd name="connsiteY4" fmla="*/ 407488 h 407488"/>
              <a:gd name="connsiteX0" fmla="*/ 0 w 9155416"/>
              <a:gd name="connsiteY0" fmla="*/ 407488 h 407488"/>
              <a:gd name="connsiteX1" fmla="*/ 206258 w 9155416"/>
              <a:gd name="connsiteY1" fmla="*/ 0 h 407488"/>
              <a:gd name="connsiteX2" fmla="*/ 9131948 w 9155416"/>
              <a:gd name="connsiteY2" fmla="*/ 0 h 407488"/>
              <a:gd name="connsiteX3" fmla="*/ 9155416 w 9155416"/>
              <a:gd name="connsiteY3" fmla="*/ 407488 h 407488"/>
              <a:gd name="connsiteX4" fmla="*/ 0 w 9155416"/>
              <a:gd name="connsiteY4" fmla="*/ 407488 h 407488"/>
              <a:gd name="connsiteX0" fmla="*/ 0 w 9131948"/>
              <a:gd name="connsiteY0" fmla="*/ 407488 h 407488"/>
              <a:gd name="connsiteX1" fmla="*/ 206258 w 9131948"/>
              <a:gd name="connsiteY1" fmla="*/ 0 h 407488"/>
              <a:gd name="connsiteX2" fmla="*/ 9131948 w 9131948"/>
              <a:gd name="connsiteY2" fmla="*/ 0 h 407488"/>
              <a:gd name="connsiteX3" fmla="*/ 9128389 w 9131948"/>
              <a:gd name="connsiteY3" fmla="*/ 407488 h 407488"/>
              <a:gd name="connsiteX4" fmla="*/ 0 w 9131948"/>
              <a:gd name="connsiteY4" fmla="*/ 407488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1948" h="407488">
                <a:moveTo>
                  <a:pt x="0" y="407488"/>
                </a:moveTo>
                <a:lnTo>
                  <a:pt x="206258" y="0"/>
                </a:lnTo>
                <a:lnTo>
                  <a:pt x="9131948" y="0"/>
                </a:lnTo>
                <a:cubicBezTo>
                  <a:pt x="9130762" y="135829"/>
                  <a:pt x="9129575" y="271659"/>
                  <a:pt x="9128389" y="407488"/>
                </a:cubicBezTo>
                <a:lnTo>
                  <a:pt x="0" y="407488"/>
                </a:lnTo>
                <a:close/>
              </a:path>
            </a:pathLst>
          </a:custGeom>
          <a:solidFill>
            <a:srgbClr val="CACACA">
              <a:alpha val="254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9">
            <a:extLst>
              <a:ext uri="{FF2B5EF4-FFF2-40B4-BE49-F238E27FC236}">
                <a16:creationId xmlns:a16="http://schemas.microsoft.com/office/drawing/2014/main" id="{49AAFC10-504B-E114-B2A1-687494A894FA}"/>
              </a:ext>
            </a:extLst>
          </p:cNvPr>
          <p:cNvSpPr/>
          <p:nvPr userDrawn="1"/>
        </p:nvSpPr>
        <p:spPr>
          <a:xfrm flipH="1">
            <a:off x="8663152" y="6450512"/>
            <a:ext cx="3528848" cy="407488"/>
          </a:xfrm>
          <a:custGeom>
            <a:avLst/>
            <a:gdLst>
              <a:gd name="connsiteX0" fmla="*/ 0 w 3733800"/>
              <a:gd name="connsiteY0" fmla="*/ 407488 h 407488"/>
              <a:gd name="connsiteX1" fmla="*/ 206258 w 3733800"/>
              <a:gd name="connsiteY1" fmla="*/ 0 h 407488"/>
              <a:gd name="connsiteX2" fmla="*/ 3733800 w 3733800"/>
              <a:gd name="connsiteY2" fmla="*/ 0 h 407488"/>
              <a:gd name="connsiteX3" fmla="*/ 3527542 w 3733800"/>
              <a:gd name="connsiteY3" fmla="*/ 407488 h 407488"/>
              <a:gd name="connsiteX4" fmla="*/ 0 w 3733800"/>
              <a:gd name="connsiteY4" fmla="*/ 407488 h 407488"/>
              <a:gd name="connsiteX0" fmla="*/ 0 w 3528848"/>
              <a:gd name="connsiteY0" fmla="*/ 396977 h 407488"/>
              <a:gd name="connsiteX1" fmla="*/ 1306 w 3528848"/>
              <a:gd name="connsiteY1" fmla="*/ 0 h 407488"/>
              <a:gd name="connsiteX2" fmla="*/ 3528848 w 3528848"/>
              <a:gd name="connsiteY2" fmla="*/ 0 h 407488"/>
              <a:gd name="connsiteX3" fmla="*/ 3322590 w 3528848"/>
              <a:gd name="connsiteY3" fmla="*/ 407488 h 407488"/>
              <a:gd name="connsiteX4" fmla="*/ 0 w 3528848"/>
              <a:gd name="connsiteY4" fmla="*/ 396977 h 407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848" h="407488">
                <a:moveTo>
                  <a:pt x="0" y="396977"/>
                </a:moveTo>
                <a:cubicBezTo>
                  <a:pt x="435" y="264651"/>
                  <a:pt x="871" y="132326"/>
                  <a:pt x="1306" y="0"/>
                </a:cubicBezTo>
                <a:lnTo>
                  <a:pt x="3528848" y="0"/>
                </a:lnTo>
                <a:lnTo>
                  <a:pt x="3322590" y="407488"/>
                </a:lnTo>
                <a:lnTo>
                  <a:pt x="0" y="396977"/>
                </a:lnTo>
                <a:close/>
              </a:path>
            </a:pathLst>
          </a:custGeom>
          <a:solidFill>
            <a:srgbClr val="0071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E65F6B5C-4D90-9D62-11C7-DCBA4B404F86}"/>
              </a:ext>
            </a:extLst>
          </p:cNvPr>
          <p:cNvSpPr>
            <a:spLocks noGrp="1"/>
          </p:cNvSpPr>
          <p:nvPr>
            <p:ph type="body" sz="quarter" idx="10"/>
          </p:nvPr>
        </p:nvSpPr>
        <p:spPr>
          <a:xfrm>
            <a:off x="457200" y="6450513"/>
            <a:ext cx="5181600" cy="407488"/>
          </a:xfrm>
          <a:prstGeom prst="rect">
            <a:avLst/>
          </a:prstGeom>
        </p:spPr>
        <p:txBody>
          <a:bodyPr anchor="ctr"/>
          <a:lstStyle>
            <a:lvl1pPr>
              <a:defRPr sz="1100">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pic>
        <p:nvPicPr>
          <p:cNvPr id="14" name="Picture 13" descr="A blue and black text on a black background&#10;&#10;Description automatically generated">
            <a:extLst>
              <a:ext uri="{FF2B5EF4-FFF2-40B4-BE49-F238E27FC236}">
                <a16:creationId xmlns:a16="http://schemas.microsoft.com/office/drawing/2014/main" id="{50F62DE1-CA32-0D4A-DB50-FC32F2158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
        <p:nvSpPr>
          <p:cNvPr id="3" name="Text Placeholder 8">
            <a:extLst>
              <a:ext uri="{FF2B5EF4-FFF2-40B4-BE49-F238E27FC236}">
                <a16:creationId xmlns:a16="http://schemas.microsoft.com/office/drawing/2014/main" id="{A5D0438E-9E01-D84B-B2D9-523E1C6B5E19}"/>
              </a:ext>
            </a:extLst>
          </p:cNvPr>
          <p:cNvSpPr>
            <a:spLocks noGrp="1"/>
          </p:cNvSpPr>
          <p:nvPr>
            <p:ph type="body" sz="quarter" idx="11"/>
          </p:nvPr>
        </p:nvSpPr>
        <p:spPr>
          <a:xfrm>
            <a:off x="495299" y="1286176"/>
            <a:ext cx="8831263" cy="1109131"/>
          </a:xfrm>
          <a:prstGeom prst="rect">
            <a:avLst/>
          </a:prstGeom>
        </p:spPr>
        <p:txBody>
          <a:bodyPr/>
          <a:lstStyle>
            <a:lvl1pPr>
              <a:defRPr sz="2800" b="1">
                <a:solidFill>
                  <a:srgbClr val="008F9C"/>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Click to edit Master text styles</a:t>
            </a:r>
          </a:p>
          <a:p>
            <a:pPr lvl="0"/>
            <a:r>
              <a:rPr lang="en-GB"/>
              <a:t>Second level</a:t>
            </a:r>
          </a:p>
        </p:txBody>
      </p:sp>
      <p:sp>
        <p:nvSpPr>
          <p:cNvPr id="5" name="Text Placeholder 13">
            <a:extLst>
              <a:ext uri="{FF2B5EF4-FFF2-40B4-BE49-F238E27FC236}">
                <a16:creationId xmlns:a16="http://schemas.microsoft.com/office/drawing/2014/main" id="{F080B91B-BD11-27EF-85C6-793F2725FCE2}"/>
              </a:ext>
            </a:extLst>
          </p:cNvPr>
          <p:cNvSpPr>
            <a:spLocks noGrp="1"/>
          </p:cNvSpPr>
          <p:nvPr>
            <p:ph type="body" sz="quarter" idx="12"/>
          </p:nvPr>
        </p:nvSpPr>
        <p:spPr>
          <a:xfrm>
            <a:off x="495299" y="355313"/>
            <a:ext cx="8907463" cy="703263"/>
          </a:xfrm>
          <a:prstGeom prst="rect">
            <a:avLst/>
          </a:prstGeom>
        </p:spPr>
        <p:txBody>
          <a:bodyPr/>
          <a:lstStyle>
            <a:lvl1pPr>
              <a:defRPr sz="3600" b="1">
                <a:solidFill>
                  <a:srgbClr val="606060"/>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7" name="Text Placeholder 8">
            <a:extLst>
              <a:ext uri="{FF2B5EF4-FFF2-40B4-BE49-F238E27FC236}">
                <a16:creationId xmlns:a16="http://schemas.microsoft.com/office/drawing/2014/main" id="{26D98DD4-B153-46FB-3A3E-A97F72301C6C}"/>
              </a:ext>
            </a:extLst>
          </p:cNvPr>
          <p:cNvSpPr>
            <a:spLocks noGrp="1"/>
          </p:cNvSpPr>
          <p:nvPr>
            <p:ph type="body" sz="quarter" idx="13" hasCustomPrompt="1"/>
          </p:nvPr>
        </p:nvSpPr>
        <p:spPr>
          <a:xfrm>
            <a:off x="495299" y="2667000"/>
            <a:ext cx="8831263" cy="3377228"/>
          </a:xfrm>
          <a:prstGeom prst="rect">
            <a:avLst/>
          </a:prstGeom>
        </p:spPr>
        <p:txBody>
          <a:bodyPr/>
          <a:lstStyle>
            <a:lvl1pPr>
              <a:defRPr sz="2000" b="0">
                <a:solidFill>
                  <a:schemeClr val="tx1"/>
                </a:solidFill>
                <a:latin typeface="Arial" panose="020B0604020202020204" pitchFamily="34" charset="0"/>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GB"/>
              <a:t>Third level</a:t>
            </a:r>
          </a:p>
          <a:p>
            <a:pPr lvl="1"/>
            <a:r>
              <a:rPr lang="en-GB"/>
              <a:t>Fourth level</a:t>
            </a:r>
          </a:p>
        </p:txBody>
      </p:sp>
    </p:spTree>
    <p:extLst>
      <p:ext uri="{BB962C8B-B14F-4D97-AF65-F5344CB8AC3E}">
        <p14:creationId xmlns:p14="http://schemas.microsoft.com/office/powerpoint/2010/main" val="1482696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1.png"/><Relationship Id="rId5" Type="http://schemas.openxmlformats.org/officeDocument/2006/relationships/slideLayout" Target="../slideLayouts/slideLayout11.xml"/><Relationship Id="rId10"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1.png"/><Relationship Id="rId4" Type="http://schemas.openxmlformats.org/officeDocument/2006/relationships/slideLayout" Target="../slideLayouts/slideLayout19.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A blue and black text on a black background&#10;&#10;Description automatically generated">
            <a:extLst>
              <a:ext uri="{FF2B5EF4-FFF2-40B4-BE49-F238E27FC236}">
                <a16:creationId xmlns:a16="http://schemas.microsoft.com/office/drawing/2014/main" id="{86DFB244-190C-2E1B-CED8-87B72CE39E7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363200" y="323958"/>
            <a:ext cx="1485777" cy="703373"/>
          </a:xfrm>
          <a:prstGeom prst="rect">
            <a:avLst/>
          </a:prstGeom>
        </p:spPr>
      </p:pic>
    </p:spTree>
    <p:extLst>
      <p:ext uri="{BB962C8B-B14F-4D97-AF65-F5344CB8AC3E}">
        <p14:creationId xmlns:p14="http://schemas.microsoft.com/office/powerpoint/2010/main" val="188736710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674" r:id="rId3"/>
    <p:sldLayoutId id="2147483702" r:id="rId4"/>
    <p:sldLayoutId id="2147483738" r:id="rId5"/>
    <p:sldLayoutId id="2147483739"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1" descr="A blue and black text on a black background&#10;&#10;Description automatically generated">
            <a:extLst>
              <a:ext uri="{FF2B5EF4-FFF2-40B4-BE49-F238E27FC236}">
                <a16:creationId xmlns:a16="http://schemas.microsoft.com/office/drawing/2014/main" id="{33124A9C-C4BE-DC66-AF20-97C18166FEB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906000" y="533400"/>
            <a:ext cx="1921707" cy="914400"/>
          </a:xfrm>
          <a:prstGeom prst="rect">
            <a:avLst/>
          </a:prstGeom>
        </p:spPr>
      </p:pic>
    </p:spTree>
    <p:extLst>
      <p:ext uri="{BB962C8B-B14F-4D97-AF65-F5344CB8AC3E}">
        <p14:creationId xmlns:p14="http://schemas.microsoft.com/office/powerpoint/2010/main" val="4130656272"/>
      </p:ext>
    </p:extLst>
  </p:cSld>
  <p:clrMap bg1="lt1" tx1="dk1" bg2="lt2" tx2="dk2" accent1="accent1" accent2="accent2" accent3="accent3" accent4="accent4" accent5="accent5" accent6="accent6" hlink="hlink" folHlink="folHlink"/>
  <p:sldLayoutIdLst>
    <p:sldLayoutId id="2147483705" r:id="rId1"/>
    <p:sldLayoutId id="2147483703" r:id="rId2"/>
    <p:sldLayoutId id="2147483704" r:id="rId3"/>
    <p:sldLayoutId id="2147483672" r:id="rId4"/>
    <p:sldLayoutId id="2147483706" r:id="rId5"/>
    <p:sldLayoutId id="2147483756" r:id="rId6"/>
    <p:sldLayoutId id="2147483757" r:id="rId7"/>
    <p:sldLayoutId id="2147483758" r:id="rId8"/>
    <p:sldLayoutId id="2147483759"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A blue and black text on a black background&#10;&#10;Description automatically generated">
            <a:extLst>
              <a:ext uri="{FF2B5EF4-FFF2-40B4-BE49-F238E27FC236}">
                <a16:creationId xmlns:a16="http://schemas.microsoft.com/office/drawing/2014/main" id="{CFEC3AD5-DDC9-543A-AC53-73554D101E0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9906000" y="533400"/>
            <a:ext cx="1921707" cy="914400"/>
          </a:xfrm>
          <a:prstGeom prst="rect">
            <a:avLst/>
          </a:prstGeom>
        </p:spPr>
      </p:pic>
    </p:spTree>
    <p:extLst>
      <p:ext uri="{BB962C8B-B14F-4D97-AF65-F5344CB8AC3E}">
        <p14:creationId xmlns:p14="http://schemas.microsoft.com/office/powerpoint/2010/main" val="2459091026"/>
      </p:ext>
    </p:extLst>
  </p:cSld>
  <p:clrMap bg1="lt1" tx1="dk1" bg2="lt2" tx2="dk2" accent1="accent1" accent2="accent2" accent3="accent3" accent4="accent4" accent5="accent5" accent6="accent6" hlink="hlink" folHlink="folHlink"/>
  <p:sldLayoutIdLst>
    <p:sldLayoutId id="2147483686" r:id="rId1"/>
    <p:sldLayoutId id="2147483728" r:id="rId2"/>
    <p:sldLayoutId id="2147483729" r:id="rId3"/>
    <p:sldLayoutId id="2147483730" r:id="rId4"/>
    <p:sldLayoutId id="2147483731" r:id="rId5"/>
    <p:sldLayoutId id="2147483732" r:id="rId6"/>
    <p:sldLayoutId id="2147483733" r:id="rId7"/>
    <p:sldLayoutId id="214748373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4B5DBE-2CC0-31AD-5587-5044435B4B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7F7362-7533-9B3A-6C51-3162115B67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C962E8-4939-ADCB-23F1-4A213CF9A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C82504-81D7-474E-B8D6-B059EA2EDC77}" type="datetimeFigureOut">
              <a:rPr lang="en-GB" smtClean="0"/>
              <a:t>09/10/2026</a:t>
            </a:fld>
            <a:endParaRPr lang="en-GB" dirty="0"/>
          </a:p>
        </p:txBody>
      </p:sp>
      <p:sp>
        <p:nvSpPr>
          <p:cNvPr id="5" name="Footer Placeholder 4">
            <a:extLst>
              <a:ext uri="{FF2B5EF4-FFF2-40B4-BE49-F238E27FC236}">
                <a16:creationId xmlns:a16="http://schemas.microsoft.com/office/drawing/2014/main" id="{9FEDCA2E-2BE0-D6CC-CC8B-AC36F76B14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547C989A-503D-6DEF-41F1-F3977ED48C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8879C6-3E4D-4BA2-A993-DF6C96F2D110}" type="slidenum">
              <a:rPr lang="en-GB" smtClean="0"/>
              <a:t>‹#›</a:t>
            </a:fld>
            <a:endParaRPr lang="en-GB" dirty="0"/>
          </a:p>
        </p:txBody>
      </p:sp>
    </p:spTree>
    <p:extLst>
      <p:ext uri="{BB962C8B-B14F-4D97-AF65-F5344CB8AC3E}">
        <p14:creationId xmlns:p14="http://schemas.microsoft.com/office/powerpoint/2010/main" val="20057528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hyperlink" Target="http://www.skillsforcare.org.uk/StateOfLaunchEvent" TargetMode="External"/><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hyperlink" Target="https://ipsos.uk/ASCWorkforceSurveySPLA" TargetMode="External"/><Relationship Id="rId2" Type="http://schemas.openxmlformats.org/officeDocument/2006/relationships/hyperlink" Target="https://www.skillsforcare.org.uk/Get-involved/Non-public/Resource-pack.aspx" TargetMode="Externa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png"/><Relationship Id="rId1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jpe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8.png"/><Relationship Id="rId11" Type="http://schemas.openxmlformats.org/officeDocument/2006/relationships/image" Target="../media/image32.jpe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www.skillsforcare.org.uk/ascwd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www.gov.uk/government/collections/adult-social-care-learning-and-development-support-schem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killsforcare.org.uk/news-and-events/Events/November/Understanding-the-Level-2-Adult-Social-Care-Certificate-qualification.aspx"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skillsforcare.org.uk/Developing-your-workforce/Level-2-Adult-Social-Care-Certificate-qualification.asp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skillsforcare.org.uk/Developing-your-workforce/Quality-assured-training-and-courses.aspx"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hyperlink" Target="http://www.skillsforcare.org.uk/thetraininghub"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sc-wds.skillsforcare.org.uk/registration/create-account"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hyperlink" Target="https://www.skillsforcare.org.uk/Adult-Social-Care-Workforce-Data/Adult-Social-Care-Workforce-Data-Set/Benefits-of-ASC-WDS.aspx"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skillsforcare.org.uk/Developing-your-workforce/Care-workforce-pathway/The-Care-Workforce-Pathway.aspx" TargetMode="External"/><Relationship Id="rId7" Type="http://schemas.openxmlformats.org/officeDocument/2006/relationships/hyperlink" Target="https://www.skillsforcare.org.uk/resources/documents/Developing-your-workforce/Care-Workforce-Pathway/Career-and-development/Care-Workforce-Pathway-progression-opportunities.pdf"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skillsforcare.org.uk/Developing-your-workforce/Care-workforce-pathway/Adopting-the-Care-Workforce-Pathway.aspx" TargetMode="External"/><Relationship Id="rId5" Type="http://schemas.openxmlformats.org/officeDocument/2006/relationships/hyperlink" Target="https://www.skillsforcare.org.uk/resources/documents/Developing-your-workforce/Care-Workforce-Pathway/Care-Workforce-Pathway-role-category-characteristics.pdf" TargetMode="External"/><Relationship Id="rId4" Type="http://schemas.openxmlformats.org/officeDocument/2006/relationships/hyperlink" Target="https://www.skillsforcare.org.uk/Developing-your-workforce/Care-workforce-pathway/Getting-started.aspx"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skillsforcare.org.uk/Developing-your-workforce/Care-workforce-pathway/Support-programme-for-care-providers.aspx"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skillsforcare.org.uk/news-and-events/Events/June/Preceptor-role-workshop.aspx"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www.skillsforcare.org.uk/news-and-events/Events/June/Preceptorship-lead-role-workshops-embedding-and-championing-preceptorship-in-adult-social-care.aspx"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skillsforcare.org.uk/Support-for-leaders-and-managers/Managing-a-service/Prevention-in-social-care/Behaviour-change-competencies-framework.aspx"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hyperlink" Target="https://www.skillsforcare.org.uk/Support-for-leaders-and-managers/Practical-approach-toolkits/Practical-approaches-toolkits.aspx"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www.skillsforcare.org.uk/Support-for-leaders-and-managers/Managing-a-service/Delegated-healthcare-activities/The-guiding-principles.aspx" TargetMode="External"/><Relationship Id="rId5" Type="http://schemas.openxmlformats.org/officeDocument/2006/relationships/hyperlink" Target="https://www.skillsforcare.org.uk/resources/documents/Support-for-leaders-and-managers/Managing-a-service/Delegated-healthcare-activities/Short-guides/DHA-short-guide-for-providers-and-organisations-February-2026.pdf" TargetMode="External"/><Relationship Id="rId4" Type="http://schemas.openxmlformats.org/officeDocument/2006/relationships/hyperlink" Target="https://www.skillsforcare.org.uk/Support-for-leaders-and-managers/Managing-a-service/Delegated-healthcare-activities/Hear-and-learn-from-others.aspx"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gov.uk/guidance/statutory-sick-pay-how-different-employment-types-affect-what-you-pay#agency-workers" TargetMode="External"/><Relationship Id="rId3" Type="http://schemas.openxmlformats.org/officeDocument/2006/relationships/hyperlink" Target="https://www.gov.uk/government/consultations/fair-pay-agreement-process-in-adult-social-care/outcome/fair-pay-agreement-process-in-adult-social-care-government-response" TargetMode="External"/><Relationship Id="rId7" Type="http://schemas.openxmlformats.org/officeDocument/2006/relationships/hyperlink" Target="https://assets.publishing.service.gov.uk/media/695fb36d47867b8e14f764fb/statutory-sick-pay-factsheet.pdf"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skillsforcare.org.uk/Support-for-leaders-and-managers/Employment-Rights-Act-2025/Employment-Rights-Act-2025.aspx" TargetMode="External"/><Relationship Id="rId5" Type="http://schemas.openxmlformats.org/officeDocument/2006/relationships/hyperlink" Target="https://socialcare.blog.gov.uk/2026/07/22/two-big-milestones-for-millions-of-care-workers-in-england/" TargetMode="External"/><Relationship Id="rId10" Type="http://schemas.openxmlformats.org/officeDocument/2006/relationships/image" Target="../media/image42.png"/><Relationship Id="rId4" Type="http://schemas.openxmlformats.org/officeDocument/2006/relationships/hyperlink" Target="https://assets.publishing.service.gov.uk/media/69a6c0503b5b78231d1a9ae6/factsheet-social-care-negotiating-bodies-and-fair-pay-agreements-feb-2026.pdf" TargetMode="External"/><Relationship Id="rId9" Type="http://schemas.openxmlformats.org/officeDocument/2006/relationships/hyperlink" Target="https://www.skillsforcare.org.uk/resources/documents/Support-for-leaders-and-managers/Employment-Rights-Act-2025/SSP-FAQs.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www.skillsforcare.org.uk/news-and-events/Events/Ongoing/Improving-your-cqc-rating-seminar.aspx"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hyperlink" Target="https://www.skillsforcare.org.uk/news-and-events/Events/Ongoing/Being-prepared-for-CQC-assessment-seminar.aspx?utm_source=newsletter&amp;utm_medium=email&amp;utm_campaign=registered_managers&amp;utm_term=webinars_and_events&amp;utm_content=being_prepared_seminar"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hyperlink" Target="https://www.skillsforcare.org.uk/news-and-events/Events/Ongoing/How-to-evidence-safe-and-effective-staffing-for-CQC-compliance.aspx"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hyperlink" Target="https://www.skillsforcare.org.uk/Support-for-leaders-and-managers/Developing-leaders-and-managers/DM10.aspx"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hyperlink" Target="https://www.skillsforcare.org.uk/Support-for-leaders-and-managers/Developing-leaders-and-managers/Moving-Up.aspx"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skillsforcare.org.uk/careexchang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skillsforcare.org.uk/RMwebinar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www.skillsforcare.org.uk/Support-for-leaders-and-managers/Support-for-registered-managers/Registered-manager-webinars/Care-topics.aspx#DementiacareEnablingpeopletolivewell" TargetMode="External"/><Relationship Id="rId5" Type="http://schemas.openxmlformats.org/officeDocument/2006/relationships/hyperlink" Target="https://www.skillsforcare.org.uk/Support-for-leaders-and-managers/Support-for-registered-managers/Registered-manager-webinars/Managing-a-service.aspx#NavigatingtheCQCregulationsBuildingconfidenceinwhatyouwillneedtoevidence" TargetMode="External"/><Relationship Id="rId4" Type="http://schemas.openxmlformats.org/officeDocument/2006/relationships/hyperlink" Target="https://www.skillsforcare.org.uk/Support-for-leaders-and-managers/Support-for-registered-managers/Registered-manager-webinars/Recruitment-and-retention.aspx#Strengtheningrecruitmentandretention"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skillsforcare.org.uk/membership"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hyperlink" Target="https://assets-gbr.mkt.dynamics.com/d43a2d77-48d9-411c-97cc-461eaaf4b5bf/digitalassets/standaloneforms/a963a045-efa6-f111-aaad-7c1e5204e3bd?readableEventId=Registered_Manager_Members_Mentoring_Workshop1897522084"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www.skillsforcare.org.uk/membership"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hyperlink" Target="https://www.skillsforcare.org.uk/Support-for-leaders-and-managers/Support-for-registered-managers/Social-care-managers-Facebook-group.aspx"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hyperlink" Target="https://www.skillsforcare.org.uk/Support-for-leaders-and-managers/Good-and-outstanding-care/Inspection-toolkit.aspx"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hyperlink" Target="https://www.skillsforcare.org.uk/resources/documents/Support-for-leaders-and-managers/Developing-leaders-and-managers/Developing-leaders-and-managers-guide/Developing-new-managers-and-deputies-guide.pdf"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hyperlink" Target="https://www.skillsforcare.org.uk/resources/documents/Support-for-leaders-and-managers/good-and-outstanding-care/Improve-your-CQC-rating/Guide-to-improvement.pdf"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hyperlink" Target="https://assets-gbr.mkt.dynamics.com/d43a2d77-48d9-411c-97cc-461eaaf4b5bf/digitalassets/standaloneforms/58fccc75-8886-f111-ab0f-7c1e5204e7bc?readableEventId=Aspiring_managers_and_Deputies_Network3129417451"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www.skillsforcare.org.uk/NI-CEOnetworks"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hyperlink" Target="https://www.skillsforcare.org.uk/resources/documents/Support-for-leaders-and-managers/Nominated-Individuals/Nominated-individual-handbook-a-practical-guide.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skillsforcare.org.uk/RM12"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hyperlink" Target="http://www.skillsforcare.org.uk/lqf" TargetMode="External"/><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58.png"/></Relationships>
</file>

<file path=ppt/slides/_rels/slide47.xml.rels><?xml version="1.0" encoding="UTF-8" standalone="yes"?>
<Relationships xmlns="http://schemas.openxmlformats.org/package/2006/relationships"><Relationship Id="rId3" Type="http://schemas.openxmlformats.org/officeDocument/2006/relationships/hyperlink" Target="https://www.skillsforcare.org.uk/sizeandstructure" TargetMode="External"/><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hyperlink" Target="http://www.skillsforcare.org.uk/Dementia"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3" Type="http://schemas.openxmlformats.org/officeDocument/2006/relationships/hyperlink" Target="https://www.skillsforcare.org.uk/news-and-events/Events/October/Nurse-prescribing-in-adult-social-care.aspx" TargetMode="External"/><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www.skillsforcare.org.uk/resources/documents/Regulated-professions/Nursing/Student-nurse-placements/Strategy-event-July-2025/Commendation-application-process-January-2026.pdf" TargetMode="External"/><Relationship Id="rId2" Type="http://schemas.openxmlformats.org/officeDocument/2006/relationships/notesSlide" Target="../notesSlides/notesSlide44.xml"/><Relationship Id="rId1" Type="http://schemas.openxmlformats.org/officeDocument/2006/relationships/slideLayout" Target="../slideLayouts/slideLayout35.xml"/><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3" Type="http://schemas.openxmlformats.org/officeDocument/2006/relationships/hyperlink" Target="https://www.skillsforcare.org.uk/Developing-your-workforce/Other-standards-and-frameworks.aspx"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hyperlink" Target="https://www.skillsforcare.org.uk/Support-for-leaders-and-managers/Supporting-a-diverse-workforce/Allyship/Allyship-resources.aspx"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www.skillsforcare.org.uk/Support-for-leaders-and-managers/Managing-a-service/Prevention-in-social-care/Medicines-management-resources.aspx"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hyperlink" Target="https://www.skillsforcare.org.uk/Support-for-leaders-and-managers/Managing-a-service/Digital-technology-and-social-care/Level-5-Award-in-Understanding-Digital-Leadership-in-Adult-Social-Care.aspx" TargetMode="External"/><Relationship Id="rId5" Type="http://schemas.openxmlformats.org/officeDocument/2006/relationships/hyperlink" Target="https://beta.digitisingsocialcare.co.uk/what-good-looks-wgll-self-assessment-tool-adult-social-care-providers" TargetMode="External"/><Relationship Id="rId4" Type="http://schemas.openxmlformats.org/officeDocument/2006/relationships/hyperlink" Target="https://beta.digitisingsocialcare.co.uk/digital-skills-self-assessment-tool-adult-social-car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bit.ly/4peyBud"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57.xml.rels><?xml version="1.0" encoding="UTF-8" standalone="yes"?>
<Relationships xmlns="http://schemas.openxmlformats.org/package/2006/relationships"><Relationship Id="rId3" Type="http://schemas.openxmlformats.org/officeDocument/2006/relationships/hyperlink" Target="https://learninghub.nhs.uk/catalogue/National-induction-for-health-and-social-care"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www.skillsforcare.org.uk/LGBTQFramework"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hyperlink" Target="https://www.skillsforcare.org.uk/Developing-your-workforce/Care-topics/Supporting-personal-relationships/Supporting-personal-relationships.aspx"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3" Type="http://schemas.openxmlformats.org/officeDocument/2006/relationships/hyperlink" Target="http://www.skillsforcare.org.uk/CulturallyAppropriateCare"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48251E-FB1E-B29B-F689-42F2C4847D06}"/>
              </a:ext>
            </a:extLst>
          </p:cNvPr>
          <p:cNvSpPr>
            <a:spLocks noGrp="1"/>
          </p:cNvSpPr>
          <p:nvPr>
            <p:ph type="body" sz="quarter" idx="10"/>
          </p:nvPr>
        </p:nvSpPr>
        <p:spPr>
          <a:xfrm>
            <a:off x="538163" y="2438400"/>
            <a:ext cx="5557837" cy="2209800"/>
          </a:xfrm>
        </p:spPr>
        <p:txBody>
          <a:bodyPr lIns="91440" tIns="45720" rIns="91440" bIns="45720" anchor="t"/>
          <a:lstStyle/>
          <a:p>
            <a:r>
              <a:rPr lang="en-GB" sz="2800" b="1" dirty="0">
                <a:effectLst/>
                <a:latin typeface="Arial" panose="020B0604020202020204" pitchFamily="34" charset="0"/>
                <a:ea typeface="Times New Roman" panose="02020603050405020304" pitchFamily="18" charset="0"/>
              </a:rPr>
              <a:t>Welcome to your registered manager network update</a:t>
            </a:r>
          </a:p>
          <a:p>
            <a:endParaRPr lang="en-GB" dirty="0"/>
          </a:p>
          <a:p>
            <a:endParaRPr lang="en-GB" dirty="0"/>
          </a:p>
          <a:p>
            <a:r>
              <a:rPr lang="en-GB" dirty="0">
                <a:solidFill>
                  <a:schemeClr val="tx1"/>
                </a:solidFill>
                <a:latin typeface="Arial"/>
                <a:cs typeface="Arial"/>
              </a:rPr>
              <a:t>Ali Porteous</a:t>
            </a:r>
            <a:endParaRPr lang="en-GB" dirty="0">
              <a:solidFill>
                <a:schemeClr val="tx1"/>
              </a:solidFill>
            </a:endParaRPr>
          </a:p>
        </p:txBody>
      </p:sp>
    </p:spTree>
    <p:extLst>
      <p:ext uri="{BB962C8B-B14F-4D97-AF65-F5344CB8AC3E}">
        <p14:creationId xmlns:p14="http://schemas.microsoft.com/office/powerpoint/2010/main" val="2440531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A5132-C2E3-3B77-BD10-72C95BBA14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B55060-99D5-EED8-CAAD-A9BA617A7038}"/>
              </a:ext>
            </a:extLst>
          </p:cNvPr>
          <p:cNvSpPr>
            <a:spLocks noGrp="1"/>
          </p:cNvSpPr>
          <p:nvPr>
            <p:ph type="body" sz="quarter" idx="10"/>
          </p:nvPr>
        </p:nvSpPr>
        <p:spPr/>
        <p:txBody>
          <a:bodyPr/>
          <a:lstStyle/>
          <a:p>
            <a:endParaRPr lang="en-GB"/>
          </a:p>
        </p:txBody>
      </p:sp>
      <p:sp>
        <p:nvSpPr>
          <p:cNvPr id="7" name="Text Placeholder 6">
            <a:extLst>
              <a:ext uri="{FF2B5EF4-FFF2-40B4-BE49-F238E27FC236}">
                <a16:creationId xmlns:a16="http://schemas.microsoft.com/office/drawing/2014/main" id="{3BDD2CF5-42BE-9E2A-6CB9-853DEAF590CE}"/>
              </a:ext>
            </a:extLst>
          </p:cNvPr>
          <p:cNvSpPr>
            <a:spLocks noGrp="1"/>
          </p:cNvSpPr>
          <p:nvPr>
            <p:ph type="body" sz="quarter" idx="12"/>
          </p:nvPr>
        </p:nvSpPr>
        <p:spPr>
          <a:xfrm>
            <a:off x="495298" y="1533306"/>
            <a:ext cx="10422048" cy="703263"/>
          </a:xfrm>
        </p:spPr>
        <p:txBody>
          <a:bodyPr lIns="91440" tIns="45720" rIns="91440" bIns="45720" anchor="t">
            <a:normAutofit/>
          </a:bodyPr>
          <a:lstStyle/>
          <a:p>
            <a:pPr marL="0" indent="0">
              <a:buNone/>
            </a:pPr>
            <a:r>
              <a:rPr lang="en-GB" sz="2600" b="1" dirty="0">
                <a:solidFill>
                  <a:srgbClr val="008F92"/>
                </a:solidFill>
              </a:rPr>
              <a:t>Wednesday 14 October 2026 | 09:30 - 11:30 | Online </a:t>
            </a:r>
            <a:endParaRPr lang="en-GB" sz="2600" dirty="0">
              <a:solidFill>
                <a:srgbClr val="212529"/>
              </a:solidFill>
            </a:endParaRPr>
          </a:p>
        </p:txBody>
      </p:sp>
      <p:sp>
        <p:nvSpPr>
          <p:cNvPr id="4" name="TextBox 3">
            <a:extLst>
              <a:ext uri="{FF2B5EF4-FFF2-40B4-BE49-F238E27FC236}">
                <a16:creationId xmlns:a16="http://schemas.microsoft.com/office/drawing/2014/main" id="{E016D614-5D1E-CCD5-E699-C94D9AE27DE5}"/>
              </a:ext>
            </a:extLst>
          </p:cNvPr>
          <p:cNvSpPr txBox="1"/>
          <p:nvPr/>
        </p:nvSpPr>
        <p:spPr>
          <a:xfrm>
            <a:off x="495298" y="2355929"/>
            <a:ext cx="8525133" cy="3416320"/>
          </a:xfrm>
          <a:prstGeom prst="rect">
            <a:avLst/>
          </a:prstGeom>
          <a:noFill/>
        </p:spPr>
        <p:txBody>
          <a:bodyPr wrap="square">
            <a:spAutoFit/>
          </a:bodyPr>
          <a:lstStyle/>
          <a:p>
            <a:r>
              <a:rPr lang="en-GB" sz="2400" dirty="0">
                <a:latin typeface="Arial" panose="020B0604020202020204" pitchFamily="34" charset="0"/>
                <a:cs typeface="Arial" panose="020B0604020202020204" pitchFamily="34" charset="0"/>
              </a:rPr>
              <a:t>Join us as we mark the launch of our flagship report providing a comprehensive analysis of the adult social care workforce in England and the characteristics of the people working in it.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This will include a look at key sector trends including information about the registered manager workforce. </a:t>
            </a:r>
          </a:p>
          <a:p>
            <a:endParaRPr lang="en-GB" sz="1600" dirty="0">
              <a:solidFill>
                <a:srgbClr val="212529"/>
              </a:solidFill>
              <a:latin typeface="Arial" panose="020B0604020202020204" pitchFamily="34" charset="0"/>
              <a:cs typeface="Arial" panose="020B0604020202020204" pitchFamily="34" charset="0"/>
            </a:endParaRPr>
          </a:p>
          <a:p>
            <a:r>
              <a:rPr lang="en-GB" sz="2400" b="1" dirty="0">
                <a:solidFill>
                  <a:srgbClr val="212529"/>
                </a:solidFill>
                <a:latin typeface="Arial" panose="020B0604020202020204" pitchFamily="34" charset="0"/>
                <a:cs typeface="Arial" panose="020B0604020202020204" pitchFamily="34" charset="0"/>
              </a:rPr>
              <a:t>Register for the event: </a:t>
            </a:r>
            <a:r>
              <a:rPr lang="en-GB" sz="2400" b="1" dirty="0">
                <a:solidFill>
                  <a:srgbClr val="212529"/>
                </a:solidFill>
                <a:latin typeface="Arial" panose="020B0604020202020204" pitchFamily="34" charset="0"/>
                <a:cs typeface="Arial" panose="020B0604020202020204" pitchFamily="34" charset="0"/>
                <a:hlinkClick r:id="rId3"/>
              </a:rPr>
              <a:t>skillsforcare.org.uk/StateOfLaunchEvent</a:t>
            </a:r>
            <a:r>
              <a:rPr lang="en-GB" sz="2400" b="1" dirty="0">
                <a:solidFill>
                  <a:srgbClr val="212529"/>
                </a:solidFill>
                <a:latin typeface="Arial" panose="020B0604020202020204" pitchFamily="34" charset="0"/>
                <a:cs typeface="Arial" panose="020B0604020202020204" pitchFamily="34" charset="0"/>
              </a:rPr>
              <a:t>  </a:t>
            </a:r>
            <a:endParaRPr lang="en-GB" sz="2400" dirty="0">
              <a:solidFill>
                <a:srgbClr val="212529"/>
              </a:solidFill>
              <a:latin typeface="Arial" panose="020B0604020202020204" pitchFamily="34" charset="0"/>
              <a:cs typeface="Arial" panose="020B0604020202020204" pitchFamily="34" charset="0"/>
            </a:endParaRPr>
          </a:p>
        </p:txBody>
      </p:sp>
      <p:sp>
        <p:nvSpPr>
          <p:cNvPr id="8" name="Text Placeholder 2">
            <a:extLst>
              <a:ext uri="{FF2B5EF4-FFF2-40B4-BE49-F238E27FC236}">
                <a16:creationId xmlns:a16="http://schemas.microsoft.com/office/drawing/2014/main" id="{367EDC5A-CE5B-B926-4C77-0B68FC1C8E14}"/>
              </a:ext>
            </a:extLst>
          </p:cNvPr>
          <p:cNvSpPr txBox="1">
            <a:spLocks/>
          </p:cNvSpPr>
          <p:nvPr/>
        </p:nvSpPr>
        <p:spPr>
          <a:xfrm>
            <a:off x="457200" y="246140"/>
            <a:ext cx="9822594" cy="703263"/>
          </a:xfrm>
          <a:prstGeom prst="rect">
            <a:avLst/>
          </a:prstGeom>
        </p:spPr>
        <p:txBody>
          <a:bodyPr/>
          <a:lstStyle>
            <a:lvl1pPr marL="0">
              <a:defRPr sz="3600" b="1">
                <a:solidFill>
                  <a:srgbClr val="60606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3200" kern="0" dirty="0"/>
              <a:t>The state of the adult social care sector and workforce in England 2026: </a:t>
            </a:r>
            <a:r>
              <a:rPr lang="en-GB" sz="3200" b="0" kern="0" dirty="0"/>
              <a:t>Launch event </a:t>
            </a:r>
          </a:p>
        </p:txBody>
      </p:sp>
      <p:pic>
        <p:nvPicPr>
          <p:cNvPr id="12" name="Picture 11">
            <a:extLst>
              <a:ext uri="{FF2B5EF4-FFF2-40B4-BE49-F238E27FC236}">
                <a16:creationId xmlns:a16="http://schemas.microsoft.com/office/drawing/2014/main" id="{B55F3E89-5CB6-A5FA-9D68-378EF4FA3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2322" y="2820472"/>
            <a:ext cx="2810390" cy="2810390"/>
          </a:xfrm>
          <a:prstGeom prst="rect">
            <a:avLst/>
          </a:prstGeom>
        </p:spPr>
      </p:pic>
    </p:spTree>
    <p:extLst>
      <p:ext uri="{BB962C8B-B14F-4D97-AF65-F5344CB8AC3E}">
        <p14:creationId xmlns:p14="http://schemas.microsoft.com/office/powerpoint/2010/main" val="1124761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347F93D3-1139-9EF5-24B8-61B547775EC4}"/>
              </a:ext>
            </a:extLst>
          </p:cNvPr>
          <p:cNvSpPr>
            <a:spLocks noGrp="1"/>
          </p:cNvSpPr>
          <p:nvPr>
            <p:ph type="body" sz="quarter" idx="12"/>
          </p:nvPr>
        </p:nvSpPr>
        <p:spPr>
          <a:xfrm>
            <a:off x="495300" y="355600"/>
            <a:ext cx="8351838" cy="703263"/>
          </a:xfrm>
        </p:spPr>
        <p:txBody>
          <a:bodyPr/>
          <a:lstStyle/>
          <a:p>
            <a:r>
              <a:rPr lang="en-GB" sz="3400" b="0" dirty="0"/>
              <a:t>Adult Social Care Workforce Survey 2026</a:t>
            </a:r>
          </a:p>
          <a:p>
            <a:endParaRPr lang="en-US" dirty="0"/>
          </a:p>
        </p:txBody>
      </p:sp>
      <p:sp>
        <p:nvSpPr>
          <p:cNvPr id="7" name="Text Placeholder 1">
            <a:extLst>
              <a:ext uri="{FF2B5EF4-FFF2-40B4-BE49-F238E27FC236}">
                <a16:creationId xmlns:a16="http://schemas.microsoft.com/office/drawing/2014/main" id="{13ED5201-DD39-26D6-317F-8314CB21D643}"/>
              </a:ext>
            </a:extLst>
          </p:cNvPr>
          <p:cNvSpPr>
            <a:spLocks noGrp="1"/>
          </p:cNvSpPr>
          <p:nvPr>
            <p:ph type="body" sz="quarter" idx="11"/>
          </p:nvPr>
        </p:nvSpPr>
        <p:spPr>
          <a:xfrm>
            <a:off x="495300" y="1088163"/>
            <a:ext cx="8831263" cy="1109663"/>
          </a:xfrm>
        </p:spPr>
        <p:txBody>
          <a:bodyPr/>
          <a:lstStyle/>
          <a:p>
            <a:r>
              <a:rPr lang="en-GB" b="0" dirty="0"/>
              <a:t>Tell it like it is.</a:t>
            </a:r>
          </a:p>
          <a:p>
            <a:endParaRPr lang="en-US" dirty="0"/>
          </a:p>
        </p:txBody>
      </p:sp>
      <p:sp>
        <p:nvSpPr>
          <p:cNvPr id="8" name="Text Placeholder 3">
            <a:extLst>
              <a:ext uri="{FF2B5EF4-FFF2-40B4-BE49-F238E27FC236}">
                <a16:creationId xmlns:a16="http://schemas.microsoft.com/office/drawing/2014/main" id="{CEF01256-9014-C6C9-2E8D-8519A97BD50E}"/>
              </a:ext>
            </a:extLst>
          </p:cNvPr>
          <p:cNvSpPr>
            <a:spLocks noGrp="1"/>
          </p:cNvSpPr>
          <p:nvPr>
            <p:ph type="body" sz="quarter" idx="13"/>
          </p:nvPr>
        </p:nvSpPr>
        <p:spPr>
          <a:xfrm>
            <a:off x="495299" y="1704779"/>
            <a:ext cx="9105901" cy="3376613"/>
          </a:xfrm>
        </p:spPr>
        <p:txBody>
          <a:bodyPr/>
          <a:lstStyle/>
          <a:p>
            <a:r>
              <a:rPr lang="en-GB" dirty="0"/>
              <a:t>You're balancing quality, workforce pressures, compliance, recruitment, retention and much more.</a:t>
            </a:r>
          </a:p>
          <a:p>
            <a:endParaRPr lang="en-GB" dirty="0"/>
          </a:p>
          <a:p>
            <a:r>
              <a:rPr lang="en-GB" dirty="0"/>
              <a:t>The Adult Social Care Workforce Survey is your opportunity to tell it like it is.</a:t>
            </a:r>
          </a:p>
          <a:p>
            <a:pPr fontAlgn="t">
              <a:lnSpc>
                <a:spcPct val="100000"/>
              </a:lnSpc>
              <a:buNone/>
            </a:pPr>
            <a:endParaRPr lang="en-GB" dirty="0"/>
          </a:p>
          <a:p>
            <a:pPr fontAlgn="t">
              <a:lnSpc>
                <a:spcPct val="100000"/>
              </a:lnSpc>
              <a:buNone/>
            </a:pPr>
            <a:r>
              <a:rPr lang="en-GB" dirty="0"/>
              <a:t>The survey covers the issues that affect working life in adult social care, including pay and financial security, wellbeing and workplace experiences, training and development, career opportunities and future plans.</a:t>
            </a:r>
          </a:p>
          <a:p>
            <a:pPr fontAlgn="t">
              <a:lnSpc>
                <a:spcPct val="100000"/>
              </a:lnSpc>
              <a:buNone/>
            </a:pPr>
            <a:endParaRPr lang="en-GB" b="1" dirty="0"/>
          </a:p>
          <a:p>
            <a:pPr fontAlgn="t">
              <a:lnSpc>
                <a:spcPct val="100000"/>
              </a:lnSpc>
              <a:buNone/>
            </a:pPr>
            <a:r>
              <a:rPr lang="en-GB" b="1" dirty="0"/>
              <a:t>Your experience matters.</a:t>
            </a:r>
          </a:p>
          <a:p>
            <a:pPr fontAlgn="t">
              <a:lnSpc>
                <a:spcPct val="100000"/>
              </a:lnSpc>
              <a:buNone/>
            </a:pPr>
            <a:endParaRPr lang="en-GB" dirty="0"/>
          </a:p>
          <a:p>
            <a:pPr fontAlgn="t">
              <a:lnSpc>
                <a:spcPct val="100000"/>
              </a:lnSpc>
              <a:buNone/>
            </a:pPr>
            <a:r>
              <a:rPr lang="en-GB" dirty="0"/>
              <a:t>Please allow time for, and encourage, your team to complete the survey to make sure their voices are heard too. </a:t>
            </a:r>
            <a:r>
              <a:rPr lang="en-GB" dirty="0">
                <a:hlinkClick r:id="rId2"/>
              </a:rPr>
              <a:t>Download our resource pack </a:t>
            </a:r>
            <a:r>
              <a:rPr lang="en-GB" dirty="0"/>
              <a:t>to help you.</a:t>
            </a:r>
          </a:p>
          <a:p>
            <a:pPr fontAlgn="t">
              <a:lnSpc>
                <a:spcPct val="100000"/>
              </a:lnSpc>
              <a:buNone/>
            </a:pPr>
            <a:endParaRPr lang="en-GB" b="1" dirty="0"/>
          </a:p>
          <a:p>
            <a:pPr fontAlgn="t">
              <a:lnSpc>
                <a:spcPct val="100000"/>
              </a:lnSpc>
              <a:buNone/>
            </a:pPr>
            <a:r>
              <a:rPr lang="en-GB" dirty="0">
                <a:hlinkClick r:id="rId3"/>
              </a:rPr>
              <a:t>Take the survey</a:t>
            </a:r>
            <a:endParaRPr lang="en-US" dirty="0"/>
          </a:p>
        </p:txBody>
      </p:sp>
      <p:sp>
        <p:nvSpPr>
          <p:cNvPr id="9" name="Text Placeholder 4">
            <a:extLst>
              <a:ext uri="{FF2B5EF4-FFF2-40B4-BE49-F238E27FC236}">
                <a16:creationId xmlns:a16="http://schemas.microsoft.com/office/drawing/2014/main" id="{1D097EBB-1ECB-7117-9764-3B8CAD46784D}"/>
              </a:ext>
            </a:extLst>
          </p:cNvPr>
          <p:cNvSpPr>
            <a:spLocks noGrp="1"/>
          </p:cNvSpPr>
          <p:nvPr>
            <p:ph type="body" sz="quarter" idx="10"/>
          </p:nvPr>
        </p:nvSpPr>
        <p:spPr>
          <a:xfrm>
            <a:off x="457200" y="6536512"/>
            <a:ext cx="5181600" cy="407987"/>
          </a:xfrm>
        </p:spPr>
        <p:txBody>
          <a:bodyPr/>
          <a:lstStyle/>
          <a:p>
            <a:r>
              <a:rPr lang="en-US" sz="1800" dirty="0"/>
              <a:t>www.ipsos.com/ASCWorkforceSurvey</a:t>
            </a:r>
          </a:p>
          <a:p>
            <a:endParaRPr lang="en-US" dirty="0"/>
          </a:p>
        </p:txBody>
      </p:sp>
      <p:pic>
        <p:nvPicPr>
          <p:cNvPr id="3" name="Picture 2">
            <a:extLst>
              <a:ext uri="{FF2B5EF4-FFF2-40B4-BE49-F238E27FC236}">
                <a16:creationId xmlns:a16="http://schemas.microsoft.com/office/drawing/2014/main" id="{7D02D581-06DB-34B7-1A60-FA1938057B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00054" y="1828801"/>
            <a:ext cx="2211860" cy="2211860"/>
          </a:xfrm>
          <a:prstGeom prst="rect">
            <a:avLst/>
          </a:prstGeom>
        </p:spPr>
      </p:pic>
    </p:spTree>
    <p:extLst>
      <p:ext uri="{BB962C8B-B14F-4D97-AF65-F5344CB8AC3E}">
        <p14:creationId xmlns:p14="http://schemas.microsoft.com/office/powerpoint/2010/main" val="2544505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7AD7ECD-24C2-5FB8-B3D4-3B2D62898FDB}"/>
              </a:ext>
            </a:extLst>
          </p:cNvPr>
          <p:cNvSpPr>
            <a:spLocks noGrp="1"/>
          </p:cNvSpPr>
          <p:nvPr>
            <p:ph type="body" sz="quarter" idx="12"/>
          </p:nvPr>
        </p:nvSpPr>
        <p:spPr/>
        <p:txBody>
          <a:bodyPr/>
          <a:lstStyle/>
          <a:p>
            <a:r>
              <a:rPr lang="en-GB"/>
              <a:t>The Adult Social Care Workforce Data Set </a:t>
            </a:r>
          </a:p>
          <a:p>
            <a:endParaRPr lang="en-GB"/>
          </a:p>
        </p:txBody>
      </p:sp>
      <p:sp>
        <p:nvSpPr>
          <p:cNvPr id="9" name="Text Placeholder 8">
            <a:extLst>
              <a:ext uri="{FF2B5EF4-FFF2-40B4-BE49-F238E27FC236}">
                <a16:creationId xmlns:a16="http://schemas.microsoft.com/office/drawing/2014/main" id="{2539C1B1-86E6-CAC0-CFF4-E61C4F087A38}"/>
              </a:ext>
            </a:extLst>
          </p:cNvPr>
          <p:cNvSpPr>
            <a:spLocks noGrp="1"/>
          </p:cNvSpPr>
          <p:nvPr>
            <p:ph type="body" sz="quarter" idx="13"/>
          </p:nvPr>
        </p:nvSpPr>
        <p:spPr>
          <a:xfrm>
            <a:off x="495299" y="1981200"/>
            <a:ext cx="8831263" cy="3377228"/>
          </a:xfrm>
        </p:spPr>
        <p:txBody>
          <a:bodyPr lIns="91440" tIns="45720" rIns="91440" bIns="45720" anchor="t"/>
          <a:lstStyle/>
          <a:p>
            <a:pPr>
              <a:lnSpc>
                <a:spcPct val="150000"/>
              </a:lnSpc>
            </a:pPr>
            <a:r>
              <a:rPr lang="en-GB">
                <a:latin typeface="Arial"/>
                <a:cs typeface="Arial"/>
              </a:rPr>
              <a:t>ASC-WDS is a free data collection service, commissioned and funded by the Department of Health and Social Care. It is the leading source of intelligence for the adult social care workforce. It helps you to </a:t>
            </a:r>
            <a:r>
              <a:rPr lang="en-GB" b="1">
                <a:solidFill>
                  <a:srgbClr val="008F9C"/>
                </a:solidFill>
                <a:latin typeface="Arial"/>
                <a:cs typeface="Arial"/>
              </a:rPr>
              <a:t>manage your team </a:t>
            </a:r>
            <a:r>
              <a:rPr lang="en-GB">
                <a:latin typeface="Arial"/>
                <a:cs typeface="Arial"/>
              </a:rPr>
              <a:t>and provides </a:t>
            </a:r>
            <a:r>
              <a:rPr lang="en-GB" b="1">
                <a:solidFill>
                  <a:srgbClr val="0040BB"/>
                </a:solidFill>
                <a:latin typeface="Arial"/>
                <a:cs typeface="Arial"/>
              </a:rPr>
              <a:t>crucial information to decision makers</a:t>
            </a:r>
            <a:r>
              <a:rPr lang="en-GB">
                <a:solidFill>
                  <a:srgbClr val="0040BB"/>
                </a:solidFill>
                <a:latin typeface="Arial"/>
                <a:cs typeface="Arial"/>
              </a:rPr>
              <a:t>. </a:t>
            </a:r>
          </a:p>
          <a:p>
            <a:endParaRPr lang="en-GB"/>
          </a:p>
          <a:p>
            <a:endParaRPr lang="en-GB"/>
          </a:p>
        </p:txBody>
      </p:sp>
      <p:pic>
        <p:nvPicPr>
          <p:cNvPr id="10" name="Picture 9">
            <a:extLst>
              <a:ext uri="{FF2B5EF4-FFF2-40B4-BE49-F238E27FC236}">
                <a16:creationId xmlns:a16="http://schemas.microsoft.com/office/drawing/2014/main" id="{EF76C6C8-EA80-4DE7-2F21-B47E3F3E35B9}"/>
              </a:ext>
            </a:extLst>
          </p:cNvPr>
          <p:cNvPicPr>
            <a:picLocks noChangeAspect="1"/>
          </p:cNvPicPr>
          <p:nvPr/>
        </p:nvPicPr>
        <p:blipFill>
          <a:blip r:embed="rId3"/>
          <a:stretch>
            <a:fillRect/>
          </a:stretch>
        </p:blipFill>
        <p:spPr>
          <a:xfrm>
            <a:off x="1143000" y="3933491"/>
            <a:ext cx="2540726" cy="2540726"/>
          </a:xfrm>
          <a:prstGeom prst="rect">
            <a:avLst/>
          </a:prstGeom>
        </p:spPr>
      </p:pic>
    </p:spTree>
    <p:extLst>
      <p:ext uri="{BB962C8B-B14F-4D97-AF65-F5344CB8AC3E}">
        <p14:creationId xmlns:p14="http://schemas.microsoft.com/office/powerpoint/2010/main" val="533579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EFCC423-1516-3919-8FF1-C66EFCCCE502}"/>
              </a:ext>
            </a:extLst>
          </p:cNvPr>
          <p:cNvSpPr>
            <a:spLocks noGrp="1"/>
          </p:cNvSpPr>
          <p:nvPr>
            <p:ph type="body" sz="quarter" idx="10"/>
          </p:nvPr>
        </p:nvSpPr>
        <p:spPr/>
        <p:txBody>
          <a:bodyPr/>
          <a:lstStyle/>
          <a:p>
            <a:endParaRPr lang="en-GB"/>
          </a:p>
        </p:txBody>
      </p:sp>
      <p:sp>
        <p:nvSpPr>
          <p:cNvPr id="9" name="Text Placeholder 8">
            <a:extLst>
              <a:ext uri="{FF2B5EF4-FFF2-40B4-BE49-F238E27FC236}">
                <a16:creationId xmlns:a16="http://schemas.microsoft.com/office/drawing/2014/main" id="{979479D5-E12D-5E12-CC61-53FD774630B5}"/>
              </a:ext>
            </a:extLst>
          </p:cNvPr>
          <p:cNvSpPr>
            <a:spLocks noGrp="1"/>
          </p:cNvSpPr>
          <p:nvPr>
            <p:ph type="body" sz="quarter" idx="12"/>
          </p:nvPr>
        </p:nvSpPr>
        <p:spPr/>
        <p:txBody>
          <a:bodyPr/>
          <a:lstStyle/>
          <a:p>
            <a:r>
              <a:rPr lang="en-GB"/>
              <a:t>The Adult Social Care Workforce Data Set </a:t>
            </a:r>
          </a:p>
          <a:p>
            <a:endParaRPr lang="en-GB"/>
          </a:p>
        </p:txBody>
      </p:sp>
      <p:sp>
        <p:nvSpPr>
          <p:cNvPr id="31" name="TextBox 30">
            <a:extLst>
              <a:ext uri="{FF2B5EF4-FFF2-40B4-BE49-F238E27FC236}">
                <a16:creationId xmlns:a16="http://schemas.microsoft.com/office/drawing/2014/main" id="{865A1748-E306-40C0-BD51-1C9AEDEDAE03}"/>
              </a:ext>
            </a:extLst>
          </p:cNvPr>
          <p:cNvSpPr txBox="1"/>
          <p:nvPr/>
        </p:nvSpPr>
        <p:spPr>
          <a:xfrm>
            <a:off x="286170" y="4321133"/>
            <a:ext cx="3942337" cy="416011"/>
          </a:xfrm>
          <a:prstGeom prst="rect">
            <a:avLst/>
          </a:prstGeom>
          <a:noFill/>
        </p:spPr>
        <p:txBody>
          <a:bodyPr wrap="square" lIns="91440" tIns="45720" rIns="91440" bIns="45720" rtlCol="0" anchor="ctr">
            <a:spAutoFit/>
          </a:bodyPr>
          <a:lstStyle/>
          <a:p>
            <a:pPr>
              <a:lnSpc>
                <a:spcPct val="150000"/>
              </a:lnSpc>
            </a:pPr>
            <a:r>
              <a:rPr lang="en-GB" sz="1600" b="1">
                <a:solidFill>
                  <a:srgbClr val="008F9C"/>
                </a:solidFill>
                <a:latin typeface="Arial"/>
                <a:cs typeface="Arial"/>
              </a:rPr>
              <a:t>Our crucial intelligence is used by: </a:t>
            </a:r>
          </a:p>
        </p:txBody>
      </p:sp>
      <p:pic>
        <p:nvPicPr>
          <p:cNvPr id="11" name="Picture 2">
            <a:extLst>
              <a:ext uri="{FF2B5EF4-FFF2-40B4-BE49-F238E27FC236}">
                <a16:creationId xmlns:a16="http://schemas.microsoft.com/office/drawing/2014/main" id="{1002B5FD-D646-B44F-61F6-532FB3B5F6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0884" y="5863424"/>
            <a:ext cx="1147811" cy="2762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BBC News:Amazon.co.uk:Appstore for Android">
            <a:extLst>
              <a:ext uri="{FF2B5EF4-FFF2-40B4-BE49-F238E27FC236}">
                <a16:creationId xmlns:a16="http://schemas.microsoft.com/office/drawing/2014/main" id="{32B0CA91-C2CD-CAE9-7F26-D822363259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8245" y="5646213"/>
            <a:ext cx="1115627" cy="5456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he-guardian-logo - CarePredict">
            <a:extLst>
              <a:ext uri="{FF2B5EF4-FFF2-40B4-BE49-F238E27FC236}">
                <a16:creationId xmlns:a16="http://schemas.microsoft.com/office/drawing/2014/main" id="{4176254D-996A-CAD4-8B6B-94FAFE5697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39393" y="5609256"/>
            <a:ext cx="1134623" cy="61956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the King's Fund logo – The Queen's Nursing Institute">
            <a:extLst>
              <a:ext uri="{FF2B5EF4-FFF2-40B4-BE49-F238E27FC236}">
                <a16:creationId xmlns:a16="http://schemas.microsoft.com/office/drawing/2014/main" id="{963F5688-B28A-0DDA-7CA3-274FBED8AA3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1404" y="5660824"/>
            <a:ext cx="1119027" cy="5883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House of Commons Logo - Mallards Collection by Bonds">
            <a:extLst>
              <a:ext uri="{FF2B5EF4-FFF2-40B4-BE49-F238E27FC236}">
                <a16:creationId xmlns:a16="http://schemas.microsoft.com/office/drawing/2014/main" id="{3CFA864F-FEB3-B02E-4B4E-70990C5FFD0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06671" y="4957550"/>
            <a:ext cx="1150218" cy="3067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A blue background with white text&#10;&#10;Description automatically generated">
            <a:extLst>
              <a:ext uri="{FF2B5EF4-FFF2-40B4-BE49-F238E27FC236}">
                <a16:creationId xmlns:a16="http://schemas.microsoft.com/office/drawing/2014/main" id="{588D4E43-69D6-F650-F7C3-D0AD34774BDE}"/>
              </a:ext>
            </a:extLst>
          </p:cNvPr>
          <p:cNvPicPr>
            <a:picLocks noChangeAspect="1"/>
          </p:cNvPicPr>
          <p:nvPr/>
        </p:nvPicPr>
        <p:blipFill>
          <a:blip r:embed="rId8"/>
          <a:stretch>
            <a:fillRect/>
          </a:stretch>
        </p:blipFill>
        <p:spPr>
          <a:xfrm>
            <a:off x="391094" y="5830579"/>
            <a:ext cx="1274735" cy="309123"/>
          </a:xfrm>
          <a:prstGeom prst="rect">
            <a:avLst/>
          </a:prstGeom>
        </p:spPr>
      </p:pic>
      <p:pic>
        <p:nvPicPr>
          <p:cNvPr id="17" name="Picture 2" descr="A logo with blue circles and white text&#10;&#10;Description automatically generated">
            <a:extLst>
              <a:ext uri="{FF2B5EF4-FFF2-40B4-BE49-F238E27FC236}">
                <a16:creationId xmlns:a16="http://schemas.microsoft.com/office/drawing/2014/main" id="{485E555A-0C5E-9FAD-C759-7FA42F87762C}"/>
              </a:ext>
            </a:extLst>
          </p:cNvPr>
          <p:cNvPicPr>
            <a:picLocks noChangeAspect="1"/>
          </p:cNvPicPr>
          <p:nvPr/>
        </p:nvPicPr>
        <p:blipFill rotWithShape="1">
          <a:blip r:embed="rId9"/>
          <a:srcRect l="25103" t="4412" r="26276" b="8088"/>
          <a:stretch/>
        </p:blipFill>
        <p:spPr>
          <a:xfrm>
            <a:off x="6660502" y="4831721"/>
            <a:ext cx="583843" cy="588392"/>
          </a:xfrm>
          <a:prstGeom prst="rect">
            <a:avLst/>
          </a:prstGeom>
        </p:spPr>
      </p:pic>
      <p:pic>
        <p:nvPicPr>
          <p:cNvPr id="18" name="Picture 17">
            <a:extLst>
              <a:ext uri="{FF2B5EF4-FFF2-40B4-BE49-F238E27FC236}">
                <a16:creationId xmlns:a16="http://schemas.microsoft.com/office/drawing/2014/main" id="{40B1B891-AC37-5E89-C8B9-8DA63F45A138}"/>
              </a:ext>
            </a:extLst>
          </p:cNvPr>
          <p:cNvPicPr>
            <a:picLocks noChangeAspect="1"/>
          </p:cNvPicPr>
          <p:nvPr/>
        </p:nvPicPr>
        <p:blipFill rotWithShape="1">
          <a:blip r:embed="rId10"/>
          <a:srcRect l="13850" t="32047" r="14640" b="48509"/>
          <a:stretch/>
        </p:blipFill>
        <p:spPr>
          <a:xfrm>
            <a:off x="1386948" y="4855711"/>
            <a:ext cx="954763" cy="506975"/>
          </a:xfrm>
          <a:prstGeom prst="rect">
            <a:avLst/>
          </a:prstGeom>
        </p:spPr>
      </p:pic>
      <p:pic>
        <p:nvPicPr>
          <p:cNvPr id="19" name="Picture 18">
            <a:extLst>
              <a:ext uri="{FF2B5EF4-FFF2-40B4-BE49-F238E27FC236}">
                <a16:creationId xmlns:a16="http://schemas.microsoft.com/office/drawing/2014/main" id="{B5485E30-9581-D221-D700-7F6100310A94}"/>
              </a:ext>
            </a:extLst>
          </p:cNvPr>
          <p:cNvPicPr>
            <a:picLocks noChangeAspect="1"/>
          </p:cNvPicPr>
          <p:nvPr/>
        </p:nvPicPr>
        <p:blipFill rotWithShape="1">
          <a:blip r:embed="rId10"/>
          <a:srcRect t="68163"/>
          <a:stretch/>
        </p:blipFill>
        <p:spPr>
          <a:xfrm>
            <a:off x="5481314" y="4809478"/>
            <a:ext cx="954763" cy="593588"/>
          </a:xfrm>
          <a:prstGeom prst="rect">
            <a:avLst/>
          </a:prstGeom>
        </p:spPr>
      </p:pic>
      <p:pic>
        <p:nvPicPr>
          <p:cNvPr id="20" name="Picture 19">
            <a:extLst>
              <a:ext uri="{FF2B5EF4-FFF2-40B4-BE49-F238E27FC236}">
                <a16:creationId xmlns:a16="http://schemas.microsoft.com/office/drawing/2014/main" id="{8E11618C-F32F-E270-5934-15781546AFB9}"/>
              </a:ext>
            </a:extLst>
          </p:cNvPr>
          <p:cNvPicPr>
            <a:picLocks noChangeAspect="1"/>
          </p:cNvPicPr>
          <p:nvPr/>
        </p:nvPicPr>
        <p:blipFill rotWithShape="1">
          <a:blip r:embed="rId10"/>
          <a:srcRect b="67740"/>
          <a:stretch/>
        </p:blipFill>
        <p:spPr>
          <a:xfrm>
            <a:off x="272794" y="4758245"/>
            <a:ext cx="1114154" cy="701906"/>
          </a:xfrm>
          <a:prstGeom prst="rect">
            <a:avLst/>
          </a:prstGeom>
        </p:spPr>
      </p:pic>
      <p:pic>
        <p:nvPicPr>
          <p:cNvPr id="21" name="Picture 4" descr="Homepage | EHRC">
            <a:extLst>
              <a:ext uri="{FF2B5EF4-FFF2-40B4-BE49-F238E27FC236}">
                <a16:creationId xmlns:a16="http://schemas.microsoft.com/office/drawing/2014/main" id="{35AF8B95-483C-7789-6CDE-E469DACECB98}"/>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00991" y="4957550"/>
            <a:ext cx="1181255" cy="30329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3AAFC4E-E406-011D-08A8-A56E19F86FB1}"/>
              </a:ext>
            </a:extLst>
          </p:cNvPr>
          <p:cNvPicPr>
            <a:picLocks noChangeAspect="1"/>
          </p:cNvPicPr>
          <p:nvPr/>
        </p:nvPicPr>
        <p:blipFill>
          <a:blip r:embed="rId12"/>
          <a:stretch>
            <a:fillRect/>
          </a:stretch>
        </p:blipFill>
        <p:spPr>
          <a:xfrm>
            <a:off x="95772" y="1772816"/>
            <a:ext cx="3820618" cy="2153817"/>
          </a:xfrm>
          <a:prstGeom prst="rect">
            <a:avLst/>
          </a:prstGeom>
        </p:spPr>
      </p:pic>
      <p:pic>
        <p:nvPicPr>
          <p:cNvPr id="3" name="Picture 2" descr="A blue and white sign with a globe and arrow pointing down&#10;&#10;AI-generated content may be incorrect.">
            <a:extLst>
              <a:ext uri="{FF2B5EF4-FFF2-40B4-BE49-F238E27FC236}">
                <a16:creationId xmlns:a16="http://schemas.microsoft.com/office/drawing/2014/main" id="{5105FBBD-29C0-6DA3-EF04-3B87D9173E57}"/>
              </a:ext>
            </a:extLst>
          </p:cNvPr>
          <p:cNvPicPr>
            <a:picLocks noChangeAspect="1"/>
          </p:cNvPicPr>
          <p:nvPr/>
        </p:nvPicPr>
        <p:blipFill>
          <a:blip r:embed="rId13"/>
          <a:stretch>
            <a:fillRect/>
          </a:stretch>
        </p:blipFill>
        <p:spPr>
          <a:xfrm>
            <a:off x="4076835" y="1772814"/>
            <a:ext cx="4030557" cy="2161594"/>
          </a:xfrm>
          <a:prstGeom prst="rect">
            <a:avLst/>
          </a:prstGeom>
        </p:spPr>
      </p:pic>
      <p:pic>
        <p:nvPicPr>
          <p:cNvPr id="4" name="Picture 3" descr="A magnifying glass with a graphic of a house and text&#10;&#10;AI-generated content may be incorrect.">
            <a:extLst>
              <a:ext uri="{FF2B5EF4-FFF2-40B4-BE49-F238E27FC236}">
                <a16:creationId xmlns:a16="http://schemas.microsoft.com/office/drawing/2014/main" id="{1F24C91C-4061-8E73-D2BE-0A2F7F11DA73}"/>
              </a:ext>
            </a:extLst>
          </p:cNvPr>
          <p:cNvPicPr>
            <a:picLocks noChangeAspect="1"/>
          </p:cNvPicPr>
          <p:nvPr/>
        </p:nvPicPr>
        <p:blipFill>
          <a:blip r:embed="rId14"/>
          <a:stretch>
            <a:fillRect/>
          </a:stretch>
        </p:blipFill>
        <p:spPr>
          <a:xfrm>
            <a:off x="8213404" y="1765041"/>
            <a:ext cx="3773966" cy="2169369"/>
          </a:xfrm>
          <a:prstGeom prst="rect">
            <a:avLst/>
          </a:prstGeom>
        </p:spPr>
      </p:pic>
      <p:pic>
        <p:nvPicPr>
          <p:cNvPr id="5" name="Picture 4" descr="A close-up of a sign&#10;&#10;AI-generated content may be incorrect.">
            <a:extLst>
              <a:ext uri="{FF2B5EF4-FFF2-40B4-BE49-F238E27FC236}">
                <a16:creationId xmlns:a16="http://schemas.microsoft.com/office/drawing/2014/main" id="{82606DC3-DAFA-6355-A3AF-D5E06709B5EF}"/>
              </a:ext>
            </a:extLst>
          </p:cNvPr>
          <p:cNvPicPr>
            <a:picLocks noChangeAspect="1"/>
          </p:cNvPicPr>
          <p:nvPr/>
        </p:nvPicPr>
        <p:blipFill>
          <a:blip r:embed="rId15"/>
          <a:stretch>
            <a:fillRect/>
          </a:stretch>
        </p:blipFill>
        <p:spPr>
          <a:xfrm>
            <a:off x="8209869" y="4729746"/>
            <a:ext cx="2847975" cy="695325"/>
          </a:xfrm>
          <a:prstGeom prst="rect">
            <a:avLst/>
          </a:prstGeom>
        </p:spPr>
      </p:pic>
      <p:sp>
        <p:nvSpPr>
          <p:cNvPr id="7" name="TextBox 6">
            <a:extLst>
              <a:ext uri="{FF2B5EF4-FFF2-40B4-BE49-F238E27FC236}">
                <a16:creationId xmlns:a16="http://schemas.microsoft.com/office/drawing/2014/main" id="{06C5F4F1-D5E1-DC3F-8AFB-0FF907F2DAC6}"/>
              </a:ext>
            </a:extLst>
          </p:cNvPr>
          <p:cNvSpPr txBox="1"/>
          <p:nvPr/>
        </p:nvSpPr>
        <p:spPr>
          <a:xfrm>
            <a:off x="8114522" y="4358951"/>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a:solidFill>
                  <a:srgbClr val="008F9C"/>
                </a:solidFill>
                <a:latin typeface="Arial"/>
                <a:cs typeface="Arial"/>
              </a:rPr>
              <a:t>Who we are regulated by:</a:t>
            </a:r>
          </a:p>
        </p:txBody>
      </p:sp>
    </p:spTree>
    <p:extLst>
      <p:ext uri="{BB962C8B-B14F-4D97-AF65-F5344CB8AC3E}">
        <p14:creationId xmlns:p14="http://schemas.microsoft.com/office/powerpoint/2010/main" val="502850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F2B32CE-97FC-0A95-41ED-60FE3C0A689B}"/>
              </a:ext>
            </a:extLst>
          </p:cNvPr>
          <p:cNvSpPr>
            <a:spLocks noGrp="1"/>
          </p:cNvSpPr>
          <p:nvPr>
            <p:ph type="body" sz="quarter" idx="12"/>
          </p:nvPr>
        </p:nvSpPr>
        <p:spPr/>
        <p:txBody>
          <a:bodyPr/>
          <a:lstStyle/>
          <a:p>
            <a:r>
              <a:rPr lang="en-GB"/>
              <a:t>How can you use the ASC-WDS data?</a:t>
            </a:r>
          </a:p>
        </p:txBody>
      </p:sp>
      <p:sp>
        <p:nvSpPr>
          <p:cNvPr id="9" name="Text Placeholder 8">
            <a:extLst>
              <a:ext uri="{FF2B5EF4-FFF2-40B4-BE49-F238E27FC236}">
                <a16:creationId xmlns:a16="http://schemas.microsoft.com/office/drawing/2014/main" id="{4D3FA1E1-57F1-FF43-D990-43610EF52030}"/>
              </a:ext>
            </a:extLst>
          </p:cNvPr>
          <p:cNvSpPr>
            <a:spLocks noGrp="1"/>
          </p:cNvSpPr>
          <p:nvPr>
            <p:ph type="body" sz="quarter" idx="13"/>
          </p:nvPr>
        </p:nvSpPr>
        <p:spPr>
          <a:xfrm>
            <a:off x="495299" y="1295400"/>
            <a:ext cx="8831263" cy="3377228"/>
          </a:xfrm>
        </p:spPr>
        <p:txBody>
          <a:bodyPr/>
          <a:lstStyle/>
          <a:p>
            <a:r>
              <a:rPr lang="en-GB" sz="2000"/>
              <a:t>You can use the anonymised ASC-WDS data to gain insight on: </a:t>
            </a:r>
          </a:p>
          <a:p>
            <a:pPr marL="342900" indent="-342900">
              <a:buClr>
                <a:srgbClr val="0040BB"/>
              </a:buClr>
              <a:buFont typeface="Wingdings" panose="05000000000000000000" pitchFamily="2" charset="2"/>
              <a:buChar char="§"/>
            </a:pPr>
            <a:r>
              <a:rPr lang="en-GB" sz="2000"/>
              <a:t>the local labour market</a:t>
            </a:r>
          </a:p>
          <a:p>
            <a:pPr marL="342900" indent="-342900">
              <a:buClr>
                <a:srgbClr val="0040BB"/>
              </a:buClr>
              <a:buFont typeface="Wingdings" panose="05000000000000000000" pitchFamily="2" charset="2"/>
              <a:buChar char="§"/>
            </a:pPr>
            <a:r>
              <a:rPr lang="en-GB" sz="2000"/>
              <a:t>future demand for care services in your areas</a:t>
            </a:r>
          </a:p>
          <a:p>
            <a:pPr marL="342900" indent="-342900">
              <a:buClr>
                <a:srgbClr val="0040BB"/>
              </a:buClr>
              <a:buFont typeface="Wingdings" panose="05000000000000000000" pitchFamily="2" charset="2"/>
              <a:buChar char="§"/>
            </a:pPr>
            <a:r>
              <a:rPr lang="en-GB" sz="2000"/>
              <a:t>trends and patterns in workforce issues such as turnover and pay rates.</a:t>
            </a:r>
          </a:p>
          <a:p>
            <a:endParaRPr lang="en-GB"/>
          </a:p>
          <a:p>
            <a:r>
              <a:rPr lang="en-GB" sz="2000"/>
              <a:t>Data can be used to inform workforce planning and can be integrated into existing platforms. </a:t>
            </a:r>
          </a:p>
          <a:p>
            <a:endParaRPr lang="en-GB" sz="2000"/>
          </a:p>
          <a:p>
            <a:endParaRPr lang="en-GB"/>
          </a:p>
        </p:txBody>
      </p:sp>
      <p:sp>
        <p:nvSpPr>
          <p:cNvPr id="6" name="Text Placeholder 5">
            <a:extLst>
              <a:ext uri="{FF2B5EF4-FFF2-40B4-BE49-F238E27FC236}">
                <a16:creationId xmlns:a16="http://schemas.microsoft.com/office/drawing/2014/main" id="{6C1AED24-FE9D-FF90-01BC-FD693DEEE0FD}"/>
              </a:ext>
            </a:extLst>
          </p:cNvPr>
          <p:cNvSpPr>
            <a:spLocks noGrp="1"/>
          </p:cNvSpPr>
          <p:nvPr>
            <p:ph type="body" sz="quarter" idx="10"/>
          </p:nvPr>
        </p:nvSpPr>
        <p:spPr/>
        <p:txBody>
          <a:bodyPr/>
          <a:lstStyle/>
          <a:p>
            <a:endParaRPr lang="en-GB"/>
          </a:p>
        </p:txBody>
      </p:sp>
      <p:pic>
        <p:nvPicPr>
          <p:cNvPr id="11" name="Picture 10" descr="A blue globe and hand&#10;&#10;Description automatically generated">
            <a:extLst>
              <a:ext uri="{FF2B5EF4-FFF2-40B4-BE49-F238E27FC236}">
                <a16:creationId xmlns:a16="http://schemas.microsoft.com/office/drawing/2014/main" id="{6F01F840-0D5E-DA2A-CD09-7CBF1AE02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7852" y="3912275"/>
            <a:ext cx="1740296" cy="1994354"/>
          </a:xfrm>
          <a:prstGeom prst="rect">
            <a:avLst/>
          </a:prstGeom>
        </p:spPr>
      </p:pic>
    </p:spTree>
    <p:extLst>
      <p:ext uri="{BB962C8B-B14F-4D97-AF65-F5344CB8AC3E}">
        <p14:creationId xmlns:p14="http://schemas.microsoft.com/office/powerpoint/2010/main" val="61984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693588C-BEBE-E99D-6AD6-AE849BBF1B27}"/>
              </a:ext>
            </a:extLst>
          </p:cNvPr>
          <p:cNvSpPr>
            <a:spLocks noGrp="1"/>
          </p:cNvSpPr>
          <p:nvPr>
            <p:ph type="body" sz="quarter" idx="10"/>
          </p:nvPr>
        </p:nvSpPr>
        <p:spPr/>
        <p:txBody>
          <a:bodyPr/>
          <a:lstStyle/>
          <a:p>
            <a:endParaRPr lang="en-GB"/>
          </a:p>
        </p:txBody>
      </p:sp>
      <p:sp>
        <p:nvSpPr>
          <p:cNvPr id="8" name="Text Placeholder 7">
            <a:extLst>
              <a:ext uri="{FF2B5EF4-FFF2-40B4-BE49-F238E27FC236}">
                <a16:creationId xmlns:a16="http://schemas.microsoft.com/office/drawing/2014/main" id="{27B20B21-DED1-6F88-E9D0-C47FF95E9D0D}"/>
              </a:ext>
            </a:extLst>
          </p:cNvPr>
          <p:cNvSpPr>
            <a:spLocks noGrp="1"/>
          </p:cNvSpPr>
          <p:nvPr>
            <p:ph type="body" sz="quarter" idx="12"/>
          </p:nvPr>
        </p:nvSpPr>
        <p:spPr/>
        <p:txBody>
          <a:bodyPr/>
          <a:lstStyle/>
          <a:p>
            <a:r>
              <a:rPr lang="en-GB"/>
              <a:t>Data example</a:t>
            </a:r>
          </a:p>
        </p:txBody>
      </p:sp>
      <p:pic>
        <p:nvPicPr>
          <p:cNvPr id="4" name="Picture 3" descr="A screenshot of a computer screen&#10;&#10;AI-generated content may be incorrect.">
            <a:extLst>
              <a:ext uri="{FF2B5EF4-FFF2-40B4-BE49-F238E27FC236}">
                <a16:creationId xmlns:a16="http://schemas.microsoft.com/office/drawing/2014/main" id="{88ECAA9D-2CBD-AE9E-6B59-3BFE3D793965}"/>
              </a:ext>
            </a:extLst>
          </p:cNvPr>
          <p:cNvPicPr>
            <a:picLocks noChangeAspect="1"/>
          </p:cNvPicPr>
          <p:nvPr/>
        </p:nvPicPr>
        <p:blipFill>
          <a:blip r:embed="rId3"/>
          <a:stretch>
            <a:fillRect/>
          </a:stretch>
        </p:blipFill>
        <p:spPr>
          <a:xfrm>
            <a:off x="3146475" y="1130046"/>
            <a:ext cx="5385559" cy="4416227"/>
          </a:xfrm>
          <a:prstGeom prst="rect">
            <a:avLst/>
          </a:prstGeom>
        </p:spPr>
      </p:pic>
    </p:spTree>
    <p:extLst>
      <p:ext uri="{BB962C8B-B14F-4D97-AF65-F5344CB8AC3E}">
        <p14:creationId xmlns:p14="http://schemas.microsoft.com/office/powerpoint/2010/main" val="1992891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472B7-D21F-C7D5-7EA0-066ACA1AC57C}"/>
              </a:ext>
            </a:extLst>
          </p:cNvPr>
          <p:cNvSpPr>
            <a:spLocks noGrp="1"/>
          </p:cNvSpPr>
          <p:nvPr>
            <p:ph type="body" sz="quarter" idx="11"/>
          </p:nvPr>
        </p:nvSpPr>
        <p:spPr>
          <a:xfrm>
            <a:off x="495299" y="1464861"/>
            <a:ext cx="8831263" cy="703264"/>
          </a:xfrm>
        </p:spPr>
        <p:txBody>
          <a:bodyPr/>
          <a:lstStyle/>
          <a:p>
            <a:r>
              <a:rPr lang="en-GB"/>
              <a:t>Key findings from this year’s report</a:t>
            </a:r>
          </a:p>
        </p:txBody>
      </p:sp>
      <p:sp>
        <p:nvSpPr>
          <p:cNvPr id="3" name="Text Placeholder 2">
            <a:extLst>
              <a:ext uri="{FF2B5EF4-FFF2-40B4-BE49-F238E27FC236}">
                <a16:creationId xmlns:a16="http://schemas.microsoft.com/office/drawing/2014/main" id="{76C22634-C8D0-7816-C3EC-826E462CC26E}"/>
              </a:ext>
            </a:extLst>
          </p:cNvPr>
          <p:cNvSpPr>
            <a:spLocks noGrp="1"/>
          </p:cNvSpPr>
          <p:nvPr>
            <p:ph type="body" sz="quarter" idx="12"/>
          </p:nvPr>
        </p:nvSpPr>
        <p:spPr/>
        <p:txBody>
          <a:bodyPr/>
          <a:lstStyle/>
          <a:p>
            <a:r>
              <a:rPr lang="en-GB"/>
              <a:t>The state of the adult social care sector and workforce 2024/25</a:t>
            </a:r>
          </a:p>
        </p:txBody>
      </p:sp>
      <p:sp>
        <p:nvSpPr>
          <p:cNvPr id="4" name="Text Placeholder 3">
            <a:extLst>
              <a:ext uri="{FF2B5EF4-FFF2-40B4-BE49-F238E27FC236}">
                <a16:creationId xmlns:a16="http://schemas.microsoft.com/office/drawing/2014/main" id="{10EF01D8-6278-B11C-6B8F-401EAA423931}"/>
              </a:ext>
            </a:extLst>
          </p:cNvPr>
          <p:cNvSpPr>
            <a:spLocks noGrp="1"/>
          </p:cNvSpPr>
          <p:nvPr>
            <p:ph type="body" sz="quarter" idx="13"/>
          </p:nvPr>
        </p:nvSpPr>
        <p:spPr>
          <a:xfrm>
            <a:off x="495299" y="2057400"/>
            <a:ext cx="9486901" cy="3986828"/>
          </a:xfrm>
        </p:spPr>
        <p:txBody>
          <a:bodyPr/>
          <a:lstStyle/>
          <a:p>
            <a:r>
              <a:rPr lang="en-GB"/>
              <a:t>International recruitment helps social care workforce grow – but domestic recruitment and retention struggles persist:</a:t>
            </a:r>
          </a:p>
          <a:p>
            <a:pPr marL="342900" indent="-342900">
              <a:buClr>
                <a:srgbClr val="005EB8"/>
              </a:buClr>
              <a:buFont typeface="Wingdings" panose="05000000000000000000" pitchFamily="2" charset="2"/>
              <a:buChar char="§"/>
            </a:pPr>
            <a:r>
              <a:rPr lang="en-GB"/>
              <a:t>The workforce grew to 1.6 million filled posts and vacancies fell to 111,000 a 16,000 (12.4%) decrease from 2023/24. Totalling 1.71 million posts in ASC.</a:t>
            </a:r>
          </a:p>
          <a:p>
            <a:pPr marL="342900" indent="-342900">
              <a:buClr>
                <a:srgbClr val="005EB8"/>
              </a:buClr>
              <a:buFont typeface="Wingdings" panose="05000000000000000000" pitchFamily="2" charset="2"/>
              <a:buChar char="§"/>
            </a:pPr>
            <a:r>
              <a:rPr lang="en-GB"/>
              <a:t>7% vacancy rate – returning to levels seen pre-covid.</a:t>
            </a:r>
          </a:p>
          <a:p>
            <a:pPr marL="342900" indent="-342900">
              <a:buClr>
                <a:srgbClr val="005EB8"/>
              </a:buClr>
              <a:buFont typeface="Wingdings" panose="05000000000000000000" pitchFamily="2" charset="2"/>
              <a:buChar char="§"/>
            </a:pPr>
            <a:r>
              <a:rPr lang="en-GB"/>
              <a:t>23.1% turnover rate in 2024/25 compared to 24.2% turnover rate in 2023/24.</a:t>
            </a:r>
          </a:p>
          <a:p>
            <a:pPr marL="342900" indent="-342900">
              <a:buClr>
                <a:srgbClr val="005EB8"/>
              </a:buClr>
              <a:buFont typeface="Wingdings" panose="05000000000000000000" pitchFamily="2" charset="2"/>
              <a:buChar char="§"/>
            </a:pPr>
            <a:r>
              <a:rPr lang="en-GB"/>
              <a:t>Number of men in the sector reached record high at 22%.  </a:t>
            </a:r>
          </a:p>
          <a:p>
            <a:pPr marL="342900" indent="-342900">
              <a:buClr>
                <a:srgbClr val="005EB8"/>
              </a:buClr>
              <a:buFont typeface="Wingdings" panose="05000000000000000000" pitchFamily="2" charset="2"/>
              <a:buChar char="§"/>
            </a:pPr>
            <a:r>
              <a:rPr lang="en-GB"/>
              <a:t>50,000 international recruits, a drop from 105,000 in the previous year</a:t>
            </a:r>
          </a:p>
          <a:p>
            <a:pPr marL="342900" indent="-342900">
              <a:buClr>
                <a:srgbClr val="005EB8"/>
              </a:buClr>
              <a:buFont typeface="Wingdings" panose="05000000000000000000" pitchFamily="2" charset="2"/>
              <a:buChar char="§"/>
            </a:pPr>
            <a:r>
              <a:rPr lang="en-GB"/>
              <a:t>Workers with British nationality decreased by 30,000</a:t>
            </a:r>
          </a:p>
          <a:p>
            <a:pPr marL="342900" indent="-342900">
              <a:buClr>
                <a:srgbClr val="005EB8"/>
              </a:buClr>
              <a:buFont typeface="Wingdings" panose="05000000000000000000" pitchFamily="2" charset="2"/>
              <a:buChar char="§"/>
            </a:pPr>
            <a:r>
              <a:rPr lang="en-GB"/>
              <a:t>We will need another 470,000 posts by 2040 – in line with the aging population</a:t>
            </a:r>
          </a:p>
          <a:p>
            <a:pPr marL="342900" indent="-342900">
              <a:buClr>
                <a:srgbClr val="005EB8"/>
              </a:buClr>
              <a:buFont typeface="Wingdings" panose="05000000000000000000" pitchFamily="2" charset="2"/>
              <a:buChar char="§"/>
            </a:pPr>
            <a:r>
              <a:rPr lang="en-GB"/>
              <a:t>Adult social care contributes £77.8 billion gross value added (GVA) to the economy</a:t>
            </a:r>
          </a:p>
        </p:txBody>
      </p:sp>
      <p:sp>
        <p:nvSpPr>
          <p:cNvPr id="5" name="Text Placeholder 4">
            <a:extLst>
              <a:ext uri="{FF2B5EF4-FFF2-40B4-BE49-F238E27FC236}">
                <a16:creationId xmlns:a16="http://schemas.microsoft.com/office/drawing/2014/main" id="{F875C42F-969B-B5A7-9CE8-D9AA61C2C83E}"/>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355252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8FBA7B-1A09-4207-91F8-C8FAD3598507}"/>
              </a:ext>
            </a:extLst>
          </p:cNvPr>
          <p:cNvSpPr>
            <a:spLocks noGrp="1"/>
          </p:cNvSpPr>
          <p:nvPr>
            <p:ph type="body" sz="quarter" idx="12"/>
          </p:nvPr>
        </p:nvSpPr>
        <p:spPr/>
        <p:txBody>
          <a:bodyPr/>
          <a:lstStyle/>
          <a:p>
            <a:r>
              <a:rPr lang="en-GB"/>
              <a:t>Informing policy and planning</a:t>
            </a:r>
          </a:p>
        </p:txBody>
      </p:sp>
      <p:pic>
        <p:nvPicPr>
          <p:cNvPr id="1026" name="Picture 2" descr="NHS (@NHS) / X">
            <a:extLst>
              <a:ext uri="{FF2B5EF4-FFF2-40B4-BE49-F238E27FC236}">
                <a16:creationId xmlns:a16="http://schemas.microsoft.com/office/drawing/2014/main" id="{34AA897D-931B-1EB0-3345-2FBD8A239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4600" y="1272885"/>
            <a:ext cx="1244631" cy="12446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Picture 1" descr="A person holding an older person&#10;&#10;AI-generated content may be incorrect.">
            <a:extLst>
              <a:ext uri="{FF2B5EF4-FFF2-40B4-BE49-F238E27FC236}">
                <a16:creationId xmlns:a16="http://schemas.microsoft.com/office/drawing/2014/main" id="{9F0D2AD5-CAA8-5593-33AD-90910BA6C562}"/>
              </a:ext>
            </a:extLst>
          </p:cNvPr>
          <p:cNvPicPr>
            <a:picLocks noChangeAspect="1"/>
          </p:cNvPicPr>
          <p:nvPr/>
        </p:nvPicPr>
        <p:blipFill>
          <a:blip r:embed="rId4"/>
          <a:stretch>
            <a:fillRect/>
          </a:stretch>
        </p:blipFill>
        <p:spPr>
          <a:xfrm>
            <a:off x="2486051" y="1272885"/>
            <a:ext cx="1913054" cy="2692444"/>
          </a:xfrm>
          <a:prstGeom prst="rect">
            <a:avLst/>
          </a:prstGeom>
        </p:spPr>
      </p:pic>
      <p:pic>
        <p:nvPicPr>
          <p:cNvPr id="4" name="Picture 3" descr="A social media post of a nurse and a person&#10;&#10;AI-generated content may be incorrect.">
            <a:extLst>
              <a:ext uri="{FF2B5EF4-FFF2-40B4-BE49-F238E27FC236}">
                <a16:creationId xmlns:a16="http://schemas.microsoft.com/office/drawing/2014/main" id="{64151D1B-B1A5-1892-CE5A-09D858865581}"/>
              </a:ext>
            </a:extLst>
          </p:cNvPr>
          <p:cNvPicPr>
            <a:picLocks noChangeAspect="1"/>
          </p:cNvPicPr>
          <p:nvPr/>
        </p:nvPicPr>
        <p:blipFill>
          <a:blip r:embed="rId5"/>
          <a:stretch>
            <a:fillRect/>
          </a:stretch>
        </p:blipFill>
        <p:spPr>
          <a:xfrm>
            <a:off x="494715" y="1272886"/>
            <a:ext cx="1885389" cy="2675660"/>
          </a:xfrm>
          <a:prstGeom prst="rect">
            <a:avLst/>
          </a:prstGeom>
        </p:spPr>
      </p:pic>
      <p:pic>
        <p:nvPicPr>
          <p:cNvPr id="7" name="Picture 6">
            <a:extLst>
              <a:ext uri="{FF2B5EF4-FFF2-40B4-BE49-F238E27FC236}">
                <a16:creationId xmlns:a16="http://schemas.microsoft.com/office/drawing/2014/main" id="{64B65847-5301-899B-9508-149ABA90B7DA}"/>
              </a:ext>
            </a:extLst>
          </p:cNvPr>
          <p:cNvPicPr>
            <a:picLocks noChangeAspect="1"/>
          </p:cNvPicPr>
          <p:nvPr/>
        </p:nvPicPr>
        <p:blipFill>
          <a:blip r:embed="rId6"/>
          <a:stretch>
            <a:fillRect/>
          </a:stretch>
        </p:blipFill>
        <p:spPr>
          <a:xfrm>
            <a:off x="4478823" y="1272885"/>
            <a:ext cx="1907281" cy="2692444"/>
          </a:xfrm>
          <a:prstGeom prst="rect">
            <a:avLst/>
          </a:prstGeom>
        </p:spPr>
      </p:pic>
      <p:pic>
        <p:nvPicPr>
          <p:cNvPr id="16" name="Picture 15">
            <a:extLst>
              <a:ext uri="{FF2B5EF4-FFF2-40B4-BE49-F238E27FC236}">
                <a16:creationId xmlns:a16="http://schemas.microsoft.com/office/drawing/2014/main" id="{18DD2EC2-F75B-CB69-825D-D37786755A10}"/>
              </a:ext>
            </a:extLst>
          </p:cNvPr>
          <p:cNvPicPr>
            <a:picLocks noChangeAspect="1"/>
          </p:cNvPicPr>
          <p:nvPr/>
        </p:nvPicPr>
        <p:blipFill>
          <a:blip r:embed="rId7"/>
          <a:stretch>
            <a:fillRect/>
          </a:stretch>
        </p:blipFill>
        <p:spPr>
          <a:xfrm>
            <a:off x="494715" y="4025646"/>
            <a:ext cx="2936999" cy="2424867"/>
          </a:xfrm>
          <a:prstGeom prst="rect">
            <a:avLst/>
          </a:prstGeom>
        </p:spPr>
      </p:pic>
      <p:pic>
        <p:nvPicPr>
          <p:cNvPr id="18" name="Picture 17">
            <a:extLst>
              <a:ext uri="{FF2B5EF4-FFF2-40B4-BE49-F238E27FC236}">
                <a16:creationId xmlns:a16="http://schemas.microsoft.com/office/drawing/2014/main" id="{0CD21DA0-C3AC-CA88-F81C-E716CEA5A8E8}"/>
              </a:ext>
            </a:extLst>
          </p:cNvPr>
          <p:cNvPicPr>
            <a:picLocks noChangeAspect="1"/>
          </p:cNvPicPr>
          <p:nvPr/>
        </p:nvPicPr>
        <p:blipFill>
          <a:blip r:embed="rId8"/>
          <a:stretch>
            <a:fillRect/>
          </a:stretch>
        </p:blipFill>
        <p:spPr>
          <a:xfrm>
            <a:off x="3465361" y="4025645"/>
            <a:ext cx="2998752" cy="2424867"/>
          </a:xfrm>
          <a:prstGeom prst="rect">
            <a:avLst/>
          </a:prstGeom>
        </p:spPr>
      </p:pic>
      <p:pic>
        <p:nvPicPr>
          <p:cNvPr id="20" name="Picture 19">
            <a:extLst>
              <a:ext uri="{FF2B5EF4-FFF2-40B4-BE49-F238E27FC236}">
                <a16:creationId xmlns:a16="http://schemas.microsoft.com/office/drawing/2014/main" id="{FD9AF44C-E38E-0CBF-A459-3D74218675F1}"/>
              </a:ext>
            </a:extLst>
          </p:cNvPr>
          <p:cNvPicPr>
            <a:picLocks noChangeAspect="1"/>
          </p:cNvPicPr>
          <p:nvPr/>
        </p:nvPicPr>
        <p:blipFill>
          <a:blip r:embed="rId9"/>
          <a:stretch>
            <a:fillRect/>
          </a:stretch>
        </p:blipFill>
        <p:spPr>
          <a:xfrm>
            <a:off x="8628840" y="2743200"/>
            <a:ext cx="3287553" cy="1996307"/>
          </a:xfrm>
          <a:prstGeom prst="rect">
            <a:avLst/>
          </a:prstGeom>
        </p:spPr>
      </p:pic>
      <p:pic>
        <p:nvPicPr>
          <p:cNvPr id="22" name="Picture 21">
            <a:extLst>
              <a:ext uri="{FF2B5EF4-FFF2-40B4-BE49-F238E27FC236}">
                <a16:creationId xmlns:a16="http://schemas.microsoft.com/office/drawing/2014/main" id="{4FBF195F-C2DA-FE60-B059-F45B51A8D357}"/>
              </a:ext>
            </a:extLst>
          </p:cNvPr>
          <p:cNvPicPr>
            <a:picLocks noChangeAspect="1"/>
          </p:cNvPicPr>
          <p:nvPr/>
        </p:nvPicPr>
        <p:blipFill>
          <a:blip r:embed="rId10"/>
          <a:stretch>
            <a:fillRect/>
          </a:stretch>
        </p:blipFill>
        <p:spPr>
          <a:xfrm>
            <a:off x="6844365" y="5119271"/>
            <a:ext cx="5072028" cy="931687"/>
          </a:xfrm>
          <a:prstGeom prst="rect">
            <a:avLst/>
          </a:prstGeom>
        </p:spPr>
      </p:pic>
      <p:pic>
        <p:nvPicPr>
          <p:cNvPr id="5" name="Picture 4" descr="A person talking to an older person&#10;&#10;AI-generated content may be incorrect.">
            <a:extLst>
              <a:ext uri="{FF2B5EF4-FFF2-40B4-BE49-F238E27FC236}">
                <a16:creationId xmlns:a16="http://schemas.microsoft.com/office/drawing/2014/main" id="{F39B32C9-204B-2013-7752-19A10A81EF49}"/>
              </a:ext>
            </a:extLst>
          </p:cNvPr>
          <p:cNvPicPr>
            <a:picLocks noChangeAspect="1"/>
          </p:cNvPicPr>
          <p:nvPr/>
        </p:nvPicPr>
        <p:blipFill>
          <a:blip r:embed="rId11"/>
          <a:srcRect r="379" b="269"/>
          <a:stretch>
            <a:fillRect/>
          </a:stretch>
        </p:blipFill>
        <p:spPr>
          <a:xfrm>
            <a:off x="6462032" y="1249136"/>
            <a:ext cx="1916763" cy="2697829"/>
          </a:xfrm>
          <a:prstGeom prst="rect">
            <a:avLst/>
          </a:prstGeom>
        </p:spPr>
      </p:pic>
    </p:spTree>
    <p:extLst>
      <p:ext uri="{BB962C8B-B14F-4D97-AF65-F5344CB8AC3E}">
        <p14:creationId xmlns:p14="http://schemas.microsoft.com/office/powerpoint/2010/main" val="2199920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E174A3-9020-EA5C-61EA-296A248BD9DA}"/>
              </a:ext>
            </a:extLst>
          </p:cNvPr>
          <p:cNvSpPr>
            <a:spLocks noGrp="1"/>
          </p:cNvSpPr>
          <p:nvPr>
            <p:ph type="body" sz="quarter" idx="11"/>
          </p:nvPr>
        </p:nvSpPr>
        <p:spPr>
          <a:xfrm>
            <a:off x="531585" y="1554690"/>
            <a:ext cx="8831263" cy="1109131"/>
          </a:xfrm>
        </p:spPr>
        <p:txBody>
          <a:bodyPr lIns="91440" tIns="45720" rIns="91440" bIns="45720" anchor="t"/>
          <a:lstStyle/>
          <a:p>
            <a:pPr algn="l"/>
            <a:endParaRPr lang="en-GB" sz="2000" dirty="0">
              <a:latin typeface="Segoe UI"/>
              <a:cs typeface="Segoe UI"/>
            </a:endParaRPr>
          </a:p>
          <a:p>
            <a:endParaRPr lang="en-GB" dirty="0"/>
          </a:p>
        </p:txBody>
      </p:sp>
      <p:sp>
        <p:nvSpPr>
          <p:cNvPr id="3" name="Text Placeholder 2">
            <a:extLst>
              <a:ext uri="{FF2B5EF4-FFF2-40B4-BE49-F238E27FC236}">
                <a16:creationId xmlns:a16="http://schemas.microsoft.com/office/drawing/2014/main" id="{ECEF5671-11C6-C1AD-0591-18B6DDA013D7}"/>
              </a:ext>
            </a:extLst>
          </p:cNvPr>
          <p:cNvSpPr>
            <a:spLocks noGrp="1"/>
          </p:cNvSpPr>
          <p:nvPr>
            <p:ph type="body" sz="quarter" idx="12"/>
          </p:nvPr>
        </p:nvSpPr>
        <p:spPr>
          <a:xfrm>
            <a:off x="459013" y="210170"/>
            <a:ext cx="7223806" cy="703263"/>
          </a:xfrm>
        </p:spPr>
        <p:txBody>
          <a:bodyPr lIns="91440" tIns="45720" rIns="91440" bIns="45720" anchor="t"/>
          <a:lstStyle/>
          <a:p>
            <a:r>
              <a:rPr lang="en-GB" dirty="0">
                <a:latin typeface="Arial"/>
                <a:cs typeface="Arial"/>
              </a:rPr>
              <a:t>ASC-WDS data is now an official statistic </a:t>
            </a:r>
            <a:endParaRPr lang="en-GB" sz="1600">
              <a:solidFill>
                <a:srgbClr val="008F9C"/>
              </a:solidFill>
            </a:endParaRPr>
          </a:p>
          <a:p>
            <a:endParaRPr lang="en-GB" sz="600" dirty="0">
              <a:latin typeface="Arial"/>
              <a:cs typeface="Arial"/>
            </a:endParaRPr>
          </a:p>
          <a:p>
            <a:r>
              <a:rPr lang="en-GB" sz="1600">
                <a:solidFill>
                  <a:srgbClr val="008F9C"/>
                </a:solidFill>
                <a:latin typeface="Arial"/>
                <a:cs typeface="Arial"/>
              </a:rPr>
              <a:t>Filled posts in the adult social care </a:t>
            </a:r>
            <a:r>
              <a:rPr lang="en-GB" sz="1600" dirty="0">
                <a:solidFill>
                  <a:srgbClr val="008F9C"/>
                </a:solidFill>
                <a:latin typeface="Arial"/>
                <a:cs typeface="Arial"/>
              </a:rPr>
              <a:t>workforce in England: Monthly </a:t>
            </a:r>
            <a:r>
              <a:rPr lang="en-GB" sz="1600">
                <a:solidFill>
                  <a:srgbClr val="008F9C"/>
                </a:solidFill>
                <a:latin typeface="Arial"/>
                <a:cs typeface="Arial"/>
              </a:rPr>
              <a:t>statistics – Official Statistic</a:t>
            </a:r>
            <a:endParaRPr lang="en-GB" sz="1600">
              <a:solidFill>
                <a:srgbClr val="008F9C"/>
              </a:solidFill>
            </a:endParaRPr>
          </a:p>
        </p:txBody>
      </p:sp>
      <p:sp>
        <p:nvSpPr>
          <p:cNvPr id="4" name="Text Placeholder 3">
            <a:extLst>
              <a:ext uri="{FF2B5EF4-FFF2-40B4-BE49-F238E27FC236}">
                <a16:creationId xmlns:a16="http://schemas.microsoft.com/office/drawing/2014/main" id="{DD1855FE-762D-F64E-FFD7-CE5D9CF8FCAC}"/>
              </a:ext>
            </a:extLst>
          </p:cNvPr>
          <p:cNvSpPr>
            <a:spLocks noGrp="1"/>
          </p:cNvSpPr>
          <p:nvPr>
            <p:ph type="body" sz="quarter" idx="13"/>
          </p:nvPr>
        </p:nvSpPr>
        <p:spPr>
          <a:xfrm>
            <a:off x="459013" y="2108201"/>
            <a:ext cx="7046005" cy="3950541"/>
          </a:xfrm>
        </p:spPr>
        <p:txBody>
          <a:bodyPr lIns="91440" tIns="45720" rIns="91440" bIns="45720" anchor="t"/>
          <a:lstStyle/>
          <a:p>
            <a:pPr marL="285750" indent="-285750">
              <a:buFont typeface="Arial"/>
              <a:buChar char="•"/>
            </a:pPr>
            <a:r>
              <a:rPr lang="en-US" sz="1800">
                <a:latin typeface="Arial"/>
                <a:cs typeface="Arial"/>
              </a:rPr>
              <a:t>It is a Skills for Care official monthly workforce statistic, published using ASC-WDS independent sector data</a:t>
            </a:r>
            <a:r>
              <a:rPr lang="en-US" sz="1800" dirty="0">
                <a:latin typeface="Arial"/>
                <a:cs typeface="Arial"/>
              </a:rPr>
              <a:t>.</a:t>
            </a:r>
          </a:p>
          <a:p>
            <a:pPr marL="285750" indent="-285750">
              <a:buFont typeface="Arial"/>
              <a:buChar char="•"/>
            </a:pPr>
            <a:endParaRPr lang="en-US" sz="1800" dirty="0">
              <a:latin typeface="Arial"/>
              <a:cs typeface="Arial"/>
            </a:endParaRPr>
          </a:p>
          <a:p>
            <a:pPr marL="285750" indent="-285750">
              <a:buFont typeface="Arial"/>
              <a:buChar char="•"/>
            </a:pPr>
            <a:r>
              <a:rPr lang="en-US" sz="1800">
                <a:latin typeface="Arial"/>
                <a:cs typeface="Arial"/>
              </a:rPr>
              <a:t>Enhancing how workforce intelligence is provided to the sector</a:t>
            </a:r>
            <a:r>
              <a:rPr lang="en-US" sz="1800" dirty="0">
                <a:latin typeface="Arial"/>
                <a:cs typeface="Arial"/>
              </a:rPr>
              <a:t>.</a:t>
            </a:r>
          </a:p>
          <a:p>
            <a:pPr marL="285750" indent="-285750">
              <a:buFont typeface="Arial"/>
              <a:buChar char="•"/>
            </a:pPr>
            <a:endParaRPr lang="en-US" sz="1800" dirty="0">
              <a:latin typeface="Arial"/>
              <a:cs typeface="Arial"/>
            </a:endParaRPr>
          </a:p>
          <a:p>
            <a:pPr marL="285750" indent="-285750">
              <a:buFont typeface="Arial"/>
              <a:buChar char="•"/>
            </a:pPr>
            <a:r>
              <a:rPr lang="en-US" sz="1800" dirty="0">
                <a:latin typeface="Arial"/>
                <a:cs typeface="Arial"/>
              </a:rPr>
              <a:t>Move from annual to monthly reporting, replacing estimates that were published </a:t>
            </a:r>
            <a:r>
              <a:rPr lang="en-US" sz="1800">
                <a:latin typeface="Arial"/>
                <a:cs typeface="Arial"/>
              </a:rPr>
              <a:t>months after</a:t>
            </a:r>
            <a:r>
              <a:rPr lang="en-US" sz="1800" dirty="0">
                <a:latin typeface="Arial"/>
                <a:cs typeface="Arial"/>
              </a:rPr>
              <a:t> the reporting period.</a:t>
            </a:r>
          </a:p>
          <a:p>
            <a:pPr marL="285750" indent="-285750">
              <a:buFont typeface="Arial"/>
              <a:buChar char="•"/>
            </a:pPr>
            <a:endParaRPr lang="en-US" sz="1800" dirty="0">
              <a:latin typeface="Arial"/>
              <a:cs typeface="Arial"/>
            </a:endParaRPr>
          </a:p>
          <a:p>
            <a:pPr marL="285750" indent="-285750">
              <a:buFont typeface="Arial"/>
              <a:buChar char="•"/>
            </a:pPr>
            <a:r>
              <a:rPr lang="en-US" sz="1800" dirty="0">
                <a:latin typeface="Arial"/>
                <a:cs typeface="Arial"/>
              </a:rPr>
              <a:t>More timely workforce insights on filled </a:t>
            </a:r>
            <a:r>
              <a:rPr lang="en-US" sz="1800">
                <a:latin typeface="Arial"/>
                <a:cs typeface="Arial"/>
              </a:rPr>
              <a:t>posts in</a:t>
            </a:r>
            <a:r>
              <a:rPr lang="en-US" sz="1800" dirty="0">
                <a:latin typeface="Arial"/>
                <a:cs typeface="Arial"/>
              </a:rPr>
              <a:t> the CQC-regulated independent sector.</a:t>
            </a:r>
          </a:p>
          <a:p>
            <a:pPr marL="285750" indent="-285750">
              <a:buFont typeface="Arial"/>
              <a:buChar char="•"/>
            </a:pPr>
            <a:endParaRPr lang="en-US" sz="1800" dirty="0">
              <a:latin typeface="Arial"/>
              <a:cs typeface="Arial"/>
            </a:endParaRPr>
          </a:p>
          <a:p>
            <a:pPr marL="285750" indent="-285750">
              <a:buFont typeface="Arial"/>
              <a:buChar char="•"/>
            </a:pPr>
            <a:r>
              <a:rPr lang="en-US" sz="1800">
                <a:latin typeface="Arial"/>
                <a:cs typeface="Arial"/>
              </a:rPr>
              <a:t>Supports better decision-making by providing the Government, policymakers, employers and sector partners with </a:t>
            </a:r>
            <a:r>
              <a:rPr lang="en-US" sz="1800" dirty="0">
                <a:latin typeface="Arial"/>
                <a:cs typeface="Arial"/>
              </a:rPr>
              <a:t>up-to-date workforce trends.</a:t>
            </a:r>
            <a:endParaRPr lang="en-GB" sz="2400" dirty="0">
              <a:latin typeface="Arial"/>
              <a:cs typeface="Arial"/>
            </a:endParaRPr>
          </a:p>
        </p:txBody>
      </p:sp>
      <p:sp>
        <p:nvSpPr>
          <p:cNvPr id="5" name="Text Placeholder 4">
            <a:extLst>
              <a:ext uri="{FF2B5EF4-FFF2-40B4-BE49-F238E27FC236}">
                <a16:creationId xmlns:a16="http://schemas.microsoft.com/office/drawing/2014/main" id="{C64A68EA-9FFA-207B-1049-D0A503433AF2}"/>
              </a:ext>
            </a:extLst>
          </p:cNvPr>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id="{A9E7DD3B-1D99-106A-7141-A926463AC141}"/>
              </a:ext>
            </a:extLst>
          </p:cNvPr>
          <p:cNvPicPr>
            <a:picLocks noChangeAspect="1"/>
          </p:cNvPicPr>
          <p:nvPr/>
        </p:nvPicPr>
        <p:blipFill>
          <a:blip r:embed="rId2"/>
          <a:stretch>
            <a:fillRect/>
          </a:stretch>
        </p:blipFill>
        <p:spPr>
          <a:xfrm>
            <a:off x="7603319" y="1197429"/>
            <a:ext cx="3988509" cy="5174342"/>
          </a:xfrm>
          <a:prstGeom prst="rect">
            <a:avLst/>
          </a:prstGeom>
        </p:spPr>
      </p:pic>
    </p:spTree>
    <p:extLst>
      <p:ext uri="{BB962C8B-B14F-4D97-AF65-F5344CB8AC3E}">
        <p14:creationId xmlns:p14="http://schemas.microsoft.com/office/powerpoint/2010/main" val="2850611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7E4587-E813-3ABF-05B9-51D5B7C8CCC2}"/>
              </a:ext>
            </a:extLst>
          </p:cNvPr>
          <p:cNvSpPr>
            <a:spLocks noGrp="1"/>
          </p:cNvSpPr>
          <p:nvPr>
            <p:ph type="body" sz="quarter" idx="11"/>
          </p:nvPr>
        </p:nvSpPr>
        <p:spPr>
          <a:xfrm>
            <a:off x="457200" y="1401534"/>
            <a:ext cx="10718800" cy="975391"/>
          </a:xfrm>
        </p:spPr>
        <p:txBody>
          <a:bodyPr/>
          <a:lstStyle/>
          <a:p>
            <a:r>
              <a:rPr lang="en-GB" sz="2600" dirty="0"/>
              <a:t>Learning and Development Support Scheme (LDSS) and Oliver McGowan Mandatory Training (Oliver’s Training) funding available</a:t>
            </a:r>
          </a:p>
        </p:txBody>
      </p:sp>
      <p:sp>
        <p:nvSpPr>
          <p:cNvPr id="3" name="Text Placeholder 2">
            <a:extLst>
              <a:ext uri="{FF2B5EF4-FFF2-40B4-BE49-F238E27FC236}">
                <a16:creationId xmlns:a16="http://schemas.microsoft.com/office/drawing/2014/main" id="{76397817-11DF-BFA3-7D75-EC2A16C160D9}"/>
              </a:ext>
            </a:extLst>
          </p:cNvPr>
          <p:cNvSpPr>
            <a:spLocks noGrp="1"/>
          </p:cNvSpPr>
          <p:nvPr>
            <p:ph type="body" sz="quarter" idx="12"/>
          </p:nvPr>
        </p:nvSpPr>
        <p:spPr>
          <a:xfrm>
            <a:off x="457200" y="175663"/>
            <a:ext cx="9786938" cy="1259015"/>
          </a:xfrm>
        </p:spPr>
        <p:txBody>
          <a:bodyPr/>
          <a:lstStyle/>
          <a:p>
            <a:r>
              <a:rPr lang="en-GB" dirty="0"/>
              <a:t>The Adult Social Care Learning and Development Programme </a:t>
            </a:r>
          </a:p>
          <a:p>
            <a:endParaRPr lang="en-GB" dirty="0"/>
          </a:p>
        </p:txBody>
      </p:sp>
      <p:sp>
        <p:nvSpPr>
          <p:cNvPr id="4" name="Text Placeholder 3">
            <a:extLst>
              <a:ext uri="{FF2B5EF4-FFF2-40B4-BE49-F238E27FC236}">
                <a16:creationId xmlns:a16="http://schemas.microsoft.com/office/drawing/2014/main" id="{E56420DB-FC4D-9D54-4450-5752F840BA3E}"/>
              </a:ext>
            </a:extLst>
          </p:cNvPr>
          <p:cNvSpPr>
            <a:spLocks noGrp="1"/>
          </p:cNvSpPr>
          <p:nvPr>
            <p:ph type="body" sz="quarter" idx="13"/>
          </p:nvPr>
        </p:nvSpPr>
        <p:spPr>
          <a:xfrm>
            <a:off x="457200" y="2573464"/>
            <a:ext cx="9207062" cy="4108873"/>
          </a:xfrm>
        </p:spPr>
        <p:txBody>
          <a:bodyPr/>
          <a:lstStyle/>
          <a:p>
            <a:r>
              <a:rPr lang="en-GB" sz="2100" dirty="0"/>
              <a:t>Funded by the Department of Health and Social Care and administered by NHS Business Services Authority (NHSBSA). </a:t>
            </a:r>
          </a:p>
          <a:p>
            <a:endParaRPr lang="en-GB" sz="2100" dirty="0"/>
          </a:p>
          <a:p>
            <a:r>
              <a:rPr lang="en-GB" sz="2100" b="1" dirty="0"/>
              <a:t>Call to action:</a:t>
            </a:r>
            <a:r>
              <a:rPr lang="en-GB" sz="2100" dirty="0"/>
              <a:t> With over 150 eligible training courses and qualifications available to claim LDSS funding for, which can support retention and succession planning, don’t delay in submitting your claims. </a:t>
            </a:r>
          </a:p>
          <a:p>
            <a:endParaRPr lang="en-GB" sz="2100" dirty="0"/>
          </a:p>
          <a:p>
            <a:r>
              <a:rPr lang="en-GB" sz="2100" dirty="0"/>
              <a:t>To claim funding, you first need an up-to-date Adult Social Care Workforce Data Set (ASC-WDS) account. Find out more about </a:t>
            </a:r>
            <a:r>
              <a:rPr lang="en-GB" sz="2100" dirty="0">
                <a:hlinkClick r:id="rId3"/>
              </a:rPr>
              <a:t>ASC-WDS</a:t>
            </a:r>
            <a:r>
              <a:rPr lang="en-GB" sz="2100" dirty="0"/>
              <a:t>. </a:t>
            </a:r>
          </a:p>
          <a:p>
            <a:endParaRPr lang="en-GB" sz="2100" dirty="0"/>
          </a:p>
          <a:p>
            <a:r>
              <a:rPr lang="en-GB" sz="2100" dirty="0"/>
              <a:t>Find out more about the </a:t>
            </a:r>
            <a:r>
              <a:rPr lang="en-GB" sz="2100" dirty="0">
                <a:hlinkClick r:id="rId4"/>
              </a:rPr>
              <a:t>funding available, including guidance documents and grant determination letters</a:t>
            </a:r>
            <a:r>
              <a:rPr lang="en-GB" sz="2100" dirty="0"/>
              <a:t>.</a:t>
            </a:r>
          </a:p>
          <a:p>
            <a:endParaRPr lang="en-GB" sz="2200" dirty="0"/>
          </a:p>
        </p:txBody>
      </p:sp>
    </p:spTree>
    <p:extLst>
      <p:ext uri="{BB962C8B-B14F-4D97-AF65-F5344CB8AC3E}">
        <p14:creationId xmlns:p14="http://schemas.microsoft.com/office/powerpoint/2010/main" val="58847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62BD82A-5CEF-3F4A-AB84-5A243DF03AD9}"/>
              </a:ext>
            </a:extLst>
          </p:cNvPr>
          <p:cNvSpPr>
            <a:spLocks noGrp="1"/>
          </p:cNvSpPr>
          <p:nvPr>
            <p:ph type="body" sz="quarter" idx="12"/>
          </p:nvPr>
        </p:nvSpPr>
        <p:spPr>
          <a:xfrm>
            <a:off x="517421" y="117192"/>
            <a:ext cx="9982200" cy="703263"/>
          </a:xfrm>
        </p:spPr>
        <p:txBody>
          <a:bodyPr/>
          <a:lstStyle/>
          <a:p>
            <a:r>
              <a:rPr lang="en-GB" sz="3400" dirty="0"/>
              <a:t>Level 2 Adult Social Care Certificate (L2ASCC) qualification</a:t>
            </a:r>
          </a:p>
          <a:p>
            <a:endParaRPr lang="en-GB" dirty="0"/>
          </a:p>
        </p:txBody>
      </p:sp>
      <p:sp>
        <p:nvSpPr>
          <p:cNvPr id="6" name="Text Placeholder 3">
            <a:extLst>
              <a:ext uri="{FF2B5EF4-FFF2-40B4-BE49-F238E27FC236}">
                <a16:creationId xmlns:a16="http://schemas.microsoft.com/office/drawing/2014/main" id="{45B43940-7C78-D9D2-185B-5E0A0C96D4D8}"/>
              </a:ext>
            </a:extLst>
          </p:cNvPr>
          <p:cNvSpPr txBox="1">
            <a:spLocks/>
          </p:cNvSpPr>
          <p:nvPr/>
        </p:nvSpPr>
        <p:spPr>
          <a:xfrm>
            <a:off x="304801" y="1411704"/>
            <a:ext cx="11582398" cy="5004257"/>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buClr>
                <a:srgbClr val="0068B3"/>
              </a:buClr>
              <a:buFont typeface="Wingdings" panose="05000000000000000000" pitchFamily="2" charset="2"/>
              <a:buChar char="§"/>
            </a:pPr>
            <a:r>
              <a:rPr lang="en-GB" sz="1800" dirty="0">
                <a:latin typeface="Arial"/>
                <a:cs typeface="Arial"/>
              </a:rPr>
              <a:t>An accredited qualification designed to:</a:t>
            </a:r>
          </a:p>
          <a:p>
            <a:pPr marL="1085850" lvl="1" indent="-342900">
              <a:buClr>
                <a:srgbClr val="0068B3"/>
              </a:buClr>
            </a:pPr>
            <a:r>
              <a:rPr lang="en-GB" dirty="0">
                <a:latin typeface="Arial"/>
                <a:cs typeface="Arial"/>
              </a:rPr>
              <a:t>provide a baseline standard to care, </a:t>
            </a:r>
          </a:p>
          <a:p>
            <a:pPr marL="1085850" lvl="1" indent="-342900">
              <a:buClr>
                <a:srgbClr val="0068B3"/>
              </a:buClr>
            </a:pPr>
            <a:r>
              <a:rPr lang="en-GB" dirty="0">
                <a:latin typeface="Arial"/>
                <a:cs typeface="Arial"/>
              </a:rPr>
              <a:t>reduce the need for repeat training and give recognition to our care workforce,</a:t>
            </a:r>
          </a:p>
          <a:p>
            <a:pPr marL="1085850" lvl="1" indent="-342900">
              <a:buClr>
                <a:srgbClr val="0068B3"/>
              </a:buClr>
            </a:pPr>
            <a:r>
              <a:rPr lang="en-GB" dirty="0">
                <a:latin typeface="Arial"/>
                <a:cs typeface="Arial"/>
              </a:rPr>
              <a:t>Ofqual-regulated, requiring workplace assessment, completed in 6-8 months (or less)</a:t>
            </a:r>
          </a:p>
          <a:p>
            <a:pPr marL="1085850" lvl="1" indent="-342900">
              <a:buClr>
                <a:srgbClr val="0068B3"/>
              </a:buClr>
            </a:pPr>
            <a:r>
              <a:rPr lang="en-GB" dirty="0"/>
              <a:t>provide the key knowledge and skills required for the ‘New to Care’ role in the Care Workforce Pathway.</a:t>
            </a:r>
          </a:p>
          <a:p>
            <a:pPr marL="285750" indent="-285750">
              <a:buClr>
                <a:srgbClr val="0068B3"/>
              </a:buClr>
              <a:buFont typeface="Wingdings" panose="05000000000000000000" pitchFamily="2" charset="2"/>
              <a:buChar char="§"/>
            </a:pPr>
            <a:endParaRPr lang="en-GB" sz="1400" dirty="0"/>
          </a:p>
          <a:p>
            <a:pPr marL="342900" indent="-342900">
              <a:buClr>
                <a:srgbClr val="0068B3"/>
              </a:buClr>
              <a:buFont typeface="Wingdings" panose="05000000000000000000" pitchFamily="2" charset="2"/>
              <a:buChar char="§"/>
            </a:pPr>
            <a:r>
              <a:rPr lang="en-GB" sz="1800" dirty="0"/>
              <a:t>Available for funding through the LDSS (</a:t>
            </a:r>
            <a:r>
              <a:rPr lang="en-GB" sz="1800" dirty="0">
                <a:latin typeface="Arial"/>
                <a:cs typeface="Arial"/>
              </a:rPr>
              <a:t>up to £1,540 per qualification).</a:t>
            </a:r>
          </a:p>
          <a:p>
            <a:pPr marL="342900" indent="-342900">
              <a:buClr>
                <a:srgbClr val="0068B3"/>
              </a:buClr>
              <a:buFont typeface="Wingdings" panose="05000000000000000000" pitchFamily="2" charset="2"/>
              <a:buChar char="§"/>
            </a:pPr>
            <a:endParaRPr lang="en-GB" sz="1400" b="1" dirty="0">
              <a:latin typeface="Arial"/>
              <a:cs typeface="Arial"/>
            </a:endParaRPr>
          </a:p>
          <a:p>
            <a:pPr marL="342900" indent="-342900">
              <a:buClr>
                <a:srgbClr val="0068B3"/>
              </a:buClr>
              <a:buFont typeface="Wingdings" panose="05000000000000000000" pitchFamily="2" charset="2"/>
              <a:buChar char="§"/>
            </a:pPr>
            <a:r>
              <a:rPr lang="en-GB" sz="1800" dirty="0"/>
              <a:t>Employers can find quality approved learning providers through the Quality Assured Care Learning Service. L2ASCC is the only qualification at level 2 approved by Skills for Care.</a:t>
            </a:r>
          </a:p>
          <a:p>
            <a:pPr>
              <a:buClr>
                <a:srgbClr val="0068B3"/>
              </a:buClr>
            </a:pPr>
            <a:endParaRPr lang="en-GB" sz="1400" dirty="0"/>
          </a:p>
          <a:p>
            <a:pPr marL="342900" indent="-342900">
              <a:buClr>
                <a:srgbClr val="0068B3"/>
              </a:buClr>
              <a:buFont typeface="Wingdings" panose="05000000000000000000" pitchFamily="2" charset="2"/>
              <a:buChar char="§"/>
            </a:pPr>
            <a:r>
              <a:rPr lang="en-GB" sz="1800" dirty="0"/>
              <a:t>Mandated within the revised Level 2 Adult Care Worker Apprenticeship Standard, therefore providing an alternative funded route (via Apprenticeship Levy).</a:t>
            </a:r>
          </a:p>
          <a:p>
            <a:pPr marL="342900" indent="-342900">
              <a:buClr>
                <a:srgbClr val="0068B3"/>
              </a:buClr>
              <a:buFont typeface="Wingdings" panose="05000000000000000000" pitchFamily="2" charset="2"/>
              <a:buChar char="§"/>
            </a:pPr>
            <a:endParaRPr lang="en-GB" sz="1400" dirty="0"/>
          </a:p>
          <a:p>
            <a:pPr marL="342900" indent="-342900">
              <a:buClr>
                <a:srgbClr val="0068B3"/>
              </a:buClr>
              <a:buFont typeface="Wingdings" panose="05000000000000000000" pitchFamily="2" charset="2"/>
              <a:buChar char="§"/>
            </a:pPr>
            <a:r>
              <a:rPr lang="en-GB" sz="1800" b="1" dirty="0"/>
              <a:t>Call to action</a:t>
            </a:r>
            <a:r>
              <a:rPr lang="en-GB" sz="1800" dirty="0"/>
              <a:t>: prioritise enrolling staff who don’t hold a relevant qualification on to the L2ASCC qualification, to enable them to gain recognised skills and support progression in their role. </a:t>
            </a:r>
          </a:p>
          <a:p>
            <a:pPr marL="342900" indent="-342900">
              <a:buClr>
                <a:srgbClr val="0068B3"/>
              </a:buClr>
              <a:buFont typeface="Wingdings" panose="05000000000000000000" pitchFamily="2" charset="2"/>
              <a:buChar char="§"/>
            </a:pPr>
            <a:endParaRPr lang="en-GB" sz="1600" dirty="0"/>
          </a:p>
          <a:p>
            <a:pPr marL="342900" indent="-342900">
              <a:buClr>
                <a:srgbClr val="0068B3"/>
              </a:buClr>
              <a:buFont typeface="Wingdings" panose="05000000000000000000" pitchFamily="2" charset="2"/>
              <a:buChar char="§"/>
            </a:pPr>
            <a:r>
              <a:rPr lang="en-GB" sz="1800" b="1" dirty="0"/>
              <a:t>NEW WEBINAR: </a:t>
            </a:r>
            <a:r>
              <a:rPr lang="en-GB" sz="1800" dirty="0">
                <a:hlinkClick r:id="rId3"/>
              </a:rPr>
              <a:t>Learn more about the L2ASCC qualification on 19 November 2026</a:t>
            </a:r>
            <a:endParaRPr lang="en-GB" sz="1800" b="1" dirty="0"/>
          </a:p>
          <a:p>
            <a:pPr marL="342900" indent="-342900">
              <a:buClr>
                <a:srgbClr val="0068B3"/>
              </a:buClr>
              <a:buFont typeface="Wingdings" panose="05000000000000000000" pitchFamily="2" charset="2"/>
              <a:buChar char="§"/>
            </a:pPr>
            <a:endParaRPr lang="en-GB" sz="1800" dirty="0"/>
          </a:p>
          <a:p>
            <a:pPr marL="285750" indent="-285750" algn="l" rtl="0">
              <a:buClr>
                <a:srgbClr val="0068B3"/>
              </a:buClr>
              <a:buFont typeface="Wingdings" panose="05000000000000000000" pitchFamily="2" charset="2"/>
              <a:buChar char="§"/>
            </a:pPr>
            <a:endParaRPr lang="en-GB" sz="1800" b="1" dirty="0">
              <a:latin typeface="Arial"/>
              <a:cs typeface="Arial"/>
            </a:endParaRPr>
          </a:p>
          <a:p>
            <a:endParaRPr lang="en-GB" sz="1800" dirty="0"/>
          </a:p>
        </p:txBody>
      </p:sp>
      <p:sp>
        <p:nvSpPr>
          <p:cNvPr id="7" name="Text Placeholder 3">
            <a:extLst>
              <a:ext uri="{FF2B5EF4-FFF2-40B4-BE49-F238E27FC236}">
                <a16:creationId xmlns:a16="http://schemas.microsoft.com/office/drawing/2014/main" id="{B863FA7B-7CE1-4D74-2F1A-E312C58CF557}"/>
              </a:ext>
            </a:extLst>
          </p:cNvPr>
          <p:cNvSpPr txBox="1">
            <a:spLocks/>
          </p:cNvSpPr>
          <p:nvPr/>
        </p:nvSpPr>
        <p:spPr>
          <a:xfrm>
            <a:off x="517421" y="5442876"/>
            <a:ext cx="11369778" cy="594669"/>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GB" dirty="0"/>
          </a:p>
        </p:txBody>
      </p:sp>
      <p:sp>
        <p:nvSpPr>
          <p:cNvPr id="5" name="Text Placeholder 4">
            <a:extLst>
              <a:ext uri="{FF2B5EF4-FFF2-40B4-BE49-F238E27FC236}">
                <a16:creationId xmlns:a16="http://schemas.microsoft.com/office/drawing/2014/main" id="{C40A9335-427F-5666-CB87-2458C0B2F46D}"/>
              </a:ext>
            </a:extLst>
          </p:cNvPr>
          <p:cNvSpPr>
            <a:spLocks noGrp="1"/>
          </p:cNvSpPr>
          <p:nvPr>
            <p:ph type="body" sz="quarter" idx="10"/>
          </p:nvPr>
        </p:nvSpPr>
        <p:spPr>
          <a:xfrm>
            <a:off x="517421" y="6537064"/>
            <a:ext cx="8262258" cy="407488"/>
          </a:xfrm>
        </p:spPr>
        <p:txBody>
          <a:bodyPr/>
          <a:lstStyle/>
          <a:p>
            <a:pPr algn="l" rtl="0"/>
            <a:r>
              <a:rPr lang="en-GB" sz="1800" dirty="0">
                <a:latin typeface="Arial"/>
                <a:cs typeface="Arial"/>
                <a:hlinkClick r:id="rId4"/>
              </a:rPr>
              <a:t>Find out more about the L2ASCC qualification (including factsheets and FAQs). </a:t>
            </a:r>
            <a:endParaRPr lang="en-GB" sz="1800" dirty="0"/>
          </a:p>
          <a:p>
            <a:endParaRPr lang="en-GB" sz="1800" dirty="0"/>
          </a:p>
        </p:txBody>
      </p:sp>
    </p:spTree>
    <p:extLst>
      <p:ext uri="{BB962C8B-B14F-4D97-AF65-F5344CB8AC3E}">
        <p14:creationId xmlns:p14="http://schemas.microsoft.com/office/powerpoint/2010/main" val="3523040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50107148-4B81-DDE6-F53B-7137BCE141A3}"/>
              </a:ext>
            </a:extLst>
          </p:cNvPr>
          <p:cNvSpPr>
            <a:spLocks noGrp="1"/>
          </p:cNvSpPr>
          <p:nvPr>
            <p:ph type="body" sz="quarter" idx="11"/>
          </p:nvPr>
        </p:nvSpPr>
        <p:spPr>
          <a:xfrm>
            <a:off x="399047" y="905938"/>
            <a:ext cx="10926680" cy="905603"/>
          </a:xfrm>
        </p:spPr>
        <p:txBody>
          <a:bodyPr/>
          <a:lstStyle/>
          <a:p>
            <a:r>
              <a:rPr lang="en-US" sz="2400" dirty="0"/>
              <a:t>Supporting you to select high‑quality, trusted training</a:t>
            </a:r>
          </a:p>
          <a:p>
            <a:endParaRPr lang="en-GB" dirty="0"/>
          </a:p>
        </p:txBody>
      </p:sp>
      <p:sp>
        <p:nvSpPr>
          <p:cNvPr id="8" name="Text Placeholder 7">
            <a:extLst>
              <a:ext uri="{FF2B5EF4-FFF2-40B4-BE49-F238E27FC236}">
                <a16:creationId xmlns:a16="http://schemas.microsoft.com/office/drawing/2014/main" id="{91DAC63D-7367-D5C7-D6B6-39E6C1D3D1A8}"/>
              </a:ext>
            </a:extLst>
          </p:cNvPr>
          <p:cNvSpPr>
            <a:spLocks noGrp="1"/>
          </p:cNvSpPr>
          <p:nvPr>
            <p:ph type="body" sz="quarter" idx="12"/>
          </p:nvPr>
        </p:nvSpPr>
        <p:spPr>
          <a:xfrm>
            <a:off x="399047" y="294702"/>
            <a:ext cx="9671385" cy="733156"/>
          </a:xfrm>
        </p:spPr>
        <p:txBody>
          <a:bodyPr/>
          <a:lstStyle/>
          <a:p>
            <a:r>
              <a:rPr lang="en-GB" sz="3200" dirty="0"/>
              <a:t>Quality Assured Care Learning Service (QACLS)</a:t>
            </a:r>
          </a:p>
        </p:txBody>
      </p:sp>
      <p:sp>
        <p:nvSpPr>
          <p:cNvPr id="9" name="Text Placeholder 8">
            <a:extLst>
              <a:ext uri="{FF2B5EF4-FFF2-40B4-BE49-F238E27FC236}">
                <a16:creationId xmlns:a16="http://schemas.microsoft.com/office/drawing/2014/main" id="{8A339EF5-8548-0763-3C00-8A599A9E86B1}"/>
              </a:ext>
            </a:extLst>
          </p:cNvPr>
          <p:cNvSpPr>
            <a:spLocks noGrp="1"/>
          </p:cNvSpPr>
          <p:nvPr>
            <p:ph type="body" sz="quarter" idx="13"/>
          </p:nvPr>
        </p:nvSpPr>
        <p:spPr>
          <a:xfrm>
            <a:off x="495299" y="1179870"/>
            <a:ext cx="10926681" cy="4005460"/>
          </a:xfrm>
        </p:spPr>
        <p:txBody>
          <a:bodyPr/>
          <a:lstStyle/>
          <a:p>
            <a:endParaRPr lang="en-GB" sz="1800" b="1" dirty="0"/>
          </a:p>
          <a:p>
            <a:pPr fontAlgn="t"/>
            <a:r>
              <a:rPr lang="en-US" sz="1800" b="1" dirty="0"/>
              <a:t>What QACLS provides</a:t>
            </a:r>
            <a:endParaRPr lang="en-US" sz="1800" dirty="0"/>
          </a:p>
          <a:p>
            <a:pPr marL="285750" indent="-285750" algn="l" defTabSz="457200" rtl="0">
              <a:spcBef>
                <a:spcPct val="20000"/>
              </a:spcBef>
              <a:buClr>
                <a:srgbClr val="0070C0"/>
              </a:buClr>
              <a:buFont typeface="Wingdings" panose="05000000000000000000" pitchFamily="2" charset="2"/>
              <a:buChar char="§"/>
              <a:defRPr/>
            </a:pPr>
            <a:r>
              <a:rPr lang="en-US" sz="1800" kern="1200" dirty="0">
                <a:solidFill>
                  <a:prstClr val="black"/>
                </a:solidFill>
              </a:rPr>
              <a:t>Reviews individual training providers and adult social care courses and qualifications against national quality standards.</a:t>
            </a:r>
          </a:p>
          <a:p>
            <a:pPr marL="285750" indent="-285750" algn="l" defTabSz="457200" rtl="0">
              <a:spcBef>
                <a:spcPct val="20000"/>
              </a:spcBef>
              <a:buClr>
                <a:srgbClr val="0070C0"/>
              </a:buClr>
              <a:buFont typeface="Wingdings" panose="05000000000000000000" pitchFamily="2" charset="2"/>
              <a:buChar char="§"/>
              <a:defRPr/>
            </a:pPr>
            <a:r>
              <a:rPr lang="en-US" sz="1800" kern="1200" dirty="0">
                <a:solidFill>
                  <a:prstClr val="black"/>
                </a:solidFill>
              </a:rPr>
              <a:t>Supports employers to identify high‑quality, accessible learning that meets workforce and care needs.</a:t>
            </a:r>
          </a:p>
          <a:p>
            <a:pPr marL="285750" indent="-285750" algn="l" defTabSz="457200" rtl="0">
              <a:spcBef>
                <a:spcPct val="20000"/>
              </a:spcBef>
              <a:buClr>
                <a:srgbClr val="0070C0"/>
              </a:buClr>
              <a:buFont typeface="Wingdings" panose="05000000000000000000" pitchFamily="2" charset="2"/>
              <a:buChar char="§"/>
              <a:defRPr/>
            </a:pPr>
            <a:r>
              <a:rPr lang="en-US" sz="1800" kern="1200" dirty="0">
                <a:solidFill>
                  <a:prstClr val="black"/>
                </a:solidFill>
              </a:rPr>
              <a:t>Quality assures eligible training courses and qualifications on the Learning and Development Support Scheme (LDSS), and quality assures approved providers delivering Oliver McGowan Mandatory Training.</a:t>
            </a:r>
          </a:p>
          <a:p>
            <a:pPr marL="285750" indent="-285750" algn="l" defTabSz="457200" rtl="0">
              <a:spcBef>
                <a:spcPct val="20000"/>
              </a:spcBef>
              <a:buClr>
                <a:srgbClr val="0070C0"/>
              </a:buClr>
              <a:buFont typeface="Wingdings" panose="05000000000000000000" pitchFamily="2" charset="2"/>
              <a:buChar char="§"/>
              <a:defRPr/>
            </a:pPr>
            <a:r>
              <a:rPr lang="en-US" sz="1800" kern="1200" dirty="0">
                <a:solidFill>
                  <a:prstClr val="black"/>
                </a:solidFill>
              </a:rPr>
              <a:t>Over time, quality‑assured learning will be the only route for LDSS funding.</a:t>
            </a:r>
          </a:p>
          <a:p>
            <a:pPr marL="285750" indent="-285750" fontAlgn="t">
              <a:buClr>
                <a:srgbClr val="0070C0"/>
              </a:buClr>
              <a:buFont typeface="Wingdings" panose="05000000000000000000" pitchFamily="2" charset="2"/>
              <a:buChar char="§"/>
            </a:pPr>
            <a:endParaRPr lang="en-US" sz="1800" dirty="0"/>
          </a:p>
          <a:p>
            <a:pPr fontAlgn="t">
              <a:buClr>
                <a:srgbClr val="0070C0"/>
              </a:buClr>
            </a:pPr>
            <a:r>
              <a:rPr lang="en-US" sz="1800" b="1" dirty="0"/>
              <a:t>What this means for registered managers</a:t>
            </a:r>
            <a:endParaRPr lang="en-US" sz="1800" dirty="0"/>
          </a:p>
          <a:p>
            <a:pPr marL="285750" indent="-285750" fontAlgn="t">
              <a:buClr>
                <a:srgbClr val="0070C0"/>
              </a:buClr>
              <a:buFont typeface="Wingdings" panose="05000000000000000000" pitchFamily="2" charset="2"/>
              <a:buChar char="§"/>
            </a:pPr>
            <a:r>
              <a:rPr lang="en-US" sz="1800" dirty="0"/>
              <a:t>Supports evidence of compliance with CQC expectations on staff training and competence.</a:t>
            </a:r>
          </a:p>
          <a:p>
            <a:pPr marL="285750" indent="-285750" fontAlgn="t">
              <a:buClr>
                <a:srgbClr val="0070C0"/>
              </a:buClr>
              <a:buFont typeface="Wingdings" panose="05000000000000000000" pitchFamily="2" charset="2"/>
              <a:buChar char="§"/>
            </a:pPr>
            <a:r>
              <a:rPr lang="en-US" sz="1800" dirty="0"/>
              <a:t>Improves workforce capability, consistency and outcomes for people who draw on care.</a:t>
            </a:r>
          </a:p>
          <a:p>
            <a:pPr marL="285750" indent="-285750" fontAlgn="t">
              <a:buClr>
                <a:srgbClr val="0070C0"/>
              </a:buClr>
              <a:buFont typeface="Wingdings" panose="05000000000000000000" pitchFamily="2" charset="2"/>
              <a:buChar char="§"/>
            </a:pPr>
            <a:endParaRPr lang="en-US" sz="1800" b="1" dirty="0"/>
          </a:p>
          <a:p>
            <a:pPr fontAlgn="t">
              <a:buClr>
                <a:srgbClr val="0070C0"/>
              </a:buClr>
            </a:pPr>
            <a:r>
              <a:rPr lang="en-US" sz="1800" b="1" dirty="0"/>
              <a:t>Actions</a:t>
            </a:r>
            <a:endParaRPr lang="en-US" sz="1800" dirty="0"/>
          </a:p>
          <a:p>
            <a:pPr marL="285750" indent="-285750" fontAlgn="t">
              <a:buClr>
                <a:srgbClr val="0070C0"/>
              </a:buClr>
              <a:buFont typeface="Wingdings" panose="05000000000000000000" pitchFamily="2" charset="2"/>
              <a:buChar char="§"/>
            </a:pPr>
            <a:r>
              <a:rPr lang="en-US" sz="1800" dirty="0"/>
              <a:t>Prioritise selecting quality-assured training providers, courses and accredited qualifications when planning staff development, using the </a:t>
            </a:r>
            <a:r>
              <a:rPr lang="en-US" sz="1800" dirty="0">
                <a:hlinkClick r:id="rId3"/>
              </a:rPr>
              <a:t>QACLS list</a:t>
            </a:r>
            <a:r>
              <a:rPr lang="en-US" sz="1800" dirty="0"/>
              <a:t>.</a:t>
            </a:r>
          </a:p>
          <a:p>
            <a:pPr marL="285750" indent="-285750" fontAlgn="t">
              <a:buClr>
                <a:srgbClr val="0070C0"/>
              </a:buClr>
              <a:buFont typeface="Wingdings" panose="05000000000000000000" pitchFamily="2" charset="2"/>
              <a:buChar char="§"/>
            </a:pPr>
            <a:r>
              <a:rPr lang="en-US" sz="1800" dirty="0"/>
              <a:t>Monitor the impact of training on practice, care quality and inspection outcomes.</a:t>
            </a:r>
          </a:p>
          <a:p>
            <a:pPr fontAlgn="t"/>
            <a:endParaRPr lang="en-GB" sz="1800" dirty="0"/>
          </a:p>
        </p:txBody>
      </p:sp>
    </p:spTree>
    <p:extLst>
      <p:ext uri="{BB962C8B-B14F-4D97-AF65-F5344CB8AC3E}">
        <p14:creationId xmlns:p14="http://schemas.microsoft.com/office/powerpoint/2010/main" val="847228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E3D514-6395-98E1-FCF8-1A4A628C806F}"/>
              </a:ext>
            </a:extLst>
          </p:cNvPr>
          <p:cNvSpPr>
            <a:spLocks noGrp="1"/>
          </p:cNvSpPr>
          <p:nvPr>
            <p:ph type="body" sz="quarter" idx="11"/>
          </p:nvPr>
        </p:nvSpPr>
        <p:spPr>
          <a:xfrm>
            <a:off x="495299" y="1040660"/>
            <a:ext cx="11696701" cy="1109131"/>
          </a:xfrm>
        </p:spPr>
        <p:txBody>
          <a:bodyPr/>
          <a:lstStyle/>
          <a:p>
            <a:r>
              <a:rPr lang="en-GB" sz="2600" dirty="0"/>
              <a:t>Affordable, high-quality adult social care training that meets regulations, supports teams, builds skills, and strengthens service quality.</a:t>
            </a:r>
            <a:endParaRPr lang="en-GB" dirty="0"/>
          </a:p>
        </p:txBody>
      </p:sp>
      <p:sp>
        <p:nvSpPr>
          <p:cNvPr id="4" name="Text Placeholder 3">
            <a:extLst>
              <a:ext uri="{FF2B5EF4-FFF2-40B4-BE49-F238E27FC236}">
                <a16:creationId xmlns:a16="http://schemas.microsoft.com/office/drawing/2014/main" id="{FA8332B3-F714-B161-6993-CAC8392ACB68}"/>
              </a:ext>
            </a:extLst>
          </p:cNvPr>
          <p:cNvSpPr>
            <a:spLocks noGrp="1"/>
          </p:cNvSpPr>
          <p:nvPr>
            <p:ph type="body" sz="quarter" idx="12"/>
          </p:nvPr>
        </p:nvSpPr>
        <p:spPr/>
        <p:txBody>
          <a:bodyPr/>
          <a:lstStyle/>
          <a:p>
            <a:r>
              <a:rPr lang="en-GB" dirty="0"/>
              <a:t>The Training Hub</a:t>
            </a:r>
          </a:p>
        </p:txBody>
      </p:sp>
      <p:sp>
        <p:nvSpPr>
          <p:cNvPr id="5" name="Text Placeholder 4">
            <a:extLst>
              <a:ext uri="{FF2B5EF4-FFF2-40B4-BE49-F238E27FC236}">
                <a16:creationId xmlns:a16="http://schemas.microsoft.com/office/drawing/2014/main" id="{9C519578-FF0E-13A7-F56D-5EA22DABD1E9}"/>
              </a:ext>
            </a:extLst>
          </p:cNvPr>
          <p:cNvSpPr>
            <a:spLocks noGrp="1"/>
          </p:cNvSpPr>
          <p:nvPr>
            <p:ph type="body" sz="quarter" idx="13"/>
          </p:nvPr>
        </p:nvSpPr>
        <p:spPr>
          <a:xfrm>
            <a:off x="496824" y="1998790"/>
            <a:ext cx="11199877" cy="3645408"/>
          </a:xfrm>
        </p:spPr>
        <p:txBody>
          <a:bodyPr/>
          <a:lstStyle/>
          <a:p>
            <a:pPr marL="342900" indent="-342900">
              <a:buFont typeface="Wingdings" panose="05000000000000000000" pitchFamily="2" charset="2"/>
              <a:buChar char="§"/>
            </a:pPr>
            <a:r>
              <a:rPr lang="en-GB" dirty="0"/>
              <a:t>Developed by Skills for Care, with over 25 years’ experience in improving adult social care </a:t>
            </a:r>
          </a:p>
          <a:p>
            <a:pPr marL="342900" indent="-342900">
              <a:buFont typeface="Wingdings" panose="05000000000000000000" pitchFamily="2" charset="2"/>
              <a:buChar char="§"/>
            </a:pPr>
            <a:r>
              <a:rPr lang="en-GB" dirty="0"/>
              <a:t>All courses aligned with current and emerging standards</a:t>
            </a:r>
          </a:p>
          <a:p>
            <a:pPr marL="342900" indent="-342900">
              <a:buFont typeface="Wingdings" panose="05000000000000000000" pitchFamily="2" charset="2"/>
              <a:buChar char="§"/>
            </a:pPr>
            <a:r>
              <a:rPr lang="en-GB" dirty="0"/>
              <a:t>Prices from £9 - Every penny of profit reinvested back into improving social care</a:t>
            </a:r>
          </a:p>
          <a:p>
            <a:pPr marL="342900" indent="-342900">
              <a:buFont typeface="Arial" panose="020B0604020202020204" pitchFamily="34" charset="0"/>
              <a:buChar char="•"/>
            </a:pPr>
            <a:endParaRPr lang="en-GB" dirty="0"/>
          </a:p>
          <a:p>
            <a:r>
              <a:rPr lang="en-GB" b="1" dirty="0"/>
              <a:t>Gain access to bite-sized eLearning courses covering:</a:t>
            </a:r>
          </a:p>
          <a:p>
            <a:pPr marL="342900" indent="-342900">
              <a:buFont typeface="Wingdings" panose="05000000000000000000" pitchFamily="2" charset="2"/>
              <a:buChar char="§"/>
            </a:pPr>
            <a:r>
              <a:rPr lang="en-GB" dirty="0"/>
              <a:t>Statutory and mandatory: including IPC, MCA and care planning</a:t>
            </a:r>
          </a:p>
          <a:p>
            <a:pPr marL="342900" indent="-342900">
              <a:buFont typeface="Wingdings" panose="05000000000000000000" pitchFamily="2" charset="2"/>
              <a:buChar char="§"/>
            </a:pPr>
            <a:r>
              <a:rPr lang="en-GB" dirty="0"/>
              <a:t>Enhanced care: including dementia and end of life care</a:t>
            </a:r>
          </a:p>
          <a:p>
            <a:pPr marL="342900" indent="-342900">
              <a:buFont typeface="Wingdings" panose="05000000000000000000" pitchFamily="2" charset="2"/>
              <a:buChar char="§"/>
            </a:pPr>
            <a:r>
              <a:rPr lang="en-GB" dirty="0"/>
              <a:t>Leadership and management: including HR skills for managers and                                Business skills in practice</a:t>
            </a:r>
          </a:p>
          <a:p>
            <a:pPr marL="342900" indent="-342900">
              <a:buFont typeface="Wingdings" panose="05000000000000000000" pitchFamily="2" charset="2"/>
              <a:buChar char="§"/>
            </a:pPr>
            <a:endParaRPr lang="en-GB" sz="1000" dirty="0"/>
          </a:p>
          <a:p>
            <a:endParaRPr lang="en-GB" sz="1000" b="1" dirty="0"/>
          </a:p>
          <a:p>
            <a:r>
              <a:rPr lang="en-GB" b="1" dirty="0"/>
              <a:t>Introductory modules for managers – 11 modules available </a:t>
            </a:r>
          </a:p>
          <a:p>
            <a:r>
              <a:rPr lang="en-GB" b="1" dirty="0"/>
              <a:t>(eligible for funding via LDSS)</a:t>
            </a:r>
          </a:p>
          <a:p>
            <a:endParaRPr lang="en-GB" b="1" dirty="0"/>
          </a:p>
          <a:p>
            <a:endParaRPr lang="en-GB" sz="1000" dirty="0"/>
          </a:p>
          <a:p>
            <a:endParaRPr lang="en-US" dirty="0"/>
          </a:p>
          <a:p>
            <a:endParaRPr lang="en-GB" dirty="0"/>
          </a:p>
        </p:txBody>
      </p:sp>
      <p:pic>
        <p:nvPicPr>
          <p:cNvPr id="7" name="Picture 6">
            <a:extLst>
              <a:ext uri="{FF2B5EF4-FFF2-40B4-BE49-F238E27FC236}">
                <a16:creationId xmlns:a16="http://schemas.microsoft.com/office/drawing/2014/main" id="{19B3FAF5-A689-C1A2-A436-0E27733D70F0}"/>
              </a:ext>
            </a:extLst>
          </p:cNvPr>
          <p:cNvPicPr>
            <a:picLocks noChangeAspect="1"/>
          </p:cNvPicPr>
          <p:nvPr/>
        </p:nvPicPr>
        <p:blipFill>
          <a:blip r:embed="rId3"/>
          <a:stretch>
            <a:fillRect/>
          </a:stretch>
        </p:blipFill>
        <p:spPr>
          <a:xfrm>
            <a:off x="8216041" y="5171668"/>
            <a:ext cx="3728309" cy="1261208"/>
          </a:xfrm>
          <a:prstGeom prst="rect">
            <a:avLst/>
          </a:prstGeom>
        </p:spPr>
      </p:pic>
      <p:sp>
        <p:nvSpPr>
          <p:cNvPr id="10" name="TextBox 9">
            <a:extLst>
              <a:ext uri="{FF2B5EF4-FFF2-40B4-BE49-F238E27FC236}">
                <a16:creationId xmlns:a16="http://schemas.microsoft.com/office/drawing/2014/main" id="{0EC84770-9DA5-2F5F-7D8F-38D48A20D526}"/>
              </a:ext>
            </a:extLst>
          </p:cNvPr>
          <p:cNvSpPr txBox="1"/>
          <p:nvPr/>
        </p:nvSpPr>
        <p:spPr>
          <a:xfrm>
            <a:off x="495299" y="5910163"/>
            <a:ext cx="6912428" cy="461665"/>
          </a:xfrm>
          <a:prstGeom prst="rect">
            <a:avLst/>
          </a:prstGeom>
          <a:noFill/>
        </p:spPr>
        <p:txBody>
          <a:bodyPr wrap="square">
            <a:spAutoFit/>
          </a:bodyPr>
          <a:lstStyle/>
          <a:p>
            <a:r>
              <a:rPr lang="en-GB" sz="2400" dirty="0">
                <a:hlinkClick r:id="rId4"/>
              </a:rPr>
              <a:t>www.skillsforcare.org.uk/thetraininghub</a:t>
            </a:r>
            <a:r>
              <a:rPr lang="en-GB" sz="2400" dirty="0"/>
              <a:t>  </a:t>
            </a:r>
          </a:p>
        </p:txBody>
      </p:sp>
      <p:pic>
        <p:nvPicPr>
          <p:cNvPr id="1026" name="Picture 2">
            <a:extLst>
              <a:ext uri="{FF2B5EF4-FFF2-40B4-BE49-F238E27FC236}">
                <a16:creationId xmlns:a16="http://schemas.microsoft.com/office/drawing/2014/main" id="{C992DE44-C55F-52B1-972D-71A532210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7480" y="3042709"/>
            <a:ext cx="2292414" cy="229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13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A95E1D-FE27-F161-2B36-7AD3EB983EA4}"/>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94C79FF3-5CDE-3A34-CF2B-1CD4286918E3}"/>
              </a:ext>
            </a:extLst>
          </p:cNvPr>
          <p:cNvSpPr>
            <a:spLocks noGrp="1"/>
          </p:cNvSpPr>
          <p:nvPr>
            <p:ph type="body" sz="quarter" idx="11"/>
          </p:nvPr>
        </p:nvSpPr>
        <p:spPr>
          <a:xfrm>
            <a:off x="495299" y="1174666"/>
            <a:ext cx="11447657" cy="1109131"/>
          </a:xfrm>
        </p:spPr>
        <p:txBody>
          <a:bodyPr/>
          <a:lstStyle/>
          <a:p>
            <a:r>
              <a:rPr lang="en-GB" dirty="0"/>
              <a:t>The Adult Social Care Workforce Data Set (ASC-WDS) </a:t>
            </a:r>
            <a:r>
              <a:rPr lang="en-GB" dirty="0">
                <a:latin typeface="Arial"/>
                <a:cs typeface="Arial"/>
              </a:rPr>
              <a:t>is a free data collection service, commissioned and funded by the DHSC. </a:t>
            </a:r>
            <a:endParaRPr lang="en-GB" dirty="0"/>
          </a:p>
          <a:p>
            <a:endParaRPr lang="en-GB" dirty="0"/>
          </a:p>
        </p:txBody>
      </p:sp>
      <p:sp>
        <p:nvSpPr>
          <p:cNvPr id="4" name="Text Placeholder 3">
            <a:extLst>
              <a:ext uri="{FF2B5EF4-FFF2-40B4-BE49-F238E27FC236}">
                <a16:creationId xmlns:a16="http://schemas.microsoft.com/office/drawing/2014/main" id="{C01E6812-CE60-30A9-B53D-2C03E13B93C6}"/>
              </a:ext>
            </a:extLst>
          </p:cNvPr>
          <p:cNvSpPr>
            <a:spLocks noGrp="1"/>
          </p:cNvSpPr>
          <p:nvPr>
            <p:ph type="body" sz="quarter" idx="12"/>
          </p:nvPr>
        </p:nvSpPr>
        <p:spPr/>
        <p:txBody>
          <a:bodyPr/>
          <a:lstStyle/>
          <a:p>
            <a:r>
              <a:rPr lang="en-GB" dirty="0"/>
              <a:t>Discover the ASC-WDS</a:t>
            </a:r>
          </a:p>
          <a:p>
            <a:endParaRPr lang="en-GB" dirty="0"/>
          </a:p>
        </p:txBody>
      </p:sp>
      <p:sp>
        <p:nvSpPr>
          <p:cNvPr id="6" name="Text Placeholder 4">
            <a:extLst>
              <a:ext uri="{FF2B5EF4-FFF2-40B4-BE49-F238E27FC236}">
                <a16:creationId xmlns:a16="http://schemas.microsoft.com/office/drawing/2014/main" id="{02F3774C-F7C2-8DE8-B51A-5CBB38A3364D}"/>
              </a:ext>
            </a:extLst>
          </p:cNvPr>
          <p:cNvSpPr>
            <a:spLocks noGrp="1"/>
          </p:cNvSpPr>
          <p:nvPr>
            <p:ph type="body" sz="quarter" idx="13"/>
          </p:nvPr>
        </p:nvSpPr>
        <p:spPr>
          <a:xfrm>
            <a:off x="495299" y="2083495"/>
            <a:ext cx="11488153" cy="788488"/>
          </a:xfrm>
        </p:spPr>
        <p:txBody>
          <a:bodyPr/>
          <a:lstStyle/>
          <a:p>
            <a:r>
              <a:rPr lang="en-GB" sz="2200" dirty="0">
                <a:latin typeface="Arial"/>
                <a:cs typeface="Arial"/>
              </a:rPr>
              <a:t>It is the leading source of intelligence for the adult social care workforce. It helps you to manage</a:t>
            </a:r>
            <a:r>
              <a:rPr lang="en-GB" sz="2200" dirty="0">
                <a:solidFill>
                  <a:srgbClr val="008F9C"/>
                </a:solidFill>
                <a:latin typeface="Arial"/>
                <a:cs typeface="Arial"/>
              </a:rPr>
              <a:t> </a:t>
            </a:r>
            <a:r>
              <a:rPr lang="en-GB" sz="2200" dirty="0">
                <a:latin typeface="Arial"/>
                <a:cs typeface="Arial"/>
              </a:rPr>
              <a:t>your team and provides crucial information to decision makers</a:t>
            </a:r>
            <a:endParaRPr lang="en-GB" sz="2200" dirty="0"/>
          </a:p>
        </p:txBody>
      </p:sp>
      <p:sp>
        <p:nvSpPr>
          <p:cNvPr id="8" name="Text Placeholder 4">
            <a:extLst>
              <a:ext uri="{FF2B5EF4-FFF2-40B4-BE49-F238E27FC236}">
                <a16:creationId xmlns:a16="http://schemas.microsoft.com/office/drawing/2014/main" id="{5D3EA844-2501-AFC5-A5E8-DB79ED53716B}"/>
              </a:ext>
            </a:extLst>
          </p:cNvPr>
          <p:cNvSpPr txBox="1">
            <a:spLocks/>
          </p:cNvSpPr>
          <p:nvPr/>
        </p:nvSpPr>
        <p:spPr>
          <a:xfrm>
            <a:off x="495298" y="2729969"/>
            <a:ext cx="6280484" cy="4922115"/>
          </a:xfrm>
          <a:prstGeom prst="rect">
            <a:avLst/>
          </a:prstGeom>
        </p:spPr>
        <p:txBody>
          <a:bodyPr/>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nSpc>
                <a:spcPct val="200000"/>
              </a:lnSpc>
              <a:buClr>
                <a:srgbClr val="0040BB"/>
              </a:buClr>
            </a:pPr>
            <a:r>
              <a:rPr lang="en-GB" b="1" dirty="0"/>
              <a:t>Benefits to providers</a:t>
            </a:r>
          </a:p>
          <a:p>
            <a:pPr marL="342900" indent="-342900">
              <a:buFont typeface="Wingdings" panose="05000000000000000000" pitchFamily="2" charset="2"/>
              <a:buChar char="§"/>
            </a:pPr>
            <a:r>
              <a:rPr lang="en-GB" dirty="0"/>
              <a:t>Funding for training staff</a:t>
            </a:r>
          </a:p>
          <a:p>
            <a:pPr marL="342900" indent="-342900">
              <a:buFont typeface="Wingdings" panose="05000000000000000000" pitchFamily="2" charset="2"/>
              <a:buChar char="§"/>
            </a:pPr>
            <a:r>
              <a:rPr lang="en-GB" dirty="0"/>
              <a:t>Safe and free storage of staff records</a:t>
            </a:r>
          </a:p>
          <a:p>
            <a:pPr marL="342900" indent="-342900">
              <a:buFont typeface="Wingdings" panose="05000000000000000000" pitchFamily="2" charset="2"/>
              <a:buChar char="§"/>
            </a:pPr>
            <a:r>
              <a:rPr lang="en-GB" dirty="0"/>
              <a:t>Manage training records</a:t>
            </a:r>
          </a:p>
          <a:p>
            <a:pPr marL="342900" indent="-342900">
              <a:buFont typeface="Wingdings" panose="05000000000000000000" pitchFamily="2" charset="2"/>
              <a:buChar char="§"/>
            </a:pPr>
            <a:r>
              <a:rPr lang="en-GB" dirty="0"/>
              <a:t>Benchmark your workplace</a:t>
            </a:r>
          </a:p>
          <a:p>
            <a:pPr marL="342900" indent="-342900">
              <a:buFont typeface="Wingdings" panose="05000000000000000000" pitchFamily="2" charset="2"/>
              <a:buChar char="§"/>
            </a:pPr>
            <a:r>
              <a:rPr lang="en-GB" dirty="0"/>
              <a:t>Access the ASC-WDS Benefits Bundle</a:t>
            </a:r>
          </a:p>
          <a:p>
            <a:pPr marL="342900" indent="-342900">
              <a:buFont typeface="Wingdings" panose="05000000000000000000" pitchFamily="2" charset="2"/>
              <a:buChar char="§"/>
            </a:pPr>
            <a:r>
              <a:rPr lang="en-GB" dirty="0"/>
              <a:t>Your data makes an impact and contributes to the </a:t>
            </a:r>
            <a:br>
              <a:rPr lang="en-GB" dirty="0"/>
            </a:br>
            <a:r>
              <a:rPr lang="en-GB" dirty="0"/>
              <a:t>voice of the sector</a:t>
            </a:r>
          </a:p>
          <a:p>
            <a:pPr marL="342900" indent="-342900">
              <a:buFont typeface="Wingdings" panose="05000000000000000000" pitchFamily="2" charset="2"/>
              <a:buChar char="§"/>
            </a:pPr>
            <a:r>
              <a:rPr lang="en-GB" dirty="0"/>
              <a:t>Share your ASC-WDS with CQC or Local Authority</a:t>
            </a:r>
          </a:p>
          <a:p>
            <a:endParaRPr lang="en-GB" sz="1000" dirty="0">
              <a:hlinkClick r:id="rId3"/>
            </a:endParaRPr>
          </a:p>
          <a:p>
            <a:r>
              <a:rPr lang="en-GB" sz="2200" dirty="0">
                <a:hlinkClick r:id="rId3"/>
              </a:rPr>
              <a:t>Create an account today</a:t>
            </a:r>
            <a:endParaRPr lang="en-GB" sz="2200" dirty="0"/>
          </a:p>
        </p:txBody>
      </p:sp>
      <p:pic>
        <p:nvPicPr>
          <p:cNvPr id="10" name="Picture 9">
            <a:hlinkClick r:id="rId4"/>
            <a:extLst>
              <a:ext uri="{FF2B5EF4-FFF2-40B4-BE49-F238E27FC236}">
                <a16:creationId xmlns:a16="http://schemas.microsoft.com/office/drawing/2014/main" id="{78FDB866-8D74-2D61-FC7A-A639DB164B9E}"/>
              </a:ext>
            </a:extLst>
          </p:cNvPr>
          <p:cNvPicPr>
            <a:picLocks noChangeAspect="1"/>
          </p:cNvPicPr>
          <p:nvPr/>
        </p:nvPicPr>
        <p:blipFill>
          <a:blip r:embed="rId5"/>
          <a:stretch>
            <a:fillRect/>
          </a:stretch>
        </p:blipFill>
        <p:spPr>
          <a:xfrm>
            <a:off x="7326695" y="3429000"/>
            <a:ext cx="4616261" cy="2406902"/>
          </a:xfrm>
          <a:prstGeom prst="rect">
            <a:avLst/>
          </a:prstGeom>
        </p:spPr>
      </p:pic>
    </p:spTree>
    <p:extLst>
      <p:ext uri="{BB962C8B-B14F-4D97-AF65-F5344CB8AC3E}">
        <p14:creationId xmlns:p14="http://schemas.microsoft.com/office/powerpoint/2010/main" val="3890367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2732B9-99B9-DBD8-CFE1-0A253FF295F7}"/>
              </a:ext>
            </a:extLst>
          </p:cNvPr>
          <p:cNvSpPr>
            <a:spLocks noGrp="1"/>
          </p:cNvSpPr>
          <p:nvPr>
            <p:ph type="body" sz="quarter" idx="12"/>
          </p:nvPr>
        </p:nvSpPr>
        <p:spPr>
          <a:xfrm>
            <a:off x="457200" y="256055"/>
            <a:ext cx="9696203" cy="703263"/>
          </a:xfrm>
        </p:spPr>
        <p:txBody>
          <a:bodyPr/>
          <a:lstStyle/>
          <a:p>
            <a:r>
              <a:rPr lang="en-US" sz="3200" dirty="0"/>
              <a:t>How the Care Workforce Pathway is structured</a:t>
            </a:r>
            <a:endParaRPr lang="en-GB" sz="3200" dirty="0"/>
          </a:p>
          <a:p>
            <a:endParaRPr lang="en-GB" dirty="0"/>
          </a:p>
        </p:txBody>
      </p:sp>
      <p:sp>
        <p:nvSpPr>
          <p:cNvPr id="5" name="Text Placeholder 4">
            <a:extLst>
              <a:ext uri="{FF2B5EF4-FFF2-40B4-BE49-F238E27FC236}">
                <a16:creationId xmlns:a16="http://schemas.microsoft.com/office/drawing/2014/main" id="{6B638890-C852-6CD1-BD83-6DBA99CFB4B9}"/>
              </a:ext>
            </a:extLst>
          </p:cNvPr>
          <p:cNvSpPr>
            <a:spLocks noGrp="1"/>
          </p:cNvSpPr>
          <p:nvPr>
            <p:ph type="body" sz="quarter" idx="10"/>
          </p:nvPr>
        </p:nvSpPr>
        <p:spPr>
          <a:xfrm>
            <a:off x="574864" y="6450513"/>
            <a:ext cx="5181600" cy="407488"/>
          </a:xfrm>
        </p:spPr>
        <p:txBody>
          <a:bodyPr/>
          <a:lstStyle/>
          <a:p>
            <a:r>
              <a:rPr lang="en-GB" sz="2000" dirty="0">
                <a:hlinkClick r:id="rId3"/>
              </a:rPr>
              <a:t>The Care Workforce Pathway</a:t>
            </a:r>
            <a:endParaRPr lang="en-GB" sz="2000" dirty="0"/>
          </a:p>
        </p:txBody>
      </p:sp>
      <p:graphicFrame>
        <p:nvGraphicFramePr>
          <p:cNvPr id="9" name="Table 8">
            <a:extLst>
              <a:ext uri="{FF2B5EF4-FFF2-40B4-BE49-F238E27FC236}">
                <a16:creationId xmlns:a16="http://schemas.microsoft.com/office/drawing/2014/main" id="{10D8FD32-4E94-16D3-02F3-452C171464F2}"/>
              </a:ext>
            </a:extLst>
          </p:cNvPr>
          <p:cNvGraphicFramePr>
            <a:graphicFrameLocks noGrp="1"/>
          </p:cNvGraphicFramePr>
          <p:nvPr>
            <p:extLst>
              <p:ext uri="{D42A27DB-BD31-4B8C-83A1-F6EECF244321}">
                <p14:modId xmlns:p14="http://schemas.microsoft.com/office/powerpoint/2010/main" val="608340764"/>
              </p:ext>
            </p:extLst>
          </p:nvPr>
        </p:nvGraphicFramePr>
        <p:xfrm>
          <a:off x="457200" y="1175094"/>
          <a:ext cx="11430000" cy="4785755"/>
        </p:xfrm>
        <a:graphic>
          <a:graphicData uri="http://schemas.openxmlformats.org/drawingml/2006/table">
            <a:tbl>
              <a:tblPr firstRow="1" bandRow="1">
                <a:tableStyleId>{5C22544A-7EE6-4342-B048-85BDC9FD1C3A}</a:tableStyleId>
              </a:tblPr>
              <a:tblGrid>
                <a:gridCol w="3265320">
                  <a:extLst>
                    <a:ext uri="{9D8B030D-6E8A-4147-A177-3AD203B41FA5}">
                      <a16:colId xmlns:a16="http://schemas.microsoft.com/office/drawing/2014/main" val="2753421763"/>
                    </a:ext>
                  </a:extLst>
                </a:gridCol>
                <a:gridCol w="3400175">
                  <a:extLst>
                    <a:ext uri="{9D8B030D-6E8A-4147-A177-3AD203B41FA5}">
                      <a16:colId xmlns:a16="http://schemas.microsoft.com/office/drawing/2014/main" val="584022559"/>
                    </a:ext>
                  </a:extLst>
                </a:gridCol>
                <a:gridCol w="493294">
                  <a:extLst>
                    <a:ext uri="{9D8B030D-6E8A-4147-A177-3AD203B41FA5}">
                      <a16:colId xmlns:a16="http://schemas.microsoft.com/office/drawing/2014/main" val="3983865776"/>
                    </a:ext>
                  </a:extLst>
                </a:gridCol>
                <a:gridCol w="2009274">
                  <a:extLst>
                    <a:ext uri="{9D8B030D-6E8A-4147-A177-3AD203B41FA5}">
                      <a16:colId xmlns:a16="http://schemas.microsoft.com/office/drawing/2014/main" val="4161363919"/>
                    </a:ext>
                  </a:extLst>
                </a:gridCol>
                <a:gridCol w="2261937">
                  <a:extLst>
                    <a:ext uri="{9D8B030D-6E8A-4147-A177-3AD203B41FA5}">
                      <a16:colId xmlns:a16="http://schemas.microsoft.com/office/drawing/2014/main" val="4122541331"/>
                    </a:ext>
                  </a:extLst>
                </a:gridCol>
              </a:tblGrid>
              <a:tr h="725067">
                <a:tc>
                  <a:txBody>
                    <a:bodyPr/>
                    <a:lstStyle/>
                    <a:p>
                      <a:pPr algn="ctr"/>
                      <a:r>
                        <a:rPr lang="en-US" sz="1800" dirty="0">
                          <a:solidFill>
                            <a:schemeClr val="bg1"/>
                          </a:solidFill>
                          <a:latin typeface="Arial" panose="020B0604020202020204" pitchFamily="34" charset="0"/>
                          <a:cs typeface="Arial" panose="020B0604020202020204" pitchFamily="34" charset="0"/>
                        </a:rPr>
                        <a:t>Direct Role categories</a:t>
                      </a:r>
                    </a:p>
                    <a:p>
                      <a:pPr algn="ctr"/>
                      <a:endParaRPr lang="en-GB" sz="18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1BB"/>
                    </a:solidFill>
                  </a:tcPr>
                </a:tc>
                <a:tc>
                  <a:txBody>
                    <a:bodyPr/>
                    <a:lstStyle/>
                    <a:p>
                      <a:pPr algn="ctr"/>
                      <a:r>
                        <a:rPr lang="en-GB" sz="1800" dirty="0">
                          <a:solidFill>
                            <a:schemeClr val="bg1"/>
                          </a:solidFill>
                          <a:latin typeface="Arial" panose="020B0604020202020204" pitchFamily="34" charset="0"/>
                          <a:cs typeface="Arial" panose="020B0604020202020204" pitchFamily="34" charset="0"/>
                        </a:rPr>
                        <a:t>Supporting Role categories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1BB"/>
                    </a:solidFill>
                  </a:tcPr>
                </a:tc>
                <a:tc>
                  <a:txBody>
                    <a:bodyPr/>
                    <a:lstStyle/>
                    <a:p>
                      <a:pPr algn="ctr"/>
                      <a:endParaRPr lang="en-GB" sz="18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Contents of each category</a:t>
                      </a:r>
                      <a:endParaRPr lang="en-GB" sz="18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7132"/>
                    </a:solidFill>
                  </a:tcPr>
                </a:tc>
                <a:tc>
                  <a:txBody>
                    <a:bodyPr/>
                    <a:lstStyle/>
                    <a:p>
                      <a:pPr algn="ctr"/>
                      <a:r>
                        <a:rPr lang="en-US" sz="1800" dirty="0">
                          <a:solidFill>
                            <a:schemeClr val="bg1"/>
                          </a:solidFill>
                          <a:latin typeface="Arial" panose="020B0604020202020204" pitchFamily="34" charset="0"/>
                          <a:cs typeface="Arial" panose="020B0604020202020204" pitchFamily="34" charset="0"/>
                        </a:rPr>
                        <a:t>Supporting resources</a:t>
                      </a:r>
                      <a:endParaRPr lang="en-GB" sz="18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7132"/>
                    </a:solidFill>
                  </a:tcPr>
                </a:tc>
                <a:extLst>
                  <a:ext uri="{0D108BD9-81ED-4DB2-BD59-A6C34878D82A}">
                    <a16:rowId xmlns:a16="http://schemas.microsoft.com/office/drawing/2014/main" val="611400896"/>
                  </a:ext>
                </a:extLst>
              </a:tr>
              <a:tr h="4060688">
                <a:tc>
                  <a:txBody>
                    <a:bodyPr/>
                    <a:lstStyle/>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New to care</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Care or support worker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a:latin typeface="Arial" panose="020B0604020202020204" pitchFamily="34" charset="0"/>
                          <a:cs typeface="Arial" panose="020B0604020202020204" pitchFamily="34" charset="0"/>
                        </a:rPr>
                        <a:t>Activity co-ordinator</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Enhanced care worker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Care technologist</a:t>
                      </a:r>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Personal assistant </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Supervisor or leader</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Practice leader </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Deputy manager </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Registered manager</a:t>
                      </a:r>
                    </a:p>
                    <a:p>
                      <a:pPr marL="342900" indent="-342900">
                        <a:buFont typeface="Wingdings" panose="05000000000000000000" pitchFamily="2" charset="2"/>
                        <a:buChar char="§"/>
                      </a:pPr>
                      <a:r>
                        <a:rPr lang="en-US" sz="2000" dirty="0">
                          <a:latin typeface="Arial" panose="020B0604020202020204" pitchFamily="34" charset="0"/>
                          <a:cs typeface="Arial" panose="020B0604020202020204" pitchFamily="34" charset="0"/>
                        </a:rPr>
                        <a:t>Nominated individual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2000" dirty="0">
                          <a:latin typeface="Arial" panose="020B0604020202020204" pitchFamily="34" charset="0"/>
                          <a:cs typeface="Arial" panose="020B0604020202020204" pitchFamily="34" charset="0"/>
                        </a:rPr>
                        <a:t>Corporate management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2000" dirty="0">
                          <a:latin typeface="Arial" panose="020B0604020202020204" pitchFamily="34" charset="0"/>
                          <a:cs typeface="Arial" panose="020B0604020202020204" pitchFamily="34" charset="0"/>
                        </a:rPr>
                        <a:t>Learning and development practitioner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Quality assurance lead</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Administration</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Catering</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Domestic</a:t>
                      </a:r>
                    </a:p>
                    <a:p>
                      <a:pPr marL="342900" indent="-342900">
                        <a:buFont typeface="Wingdings" panose="05000000000000000000" pitchFamily="2" charset="2"/>
                        <a:buChar char="§"/>
                      </a:pPr>
                      <a:r>
                        <a:rPr lang="en-GB" sz="2000" dirty="0">
                          <a:latin typeface="Arial" panose="020B0604020202020204" pitchFamily="34" charset="0"/>
                          <a:cs typeface="Arial" panose="020B0604020202020204" pitchFamily="34" charset="0"/>
                        </a:rPr>
                        <a:t>Maintenance</a:t>
                      </a:r>
                    </a:p>
                    <a:p>
                      <a:pPr marL="0" indent="0">
                        <a:buFont typeface="Wingdings" panose="05000000000000000000" pitchFamily="2" charset="2"/>
                        <a:buNone/>
                      </a:pPr>
                      <a:endParaRPr lang="en-GB" sz="2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en-GB" sz="2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Universal role values</a:t>
                      </a: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Behaviours</a:t>
                      </a: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Knowledge and skills</a:t>
                      </a: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Suggested learning and development</a:t>
                      </a:r>
                    </a:p>
                    <a:p>
                      <a:pPr marL="285750" indent="-285750">
                        <a:buFont typeface="Wingdings" panose="05000000000000000000" pitchFamily="2" charset="2"/>
                        <a:buChar char="§"/>
                      </a:pPr>
                      <a:r>
                        <a:rPr lang="en-US" sz="2000" dirty="0">
                          <a:latin typeface="Arial" panose="020B0604020202020204" pitchFamily="34" charset="0"/>
                          <a:cs typeface="Arial" panose="020B0604020202020204" pitchFamily="34" charset="0"/>
                        </a:rPr>
                        <a:t>Personas</a:t>
                      </a:r>
                      <a:endParaRPr lang="en-GB" sz="2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buFont typeface="Wingdings" panose="05000000000000000000" pitchFamily="2" charset="2"/>
                        <a:buChar char="§"/>
                      </a:pPr>
                      <a:r>
                        <a:rPr lang="en-GB" sz="2000" dirty="0">
                          <a:solidFill>
                            <a:srgbClr val="0040BB"/>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How to guide</a:t>
                      </a:r>
                      <a:endParaRPr lang="en-GB" sz="2000" dirty="0">
                        <a:solidFill>
                          <a:srgbClr val="0040BB"/>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solidFill>
                            <a:srgbClr val="0040BB"/>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Sample board report</a:t>
                      </a:r>
                      <a:endParaRPr lang="en-GB" sz="2000" dirty="0">
                        <a:solidFill>
                          <a:srgbClr val="0040BB"/>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solidFill>
                            <a:srgbClr val="0040BB"/>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Role categories </a:t>
                      </a:r>
                      <a:endParaRPr lang="en-GB" sz="2000" dirty="0">
                        <a:solidFill>
                          <a:srgbClr val="0040BB"/>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solidFill>
                            <a:srgbClr val="0040BB"/>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Role mapping in practice</a:t>
                      </a:r>
                      <a:endParaRPr lang="en-GB" sz="2000" dirty="0">
                        <a:solidFill>
                          <a:srgbClr val="0040BB"/>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solidFill>
                            <a:srgbClr val="0040BB"/>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Stories from those using it</a:t>
                      </a:r>
                      <a:endParaRPr lang="en-GB" sz="2000" dirty="0">
                        <a:solidFill>
                          <a:srgbClr val="0040BB"/>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2000" dirty="0">
                          <a:solidFill>
                            <a:srgbClr val="0040BB"/>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Progression routes</a:t>
                      </a:r>
                      <a:endParaRPr lang="en-GB" sz="2000" dirty="0">
                        <a:solidFill>
                          <a:srgbClr val="0040BB"/>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GB"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endParaRPr lang="en-GB" sz="20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78037768"/>
                  </a:ext>
                </a:extLst>
              </a:tr>
            </a:tbl>
          </a:graphicData>
        </a:graphic>
      </p:graphicFrame>
    </p:spTree>
    <p:extLst>
      <p:ext uri="{BB962C8B-B14F-4D97-AF65-F5344CB8AC3E}">
        <p14:creationId xmlns:p14="http://schemas.microsoft.com/office/powerpoint/2010/main" val="1101901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E05A43-239B-AF26-8BA5-044446C29034}"/>
              </a:ext>
            </a:extLst>
          </p:cNvPr>
          <p:cNvSpPr>
            <a:spLocks noGrp="1"/>
          </p:cNvSpPr>
          <p:nvPr>
            <p:ph type="body" sz="quarter" idx="12"/>
          </p:nvPr>
        </p:nvSpPr>
        <p:spPr>
          <a:xfrm>
            <a:off x="495299" y="355313"/>
            <a:ext cx="9345387" cy="703263"/>
          </a:xfrm>
        </p:spPr>
        <p:txBody>
          <a:bodyPr/>
          <a:lstStyle/>
          <a:p>
            <a:r>
              <a:rPr lang="en-GB" dirty="0"/>
              <a:t>Care Workforce Pathway support programme for care providers </a:t>
            </a:r>
          </a:p>
        </p:txBody>
      </p:sp>
      <p:sp>
        <p:nvSpPr>
          <p:cNvPr id="4" name="Text Placeholder 3">
            <a:extLst>
              <a:ext uri="{FF2B5EF4-FFF2-40B4-BE49-F238E27FC236}">
                <a16:creationId xmlns:a16="http://schemas.microsoft.com/office/drawing/2014/main" id="{1D7743C3-DD81-C70D-5144-B200AD7AF57F}"/>
              </a:ext>
            </a:extLst>
          </p:cNvPr>
          <p:cNvSpPr>
            <a:spLocks noGrp="1"/>
          </p:cNvSpPr>
          <p:nvPr>
            <p:ph type="body" sz="quarter" idx="13"/>
          </p:nvPr>
        </p:nvSpPr>
        <p:spPr>
          <a:xfrm>
            <a:off x="495299" y="1740386"/>
            <a:ext cx="8909958" cy="3377228"/>
          </a:xfrm>
        </p:spPr>
        <p:txBody>
          <a:bodyPr/>
          <a:lstStyle/>
          <a:p>
            <a:pPr>
              <a:spcBef>
                <a:spcPts val="600"/>
              </a:spcBef>
              <a:spcAft>
                <a:spcPts val="600"/>
              </a:spcAft>
            </a:pPr>
            <a:r>
              <a:rPr lang="en-GB" b="1" dirty="0"/>
              <a:t>The registration process is quick and simple:</a:t>
            </a:r>
          </a:p>
          <a:p>
            <a:pPr marL="285750" indent="-285750">
              <a:spcBef>
                <a:spcPts val="600"/>
              </a:spcBef>
              <a:spcAft>
                <a:spcPts val="600"/>
              </a:spcAft>
              <a:buFont typeface="Wingdings" panose="020B0604020202020204" pitchFamily="34" charset="0"/>
              <a:buChar char="§"/>
            </a:pPr>
            <a:r>
              <a:rPr lang="en-GB" dirty="0"/>
              <a:t>Complete the application at : </a:t>
            </a:r>
            <a:r>
              <a:rPr lang="en-GB" dirty="0">
                <a:hlinkClick r:id="rId3"/>
              </a:rPr>
              <a:t>Support programme for care providers</a:t>
            </a:r>
            <a:endParaRPr lang="en-GB" dirty="0"/>
          </a:p>
          <a:p>
            <a:pPr marL="285750" indent="-285750">
              <a:spcBef>
                <a:spcPts val="600"/>
              </a:spcBef>
              <a:spcAft>
                <a:spcPts val="600"/>
              </a:spcAft>
              <a:buFont typeface="Wingdings" panose="020B0604020202020204" pitchFamily="34" charset="0"/>
              <a:buChar char="§"/>
            </a:pPr>
            <a:r>
              <a:rPr lang="en-GB" dirty="0">
                <a:latin typeface="Arial"/>
                <a:cs typeface="Arial"/>
              </a:rPr>
              <a:t>Read through the commitment statement</a:t>
            </a:r>
          </a:p>
          <a:p>
            <a:pPr marL="285750" indent="-285750">
              <a:spcBef>
                <a:spcPts val="600"/>
              </a:spcBef>
              <a:spcAft>
                <a:spcPts val="600"/>
              </a:spcAft>
              <a:buFont typeface="Wingdings" panose="020B0604020202020204" pitchFamily="34" charset="0"/>
              <a:buChar char="§"/>
            </a:pPr>
            <a:r>
              <a:rPr lang="en-GB" dirty="0"/>
              <a:t>Wait to hear on next steps</a:t>
            </a:r>
          </a:p>
          <a:p>
            <a:pPr>
              <a:spcBef>
                <a:spcPts val="600"/>
              </a:spcBef>
              <a:spcAft>
                <a:spcPts val="600"/>
              </a:spcAft>
            </a:pPr>
            <a:endParaRPr lang="en-GB" sz="1000" b="1" dirty="0">
              <a:latin typeface="Arial"/>
              <a:cs typeface="Arial"/>
            </a:endParaRPr>
          </a:p>
          <a:p>
            <a:pPr>
              <a:spcBef>
                <a:spcPts val="600"/>
              </a:spcBef>
              <a:spcAft>
                <a:spcPts val="600"/>
              </a:spcAft>
            </a:pPr>
            <a:r>
              <a:rPr lang="en-GB" b="1" dirty="0">
                <a:latin typeface="Arial"/>
                <a:cs typeface="Arial"/>
              </a:rPr>
              <a:t>After sign-up – when registration is confirmed, you will </a:t>
            </a:r>
            <a:r>
              <a:rPr lang="en-GB" b="1" kern="1200" dirty="0">
                <a:latin typeface="Arial"/>
                <a:cs typeface="Arial"/>
              </a:rPr>
              <a:t>have access to: </a:t>
            </a:r>
          </a:p>
          <a:p>
            <a:pPr marL="342900" indent="-342900">
              <a:spcBef>
                <a:spcPts val="600"/>
              </a:spcBef>
              <a:spcAft>
                <a:spcPts val="600"/>
              </a:spcAft>
              <a:buFont typeface="Wingdings"/>
              <a:buChar char="§"/>
            </a:pPr>
            <a:r>
              <a:rPr lang="en-GB" kern="1200" dirty="0">
                <a:latin typeface="Arial"/>
                <a:cs typeface="Arial"/>
              </a:rPr>
              <a:t>Full resource library, including content ringfenced to the support programme</a:t>
            </a:r>
            <a:endParaRPr lang="en-GB" dirty="0">
              <a:latin typeface="Arial"/>
              <a:cs typeface="Arial"/>
            </a:endParaRPr>
          </a:p>
          <a:p>
            <a:pPr marL="342900" indent="-342900">
              <a:spcBef>
                <a:spcPts val="600"/>
              </a:spcBef>
              <a:spcAft>
                <a:spcPts val="600"/>
              </a:spcAft>
              <a:buFont typeface="Wingdings"/>
              <a:buChar char="§"/>
            </a:pPr>
            <a:r>
              <a:rPr lang="en-GB" kern="1200" dirty="0">
                <a:latin typeface="Arial"/>
                <a:cs typeface="Arial"/>
              </a:rPr>
              <a:t>Programme schedule</a:t>
            </a:r>
            <a:endParaRPr lang="en-GB" dirty="0">
              <a:latin typeface="Arial"/>
              <a:cs typeface="Arial"/>
            </a:endParaRPr>
          </a:p>
          <a:p>
            <a:pPr marL="342900" indent="-342900">
              <a:spcBef>
                <a:spcPts val="600"/>
              </a:spcBef>
              <a:spcAft>
                <a:spcPts val="600"/>
              </a:spcAft>
              <a:buFont typeface="Wingdings"/>
              <a:buChar char="§"/>
            </a:pPr>
            <a:r>
              <a:rPr lang="en-GB" kern="1200" dirty="0">
                <a:latin typeface="Arial"/>
                <a:cs typeface="Arial"/>
              </a:rPr>
              <a:t>Workshops, networks, and working groups</a:t>
            </a:r>
            <a:endParaRPr lang="en-GB" dirty="0">
              <a:latin typeface="Arial"/>
              <a:cs typeface="Arial"/>
            </a:endParaRPr>
          </a:p>
          <a:p>
            <a:endParaRPr lang="en-GB" dirty="0"/>
          </a:p>
        </p:txBody>
      </p:sp>
      <p:sp>
        <p:nvSpPr>
          <p:cNvPr id="5" name="Text Placeholder 4">
            <a:extLst>
              <a:ext uri="{FF2B5EF4-FFF2-40B4-BE49-F238E27FC236}">
                <a16:creationId xmlns:a16="http://schemas.microsoft.com/office/drawing/2014/main" id="{21D9E622-9DC3-3929-F2D8-1DC90F050E59}"/>
              </a:ext>
            </a:extLst>
          </p:cNvPr>
          <p:cNvSpPr>
            <a:spLocks noGrp="1"/>
          </p:cNvSpPr>
          <p:nvPr>
            <p:ph type="body" sz="quarter" idx="10"/>
          </p:nvPr>
        </p:nvSpPr>
        <p:spPr/>
        <p:txBody>
          <a:bodyPr/>
          <a:lstStyle/>
          <a:p>
            <a:endParaRPr lang="en-GB" dirty="0"/>
          </a:p>
        </p:txBody>
      </p:sp>
      <p:pic>
        <p:nvPicPr>
          <p:cNvPr id="7" name="Picture 6">
            <a:extLst>
              <a:ext uri="{FF2B5EF4-FFF2-40B4-BE49-F238E27FC236}">
                <a16:creationId xmlns:a16="http://schemas.microsoft.com/office/drawing/2014/main" id="{EF29FDB2-93F1-F919-6446-C5E1B3282B9E}"/>
              </a:ext>
            </a:extLst>
          </p:cNvPr>
          <p:cNvPicPr>
            <a:picLocks noChangeAspect="1"/>
          </p:cNvPicPr>
          <p:nvPr/>
        </p:nvPicPr>
        <p:blipFill>
          <a:blip r:embed="rId4"/>
          <a:stretch>
            <a:fillRect/>
          </a:stretch>
        </p:blipFill>
        <p:spPr>
          <a:xfrm>
            <a:off x="9405257" y="3429000"/>
            <a:ext cx="2583438" cy="2583438"/>
          </a:xfrm>
          <a:prstGeom prst="rect">
            <a:avLst/>
          </a:prstGeom>
        </p:spPr>
      </p:pic>
    </p:spTree>
    <p:extLst>
      <p:ext uri="{BB962C8B-B14F-4D97-AF65-F5344CB8AC3E}">
        <p14:creationId xmlns:p14="http://schemas.microsoft.com/office/powerpoint/2010/main" val="3787408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B1B995-41A2-093B-87CA-FBD2C1954A70}"/>
              </a:ext>
            </a:extLst>
          </p:cNvPr>
          <p:cNvSpPr>
            <a:spLocks noGrp="1"/>
          </p:cNvSpPr>
          <p:nvPr>
            <p:ph type="body" sz="quarter" idx="11"/>
          </p:nvPr>
        </p:nvSpPr>
        <p:spPr>
          <a:xfrm>
            <a:off x="495299" y="1692044"/>
            <a:ext cx="8831263" cy="703263"/>
          </a:xfrm>
        </p:spPr>
        <p:txBody>
          <a:bodyPr/>
          <a:lstStyle/>
          <a:p>
            <a:r>
              <a:rPr lang="en-US" dirty="0"/>
              <a:t>New deep dive</a:t>
            </a:r>
            <a:endParaRPr lang="en-GB" dirty="0"/>
          </a:p>
        </p:txBody>
      </p:sp>
      <p:sp>
        <p:nvSpPr>
          <p:cNvPr id="3" name="Text Placeholder 2">
            <a:extLst>
              <a:ext uri="{FF2B5EF4-FFF2-40B4-BE49-F238E27FC236}">
                <a16:creationId xmlns:a16="http://schemas.microsoft.com/office/drawing/2014/main" id="{6145D781-3CA4-6EE8-B713-DD6DD31E30FB}"/>
              </a:ext>
            </a:extLst>
          </p:cNvPr>
          <p:cNvSpPr>
            <a:spLocks noGrp="1"/>
          </p:cNvSpPr>
          <p:nvPr>
            <p:ph type="body" sz="quarter" idx="12"/>
          </p:nvPr>
        </p:nvSpPr>
        <p:spPr>
          <a:xfrm>
            <a:off x="495299" y="410693"/>
            <a:ext cx="8907463" cy="875066"/>
          </a:xfrm>
        </p:spPr>
        <p:txBody>
          <a:bodyPr/>
          <a:lstStyle/>
          <a:p>
            <a:r>
              <a:rPr lang="en-US" dirty="0"/>
              <a:t>Delegated healthcare activities (DHA)</a:t>
            </a:r>
            <a:endParaRPr lang="en-GB" dirty="0"/>
          </a:p>
        </p:txBody>
      </p:sp>
      <p:sp>
        <p:nvSpPr>
          <p:cNvPr id="4" name="Text Placeholder 3">
            <a:extLst>
              <a:ext uri="{FF2B5EF4-FFF2-40B4-BE49-F238E27FC236}">
                <a16:creationId xmlns:a16="http://schemas.microsoft.com/office/drawing/2014/main" id="{1CE964B2-E4BB-7644-EFF0-214AA23669EC}"/>
              </a:ext>
            </a:extLst>
          </p:cNvPr>
          <p:cNvSpPr>
            <a:spLocks noGrp="1"/>
          </p:cNvSpPr>
          <p:nvPr>
            <p:ph type="body" sz="quarter" idx="13"/>
          </p:nvPr>
        </p:nvSpPr>
        <p:spPr>
          <a:xfrm>
            <a:off x="495299" y="2844800"/>
            <a:ext cx="8831263" cy="3199428"/>
          </a:xfrm>
        </p:spPr>
        <p:txBody>
          <a:bodyPr/>
          <a:lstStyle/>
          <a:p>
            <a:pPr marL="342900" lvl="0" indent="-342900">
              <a:buFont typeface="Wingdings" panose="05000000000000000000" pitchFamily="2" charset="2"/>
              <a:buChar char="§"/>
            </a:pPr>
            <a:r>
              <a:rPr lang="en-GB" sz="2400" dirty="0"/>
              <a:t>Are you confident that you and your staff recognise when you/they are being asked to carry out a DHA?</a:t>
            </a:r>
          </a:p>
          <a:p>
            <a:pPr marL="171450" lvl="0" indent="-171450">
              <a:buFont typeface="Wingdings" panose="05000000000000000000" pitchFamily="2" charset="2"/>
              <a:buChar char="§"/>
            </a:pPr>
            <a:endParaRPr lang="en-GB" sz="2400" dirty="0"/>
          </a:p>
          <a:p>
            <a:pPr marL="342900" lvl="0" indent="-342900">
              <a:buFont typeface="Wingdings" panose="05000000000000000000" pitchFamily="2" charset="2"/>
              <a:buChar char="§"/>
            </a:pPr>
            <a:r>
              <a:rPr lang="en-GB" sz="2400" dirty="0"/>
              <a:t>How are care workers in your organisation recognised and rewarded for taking on DHA?</a:t>
            </a:r>
          </a:p>
        </p:txBody>
      </p:sp>
      <p:sp>
        <p:nvSpPr>
          <p:cNvPr id="5" name="Text Placeholder 4">
            <a:extLst>
              <a:ext uri="{FF2B5EF4-FFF2-40B4-BE49-F238E27FC236}">
                <a16:creationId xmlns:a16="http://schemas.microsoft.com/office/drawing/2014/main" id="{DC120564-04F3-00C2-908F-85153A4B38E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4062257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161C7-42F0-F454-0A19-EC00937B0137}"/>
              </a:ext>
            </a:extLst>
          </p:cNvPr>
          <p:cNvSpPr>
            <a:spLocks noGrp="1"/>
          </p:cNvSpPr>
          <p:nvPr>
            <p:ph type="title"/>
          </p:nvPr>
        </p:nvSpPr>
        <p:spPr/>
        <p:txBody>
          <a:bodyPr/>
          <a:lstStyle/>
          <a:p>
            <a:r>
              <a:rPr lang="en-GB" dirty="0"/>
              <a:t>Latest info</a:t>
            </a:r>
          </a:p>
        </p:txBody>
      </p:sp>
      <p:sp>
        <p:nvSpPr>
          <p:cNvPr id="3" name="Text Placeholder 2">
            <a:extLst>
              <a:ext uri="{FF2B5EF4-FFF2-40B4-BE49-F238E27FC236}">
                <a16:creationId xmlns:a16="http://schemas.microsoft.com/office/drawing/2014/main" id="{9D9B3F3B-EE5A-6E79-BF64-0C1CE1683B6F}"/>
              </a:ext>
            </a:extLst>
          </p:cNvPr>
          <p:cNvSpPr>
            <a:spLocks noGrp="1"/>
          </p:cNvSpPr>
          <p:nvPr>
            <p:ph type="body" sz="quarter" idx="10"/>
          </p:nvPr>
        </p:nvSpPr>
        <p:spPr/>
        <p:txBody>
          <a:bodyPr/>
          <a:lstStyle/>
          <a:p>
            <a:r>
              <a:rPr lang="en-GB" dirty="0"/>
              <a:t>Key sector developments and information related to your role</a:t>
            </a:r>
          </a:p>
        </p:txBody>
      </p:sp>
    </p:spTree>
    <p:extLst>
      <p:ext uri="{BB962C8B-B14F-4D97-AF65-F5344CB8AC3E}">
        <p14:creationId xmlns:p14="http://schemas.microsoft.com/office/powerpoint/2010/main" val="913988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8FA4D1-1D26-B223-E48F-A99C83FE9DDB}"/>
              </a:ext>
            </a:extLst>
          </p:cNvPr>
          <p:cNvSpPr>
            <a:spLocks noGrp="1"/>
          </p:cNvSpPr>
          <p:nvPr>
            <p:ph type="body" sz="quarter" idx="11"/>
          </p:nvPr>
        </p:nvSpPr>
        <p:spPr>
          <a:xfrm>
            <a:off x="495299" y="1412663"/>
            <a:ext cx="11151269" cy="703263"/>
          </a:xfrm>
        </p:spPr>
        <p:txBody>
          <a:bodyPr/>
          <a:lstStyle/>
          <a:p>
            <a:r>
              <a:rPr lang="en-GB" sz="2600" dirty="0"/>
              <a:t>Our upcoming online preceptorship workshops can help strengthen support for newly registered nurses and nursing associates in your service</a:t>
            </a:r>
          </a:p>
        </p:txBody>
      </p:sp>
      <p:sp>
        <p:nvSpPr>
          <p:cNvPr id="3" name="Text Placeholder 2">
            <a:extLst>
              <a:ext uri="{FF2B5EF4-FFF2-40B4-BE49-F238E27FC236}">
                <a16:creationId xmlns:a16="http://schemas.microsoft.com/office/drawing/2014/main" id="{C170CEEB-3429-E82A-3271-A6D152B69E9B}"/>
              </a:ext>
            </a:extLst>
          </p:cNvPr>
          <p:cNvSpPr>
            <a:spLocks noGrp="1"/>
          </p:cNvSpPr>
          <p:nvPr>
            <p:ph type="body" sz="quarter" idx="12"/>
          </p:nvPr>
        </p:nvSpPr>
        <p:spPr>
          <a:xfrm>
            <a:off x="495299" y="269534"/>
            <a:ext cx="9531017" cy="1088476"/>
          </a:xfrm>
        </p:spPr>
        <p:txBody>
          <a:bodyPr/>
          <a:lstStyle/>
          <a:p>
            <a:r>
              <a:rPr lang="en-GB" sz="3200" dirty="0"/>
              <a:t>New preceptorship workshops – are you a registered manager who employs nurses?</a:t>
            </a:r>
          </a:p>
        </p:txBody>
      </p:sp>
      <p:sp>
        <p:nvSpPr>
          <p:cNvPr id="4" name="Text Placeholder 3">
            <a:extLst>
              <a:ext uri="{FF2B5EF4-FFF2-40B4-BE49-F238E27FC236}">
                <a16:creationId xmlns:a16="http://schemas.microsoft.com/office/drawing/2014/main" id="{1D04F8EE-5EB3-9BAA-0B57-9C8484C40FFE}"/>
              </a:ext>
            </a:extLst>
          </p:cNvPr>
          <p:cNvSpPr>
            <a:spLocks noGrp="1"/>
          </p:cNvSpPr>
          <p:nvPr>
            <p:ph type="body" sz="quarter" idx="13"/>
          </p:nvPr>
        </p:nvSpPr>
        <p:spPr>
          <a:xfrm>
            <a:off x="495299" y="2775284"/>
            <a:ext cx="9236530" cy="3268944"/>
          </a:xfrm>
        </p:spPr>
        <p:txBody>
          <a:bodyPr/>
          <a:lstStyle/>
          <a:p>
            <a:r>
              <a:rPr lang="en-GB" dirty="0"/>
              <a:t>Whether you’re looking to develop your experienced nurses and nursing associates in becoming preceptors who will support new registrants OR looking to embed preceptorship leadership by identifying a lead for preceptorship within your organisation, these workshops provide practical tools, guidance and shared learning.</a:t>
            </a:r>
          </a:p>
          <a:p>
            <a:endParaRPr lang="en-GB" dirty="0"/>
          </a:p>
          <a:p>
            <a:endParaRPr lang="en-GB" dirty="0"/>
          </a:p>
        </p:txBody>
      </p:sp>
      <p:sp>
        <p:nvSpPr>
          <p:cNvPr id="5" name="Text Placeholder 4">
            <a:extLst>
              <a:ext uri="{FF2B5EF4-FFF2-40B4-BE49-F238E27FC236}">
                <a16:creationId xmlns:a16="http://schemas.microsoft.com/office/drawing/2014/main" id="{9339B38E-9824-4E15-1D5C-566D494AC710}"/>
              </a:ext>
            </a:extLst>
          </p:cNvPr>
          <p:cNvSpPr>
            <a:spLocks noGrp="1"/>
          </p:cNvSpPr>
          <p:nvPr>
            <p:ph type="body" sz="quarter" idx="10"/>
          </p:nvPr>
        </p:nvSpPr>
        <p:spPr/>
        <p:txBody>
          <a:bodyPr/>
          <a:lstStyle/>
          <a:p>
            <a:endParaRPr lang="en-GB" dirty="0"/>
          </a:p>
        </p:txBody>
      </p:sp>
      <p:sp>
        <p:nvSpPr>
          <p:cNvPr id="6" name="TextBox 5">
            <a:extLst>
              <a:ext uri="{FF2B5EF4-FFF2-40B4-BE49-F238E27FC236}">
                <a16:creationId xmlns:a16="http://schemas.microsoft.com/office/drawing/2014/main" id="{0B9CADEA-53A3-BA05-C291-6B16B56C7797}"/>
              </a:ext>
            </a:extLst>
          </p:cNvPr>
          <p:cNvSpPr txBox="1"/>
          <p:nvPr/>
        </p:nvSpPr>
        <p:spPr>
          <a:xfrm>
            <a:off x="495298" y="4511521"/>
            <a:ext cx="8849423" cy="1938992"/>
          </a:xfrm>
          <a:prstGeom prst="rect">
            <a:avLst/>
          </a:prstGeom>
          <a:noFill/>
        </p:spPr>
        <p:txBody>
          <a:bodyPr wrap="square" rtlCol="0">
            <a:spAutoFit/>
          </a:bodyPr>
          <a:lstStyle/>
          <a:p>
            <a:pPr marL="342900" indent="-342900">
              <a:buFont typeface="Wingdings" panose="05000000000000000000" pitchFamily="2" charset="2"/>
              <a:buChar char="§"/>
            </a:pPr>
            <a:r>
              <a:rPr lang="en-GB" sz="2000" b="1" dirty="0"/>
              <a:t>Preceptor role workshops:</a:t>
            </a:r>
            <a:r>
              <a:rPr lang="en-GB" sz="2000" dirty="0"/>
              <a:t> 10 February 2027 | </a:t>
            </a:r>
            <a:r>
              <a:rPr lang="en-GB" sz="2000" u="sng" dirty="0">
                <a:hlinkClick r:id="rId3"/>
              </a:rPr>
              <a:t>Find out more and register today</a:t>
            </a:r>
            <a:endParaRPr lang="en-GB" sz="2000" dirty="0"/>
          </a:p>
          <a:p>
            <a:pPr marL="342900" indent="-342900">
              <a:buFont typeface="Wingdings" panose="05000000000000000000" pitchFamily="2" charset="2"/>
              <a:buChar char="§"/>
            </a:pPr>
            <a:r>
              <a:rPr lang="en-GB" sz="2000" b="1" dirty="0"/>
              <a:t>Preceptorship lead workshops: </a:t>
            </a:r>
            <a:r>
              <a:rPr lang="en-GB" sz="2000" dirty="0"/>
              <a:t>8 October | 3 February | </a:t>
            </a:r>
            <a:r>
              <a:rPr lang="en-GB" sz="2000" u="sng" dirty="0">
                <a:hlinkClick r:id="rId4"/>
              </a:rPr>
              <a:t>Find out more and register today</a:t>
            </a:r>
            <a:r>
              <a:rPr lang="en-GB" sz="2000" dirty="0"/>
              <a:t> </a:t>
            </a:r>
          </a:p>
          <a:p>
            <a:endParaRPr lang="en-GB" sz="2000" dirty="0"/>
          </a:p>
          <a:p>
            <a:r>
              <a:rPr lang="en-GB" sz="2000" b="1" dirty="0"/>
              <a:t>Spaces are limited – find out more and register today!</a:t>
            </a:r>
          </a:p>
        </p:txBody>
      </p:sp>
    </p:spTree>
    <p:extLst>
      <p:ext uri="{BB962C8B-B14F-4D97-AF65-F5344CB8AC3E}">
        <p14:creationId xmlns:p14="http://schemas.microsoft.com/office/powerpoint/2010/main" val="1807513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E223E3-8FE6-47AD-3437-649DCE29B19A}"/>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0BB122B6-0702-7579-28C3-AD1409E2DEFC}"/>
              </a:ext>
            </a:extLst>
          </p:cNvPr>
          <p:cNvSpPr>
            <a:spLocks noGrp="1"/>
          </p:cNvSpPr>
          <p:nvPr>
            <p:ph type="body" sz="quarter" idx="11"/>
          </p:nvPr>
        </p:nvSpPr>
        <p:spPr>
          <a:xfrm>
            <a:off x="495299" y="1507963"/>
            <a:ext cx="11481111" cy="1109131"/>
          </a:xfrm>
        </p:spPr>
        <p:txBody>
          <a:bodyPr/>
          <a:lstStyle/>
          <a:p>
            <a:r>
              <a:rPr lang="en-GB" sz="2400" dirty="0"/>
              <a:t>Developed by Skills for Care working with RSPH and people from across adult social care, this framework helps you recognise, support and evidence the behaviour change skills already being used in day-to-day practice.​</a:t>
            </a:r>
          </a:p>
        </p:txBody>
      </p:sp>
      <p:sp>
        <p:nvSpPr>
          <p:cNvPr id="4" name="Text Placeholder 3">
            <a:extLst>
              <a:ext uri="{FF2B5EF4-FFF2-40B4-BE49-F238E27FC236}">
                <a16:creationId xmlns:a16="http://schemas.microsoft.com/office/drawing/2014/main" id="{A93B2A8D-0D9D-D783-D235-57610C4F6A45}"/>
              </a:ext>
            </a:extLst>
          </p:cNvPr>
          <p:cNvSpPr>
            <a:spLocks noGrp="1"/>
          </p:cNvSpPr>
          <p:nvPr>
            <p:ph type="body" sz="quarter" idx="12"/>
          </p:nvPr>
        </p:nvSpPr>
        <p:spPr>
          <a:xfrm>
            <a:off x="495299" y="282743"/>
            <a:ext cx="8907463" cy="703263"/>
          </a:xfrm>
        </p:spPr>
        <p:txBody>
          <a:bodyPr/>
          <a:lstStyle/>
          <a:p>
            <a:r>
              <a:rPr lang="en-GB" dirty="0"/>
              <a:t>Behaviour change competencies framework​</a:t>
            </a:r>
          </a:p>
        </p:txBody>
      </p:sp>
      <p:sp>
        <p:nvSpPr>
          <p:cNvPr id="5" name="Text Placeholder 4">
            <a:extLst>
              <a:ext uri="{FF2B5EF4-FFF2-40B4-BE49-F238E27FC236}">
                <a16:creationId xmlns:a16="http://schemas.microsoft.com/office/drawing/2014/main" id="{39382E27-3422-A30F-A65E-34F0C7EA061F}"/>
              </a:ext>
            </a:extLst>
          </p:cNvPr>
          <p:cNvSpPr>
            <a:spLocks noGrp="1"/>
          </p:cNvSpPr>
          <p:nvPr>
            <p:ph type="body" sz="quarter" idx="13"/>
          </p:nvPr>
        </p:nvSpPr>
        <p:spPr>
          <a:xfrm>
            <a:off x="533398" y="2775683"/>
            <a:ext cx="8831263" cy="3377228"/>
          </a:xfrm>
        </p:spPr>
        <p:txBody>
          <a:bodyPr/>
          <a:lstStyle/>
          <a:p>
            <a:pPr marL="342900" indent="-342900" rtl="0" fontAlgn="base">
              <a:buFont typeface="Wingdings" panose="05000000000000000000" pitchFamily="2" charset="2"/>
              <a:buChar char="§"/>
            </a:pPr>
            <a:r>
              <a:rPr lang="en-GB" b="1" dirty="0"/>
              <a:t>Strengthen person-centred practice:</a:t>
            </a:r>
            <a:r>
              <a:rPr lang="en-GB" dirty="0"/>
              <a:t> support people to make changes that improve health, independence, dignity and quality of life.</a:t>
            </a:r>
            <a:r>
              <a:rPr lang="en-US" dirty="0"/>
              <a:t>​</a:t>
            </a:r>
          </a:p>
          <a:p>
            <a:pPr rtl="0" fontAlgn="base"/>
            <a:endParaRPr lang="en-US" sz="1000" dirty="0"/>
          </a:p>
          <a:p>
            <a:pPr marL="342900" indent="-342900" rtl="0" fontAlgn="base">
              <a:buFont typeface="Wingdings" panose="05000000000000000000" pitchFamily="2" charset="2"/>
              <a:buChar char="§"/>
            </a:pPr>
            <a:r>
              <a:rPr lang="en-GB" b="1" dirty="0"/>
              <a:t>Support your workforce:</a:t>
            </a:r>
            <a:r>
              <a:rPr lang="en-GB" dirty="0"/>
              <a:t> give staff a shared language, clearer expectations and confidence to build behaviour change into everyday conversations.</a:t>
            </a:r>
            <a:r>
              <a:rPr lang="en-US" dirty="0"/>
              <a:t>​</a:t>
            </a:r>
          </a:p>
          <a:p>
            <a:pPr marL="342900" indent="-342900" rtl="0" fontAlgn="base">
              <a:buFont typeface="Wingdings" panose="05000000000000000000" pitchFamily="2" charset="2"/>
              <a:buChar char="§"/>
            </a:pPr>
            <a:endParaRPr lang="en-US" sz="1000" dirty="0"/>
          </a:p>
          <a:p>
            <a:pPr marL="342900" indent="-342900" rtl="0" fontAlgn="base">
              <a:buFont typeface="Wingdings" panose="05000000000000000000" pitchFamily="2" charset="2"/>
              <a:buChar char="§"/>
            </a:pPr>
            <a:r>
              <a:rPr lang="en-GB" b="1" dirty="0"/>
              <a:t>Evidence good practice for CQC:</a:t>
            </a:r>
            <a:r>
              <a:rPr lang="en-GB" dirty="0"/>
              <a:t> use the framework to show how your service supports staff with the right skills, knowledge, supervision and development to deliver effective care.</a:t>
            </a:r>
            <a:r>
              <a:rPr lang="en-US" dirty="0"/>
              <a:t>​</a:t>
            </a:r>
          </a:p>
          <a:p>
            <a:pPr rtl="0" fontAlgn="base"/>
            <a:endParaRPr lang="en-US" sz="1000" dirty="0"/>
          </a:p>
          <a:p>
            <a:pPr marL="342900" indent="-342900" rtl="0" fontAlgn="base">
              <a:buFont typeface="Wingdings" panose="05000000000000000000" pitchFamily="2" charset="2"/>
              <a:buChar char="§"/>
            </a:pPr>
            <a:r>
              <a:rPr lang="en-GB" b="1" dirty="0"/>
              <a:t>No extra burden:</a:t>
            </a:r>
            <a:r>
              <a:rPr lang="en-GB" dirty="0"/>
              <a:t> designed to build on existing good practice, not introduce new requirements.</a:t>
            </a:r>
            <a:endParaRPr lang="en-US" dirty="0"/>
          </a:p>
        </p:txBody>
      </p:sp>
      <p:pic>
        <p:nvPicPr>
          <p:cNvPr id="6" name="Picture 5">
            <a:hlinkClick r:id="rId3"/>
            <a:extLst>
              <a:ext uri="{FF2B5EF4-FFF2-40B4-BE49-F238E27FC236}">
                <a16:creationId xmlns:a16="http://schemas.microsoft.com/office/drawing/2014/main" id="{50AF95F4-7B0A-FF01-4916-1A507B62941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60614" y="3139051"/>
            <a:ext cx="2817396" cy="2648222"/>
          </a:xfrm>
          <a:prstGeom prst="rect">
            <a:avLst/>
          </a:prstGeom>
        </p:spPr>
      </p:pic>
      <p:sp>
        <p:nvSpPr>
          <p:cNvPr id="7" name="TextBox 10">
            <a:extLst>
              <a:ext uri="{FF2B5EF4-FFF2-40B4-BE49-F238E27FC236}">
                <a16:creationId xmlns:a16="http://schemas.microsoft.com/office/drawing/2014/main" id="{D439D502-F090-B628-F287-DBBAA8E7C8E7}"/>
              </a:ext>
            </a:extLst>
          </p:cNvPr>
          <p:cNvSpPr txBox="1"/>
          <p:nvPr/>
        </p:nvSpPr>
        <p:spPr>
          <a:xfrm>
            <a:off x="9364661" y="5705476"/>
            <a:ext cx="2293941"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rgbClr val="0070C0"/>
                </a:solidFill>
                <a:latin typeface="Arial" panose="020B0604020202020204" pitchFamily="34" charset="0"/>
                <a:cs typeface="Arial" panose="020B0604020202020204" pitchFamily="34" charset="0"/>
                <a:hlinkClick r:id="rId3"/>
              </a:rPr>
              <a:t>Download now </a:t>
            </a:r>
            <a:endParaRPr lang="en-GB" sz="20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287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B3DCAB-EE23-5B3B-C28D-4AF80A07AFA8}"/>
              </a:ext>
            </a:extLst>
          </p:cNvPr>
          <p:cNvSpPr>
            <a:spLocks noGrp="1"/>
          </p:cNvSpPr>
          <p:nvPr>
            <p:ph type="body" sz="quarter" idx="11"/>
          </p:nvPr>
        </p:nvSpPr>
        <p:spPr>
          <a:xfrm>
            <a:off x="495299" y="1073471"/>
            <a:ext cx="11306176" cy="1109131"/>
          </a:xfrm>
        </p:spPr>
        <p:txBody>
          <a:bodyPr/>
          <a:lstStyle/>
          <a:p>
            <a:r>
              <a:rPr lang="en-GB" dirty="0"/>
              <a:t>Our practical approach toolkits support leaders and managers to tackle today's most pressing workforce challenges</a:t>
            </a:r>
          </a:p>
        </p:txBody>
      </p:sp>
      <p:sp>
        <p:nvSpPr>
          <p:cNvPr id="4" name="Text Placeholder 3">
            <a:extLst>
              <a:ext uri="{FF2B5EF4-FFF2-40B4-BE49-F238E27FC236}">
                <a16:creationId xmlns:a16="http://schemas.microsoft.com/office/drawing/2014/main" id="{233361E2-CC40-4B30-484E-311C97B27268}"/>
              </a:ext>
            </a:extLst>
          </p:cNvPr>
          <p:cNvSpPr>
            <a:spLocks noGrp="1"/>
          </p:cNvSpPr>
          <p:nvPr>
            <p:ph type="body" sz="quarter" idx="12"/>
          </p:nvPr>
        </p:nvSpPr>
        <p:spPr>
          <a:xfrm>
            <a:off x="495299" y="355313"/>
            <a:ext cx="9862646" cy="703263"/>
          </a:xfrm>
        </p:spPr>
        <p:txBody>
          <a:bodyPr/>
          <a:lstStyle/>
          <a:p>
            <a:r>
              <a:rPr lang="en-GB" dirty="0"/>
              <a:t>Practical approach toolkits for ASC leaders</a:t>
            </a:r>
            <a:r>
              <a:rPr lang="en-GB" b="0" dirty="0"/>
              <a:t> </a:t>
            </a:r>
            <a:endParaRPr lang="en-GB" dirty="0"/>
          </a:p>
        </p:txBody>
      </p:sp>
      <p:sp>
        <p:nvSpPr>
          <p:cNvPr id="5" name="Text Placeholder 4">
            <a:extLst>
              <a:ext uri="{FF2B5EF4-FFF2-40B4-BE49-F238E27FC236}">
                <a16:creationId xmlns:a16="http://schemas.microsoft.com/office/drawing/2014/main" id="{B120FC7A-B112-FF2C-64C3-C589D99CE0C7}"/>
              </a:ext>
            </a:extLst>
          </p:cNvPr>
          <p:cNvSpPr>
            <a:spLocks noGrp="1"/>
          </p:cNvSpPr>
          <p:nvPr>
            <p:ph type="body" sz="quarter" idx="13"/>
          </p:nvPr>
        </p:nvSpPr>
        <p:spPr>
          <a:xfrm>
            <a:off x="495299" y="2206293"/>
            <a:ext cx="9035394" cy="3533226"/>
          </a:xfrm>
        </p:spPr>
        <p:txBody>
          <a:bodyPr/>
          <a:lstStyle/>
          <a:p>
            <a:pPr rtl="0" fontAlgn="base"/>
            <a:r>
              <a:rPr lang="en-GB" dirty="0"/>
              <a:t>Bringing together what’s working across adult social care, they provide clear, actionable guidance that can be adapted to local contexts. </a:t>
            </a:r>
          </a:p>
          <a:p>
            <a:pPr rtl="0" fontAlgn="base"/>
            <a:endParaRPr lang="en-GB" sz="1000" dirty="0"/>
          </a:p>
          <a:p>
            <a:pPr rtl="0" fontAlgn="base"/>
            <a:r>
              <a:rPr lang="en-GB" dirty="0"/>
              <a:t>Each toolkit shares real examples, practical steps and recommendations, helping you understand not just what works, but how to put it into practice. Topics include recruitment and retention, workforce planning, skills development, integrated care and provider engagement. </a:t>
            </a:r>
          </a:p>
          <a:p>
            <a:pPr rtl="0" fontAlgn="base"/>
            <a:endParaRPr lang="en-GB" sz="1000" dirty="0"/>
          </a:p>
          <a:p>
            <a:pPr rtl="0" fontAlgn="base"/>
            <a:r>
              <a:rPr lang="en-GB" dirty="0"/>
              <a:t>Whether you’re leading a service, shaping local plans or working at system level, these flexible toolkits are designed to work across different settings, needs and ambitions. </a:t>
            </a:r>
          </a:p>
          <a:p>
            <a:pPr rtl="0" fontAlgn="base"/>
            <a:endParaRPr lang="en-GB" sz="1000" dirty="0"/>
          </a:p>
          <a:p>
            <a:pPr rtl="0" fontAlgn="base"/>
            <a:r>
              <a:rPr lang="en-GB" dirty="0">
                <a:hlinkClick r:id="rId3"/>
              </a:rPr>
              <a:t>Practical approach toolkits</a:t>
            </a:r>
            <a:endParaRPr lang="en-GB" dirty="0"/>
          </a:p>
          <a:p>
            <a:pPr rtl="0" fontAlgn="base"/>
            <a:endParaRPr lang="en-GB" sz="800" dirty="0"/>
          </a:p>
          <a:p>
            <a:pPr rtl="0" fontAlgn="base"/>
            <a:r>
              <a:rPr lang="en-GB" b="1" dirty="0"/>
              <a:t>Have you adapted, adopted or used any part of a toolkit? Please give us your feedback! </a:t>
            </a:r>
          </a:p>
          <a:p>
            <a:pPr rtl="0" fontAlgn="base"/>
            <a:endParaRPr lang="en-GB" dirty="0"/>
          </a:p>
          <a:p>
            <a:endParaRPr lang="en-GB" dirty="0"/>
          </a:p>
        </p:txBody>
      </p:sp>
      <p:pic>
        <p:nvPicPr>
          <p:cNvPr id="8" name="Picture 7">
            <a:extLst>
              <a:ext uri="{FF2B5EF4-FFF2-40B4-BE49-F238E27FC236}">
                <a16:creationId xmlns:a16="http://schemas.microsoft.com/office/drawing/2014/main" id="{D055F344-6A53-83D7-4F97-C42D18F73E34}"/>
              </a:ext>
            </a:extLst>
          </p:cNvPr>
          <p:cNvPicPr>
            <a:picLocks noChangeAspect="1"/>
          </p:cNvPicPr>
          <p:nvPr/>
        </p:nvPicPr>
        <p:blipFill>
          <a:blip r:embed="rId4"/>
          <a:stretch>
            <a:fillRect/>
          </a:stretch>
        </p:blipFill>
        <p:spPr>
          <a:xfrm>
            <a:off x="9530693" y="2569779"/>
            <a:ext cx="1729544" cy="2429327"/>
          </a:xfrm>
          <a:prstGeom prst="rect">
            <a:avLst/>
          </a:prstGeom>
        </p:spPr>
      </p:pic>
      <p:pic>
        <p:nvPicPr>
          <p:cNvPr id="10" name="Picture 9">
            <a:extLst>
              <a:ext uri="{FF2B5EF4-FFF2-40B4-BE49-F238E27FC236}">
                <a16:creationId xmlns:a16="http://schemas.microsoft.com/office/drawing/2014/main" id="{133C8B92-EB78-1800-F064-522AA9494E21}"/>
              </a:ext>
            </a:extLst>
          </p:cNvPr>
          <p:cNvPicPr>
            <a:picLocks noChangeAspect="1"/>
          </p:cNvPicPr>
          <p:nvPr/>
        </p:nvPicPr>
        <p:blipFill>
          <a:blip r:embed="rId5"/>
          <a:stretch>
            <a:fillRect/>
          </a:stretch>
        </p:blipFill>
        <p:spPr>
          <a:xfrm>
            <a:off x="10357313" y="3913132"/>
            <a:ext cx="1629899" cy="2322245"/>
          </a:xfrm>
          <a:prstGeom prst="rect">
            <a:avLst/>
          </a:prstGeom>
        </p:spPr>
      </p:pic>
    </p:spTree>
    <p:extLst>
      <p:ext uri="{BB962C8B-B14F-4D97-AF65-F5344CB8AC3E}">
        <p14:creationId xmlns:p14="http://schemas.microsoft.com/office/powerpoint/2010/main" val="1939785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diagram of a health care system&#10;&#10;AI-generated content may be incorrect.">
            <a:extLst>
              <a:ext uri="{FF2B5EF4-FFF2-40B4-BE49-F238E27FC236}">
                <a16:creationId xmlns:a16="http://schemas.microsoft.com/office/drawing/2014/main" id="{77764C98-026F-D99B-31F4-277644F7789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959390" y="3216212"/>
            <a:ext cx="4232610" cy="3286475"/>
          </a:xfrm>
          <a:prstGeom prst="rect">
            <a:avLst/>
          </a:prstGeom>
        </p:spPr>
      </p:pic>
      <p:sp>
        <p:nvSpPr>
          <p:cNvPr id="3" name="Text Placeholder 2">
            <a:extLst>
              <a:ext uri="{FF2B5EF4-FFF2-40B4-BE49-F238E27FC236}">
                <a16:creationId xmlns:a16="http://schemas.microsoft.com/office/drawing/2014/main" id="{A2915556-8240-64DF-9BF1-1D6CC3C35292}"/>
              </a:ext>
            </a:extLst>
          </p:cNvPr>
          <p:cNvSpPr>
            <a:spLocks noGrp="1"/>
          </p:cNvSpPr>
          <p:nvPr>
            <p:ph type="body" sz="quarter" idx="11"/>
          </p:nvPr>
        </p:nvSpPr>
        <p:spPr>
          <a:xfrm>
            <a:off x="495298" y="1119927"/>
            <a:ext cx="10982827" cy="703264"/>
          </a:xfrm>
        </p:spPr>
        <p:txBody>
          <a:bodyPr/>
          <a:lstStyle/>
          <a:p>
            <a:r>
              <a:rPr lang="en-GB" sz="2400" dirty="0"/>
              <a:t>Find guidance and real-life case studies to support you as a manager and the service you lead with delegated healthcare activities. </a:t>
            </a:r>
          </a:p>
        </p:txBody>
      </p:sp>
      <p:sp>
        <p:nvSpPr>
          <p:cNvPr id="4" name="Text Placeholder 3">
            <a:extLst>
              <a:ext uri="{FF2B5EF4-FFF2-40B4-BE49-F238E27FC236}">
                <a16:creationId xmlns:a16="http://schemas.microsoft.com/office/drawing/2014/main" id="{22453C36-3C37-8D85-47EB-E2D220D1E0AA}"/>
              </a:ext>
            </a:extLst>
          </p:cNvPr>
          <p:cNvSpPr>
            <a:spLocks noGrp="1"/>
          </p:cNvSpPr>
          <p:nvPr>
            <p:ph type="body" sz="quarter" idx="12"/>
          </p:nvPr>
        </p:nvSpPr>
        <p:spPr>
          <a:xfrm>
            <a:off x="495299" y="355313"/>
            <a:ext cx="9672829" cy="703263"/>
          </a:xfrm>
        </p:spPr>
        <p:txBody>
          <a:bodyPr/>
          <a:lstStyle/>
          <a:p>
            <a:r>
              <a:rPr lang="en-GB" dirty="0"/>
              <a:t>Delegated healthcare activities</a:t>
            </a:r>
          </a:p>
        </p:txBody>
      </p:sp>
      <p:sp>
        <p:nvSpPr>
          <p:cNvPr id="7" name="Text Placeholder 2">
            <a:extLst>
              <a:ext uri="{FF2B5EF4-FFF2-40B4-BE49-F238E27FC236}">
                <a16:creationId xmlns:a16="http://schemas.microsoft.com/office/drawing/2014/main" id="{6318EA4C-B8AD-EE65-477C-C44C623C202E}"/>
              </a:ext>
            </a:extLst>
          </p:cNvPr>
          <p:cNvSpPr txBox="1">
            <a:spLocks/>
          </p:cNvSpPr>
          <p:nvPr/>
        </p:nvSpPr>
        <p:spPr>
          <a:xfrm>
            <a:off x="495298" y="2280750"/>
            <a:ext cx="8380688" cy="3286475"/>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buFont typeface="Wingdings" panose="05000000000000000000" pitchFamily="2" charset="2"/>
              <a:buChar char="§"/>
            </a:pPr>
            <a:r>
              <a:rPr lang="en-GB" dirty="0">
                <a:hlinkClick r:id="rId4"/>
              </a:rPr>
              <a:t>Explore case studies</a:t>
            </a:r>
            <a:r>
              <a:rPr lang="en-GB" dirty="0"/>
              <a:t> to learn how you can apply these approaches in management roles. </a:t>
            </a:r>
            <a:endParaRPr lang="en-GB" sz="1000" dirty="0"/>
          </a:p>
          <a:p>
            <a:pPr marL="342900" indent="-342900">
              <a:buFont typeface="Wingdings" panose="05000000000000000000" pitchFamily="2" charset="2"/>
              <a:buChar char="§"/>
            </a:pPr>
            <a:r>
              <a:rPr lang="en-GB" dirty="0">
                <a:latin typeface="Arial"/>
                <a:cs typeface="Arial"/>
              </a:rPr>
              <a:t>Use the new </a:t>
            </a:r>
            <a:r>
              <a:rPr lang="en-GB" dirty="0">
                <a:latin typeface="Arial"/>
                <a:cs typeface="Arial"/>
                <a:hlinkClick r:id="rId5"/>
              </a:rPr>
              <a:t>short guide for </a:t>
            </a:r>
            <a:r>
              <a:rPr lang="en-GB" dirty="0">
                <a:hlinkClick r:id="rId5"/>
              </a:rPr>
              <a:t>providers and organisations</a:t>
            </a:r>
            <a:r>
              <a:rPr lang="en-GB" dirty="0"/>
              <a:t> to understand the key steps for safely carrying out delegated healthcare activities in adult social care.</a:t>
            </a:r>
            <a:endParaRPr lang="en-GB" sz="1000" dirty="0"/>
          </a:p>
          <a:p>
            <a:pPr marL="342900" indent="-342900">
              <a:buFont typeface="Wingdings" panose="05000000000000000000" pitchFamily="2" charset="2"/>
              <a:buChar char="§"/>
            </a:pPr>
            <a:r>
              <a:rPr lang="en-GB" dirty="0">
                <a:hlinkClick r:id="rId6"/>
              </a:rPr>
              <a:t>Explore the guiding principles </a:t>
            </a:r>
            <a:r>
              <a:rPr lang="en-GB" dirty="0"/>
              <a:t>for safe, person-centred delegation, effective governance and best practice.</a:t>
            </a:r>
          </a:p>
          <a:p>
            <a:pPr marL="342900" indent="-342900">
              <a:buFont typeface="Wingdings" panose="05000000000000000000" pitchFamily="2" charset="2"/>
              <a:buChar char="§"/>
            </a:pPr>
            <a:endParaRPr lang="en-GB" b="1" dirty="0">
              <a:latin typeface="Arial"/>
              <a:cs typeface="Arial"/>
            </a:endParaRPr>
          </a:p>
          <a:p>
            <a:endParaRPr lang="en-GB" sz="1000" b="1" dirty="0">
              <a:latin typeface="Arial"/>
              <a:cs typeface="Arial"/>
            </a:endParaRPr>
          </a:p>
        </p:txBody>
      </p:sp>
    </p:spTree>
    <p:extLst>
      <p:ext uri="{BB962C8B-B14F-4D97-AF65-F5344CB8AC3E}">
        <p14:creationId xmlns:p14="http://schemas.microsoft.com/office/powerpoint/2010/main" val="3653911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029628-C015-212F-5AD3-ABFAA23F7D40}"/>
              </a:ext>
            </a:extLst>
          </p:cNvPr>
          <p:cNvSpPr>
            <a:spLocks noGrp="1"/>
          </p:cNvSpPr>
          <p:nvPr>
            <p:ph type="body" sz="quarter" idx="11"/>
          </p:nvPr>
        </p:nvSpPr>
        <p:spPr>
          <a:xfrm>
            <a:off x="495299" y="822530"/>
            <a:ext cx="8079384" cy="545807"/>
          </a:xfrm>
        </p:spPr>
        <p:txBody>
          <a:bodyPr/>
          <a:lstStyle/>
          <a:p>
            <a:r>
              <a:rPr lang="en-US" dirty="0"/>
              <a:t>Fair Pay Agreement (FPA) in adult social care</a:t>
            </a:r>
            <a:endParaRPr lang="en-GB" dirty="0"/>
          </a:p>
        </p:txBody>
      </p:sp>
      <p:sp>
        <p:nvSpPr>
          <p:cNvPr id="3" name="Text Placeholder 2">
            <a:extLst>
              <a:ext uri="{FF2B5EF4-FFF2-40B4-BE49-F238E27FC236}">
                <a16:creationId xmlns:a16="http://schemas.microsoft.com/office/drawing/2014/main" id="{6F27EB9B-8DD3-BD62-0EB9-2154CF6ABC7A}"/>
              </a:ext>
            </a:extLst>
          </p:cNvPr>
          <p:cNvSpPr>
            <a:spLocks noGrp="1"/>
          </p:cNvSpPr>
          <p:nvPr>
            <p:ph type="body" sz="quarter" idx="12"/>
          </p:nvPr>
        </p:nvSpPr>
        <p:spPr>
          <a:xfrm>
            <a:off x="495299" y="110509"/>
            <a:ext cx="9055101" cy="703263"/>
          </a:xfrm>
        </p:spPr>
        <p:txBody>
          <a:bodyPr/>
          <a:lstStyle/>
          <a:p>
            <a:r>
              <a:rPr lang="en-US" dirty="0"/>
              <a:t>Employment Rights Act (2025) | Updates</a:t>
            </a:r>
            <a:endParaRPr lang="en-GB" dirty="0"/>
          </a:p>
        </p:txBody>
      </p:sp>
      <p:sp>
        <p:nvSpPr>
          <p:cNvPr id="4" name="Text Placeholder 3">
            <a:extLst>
              <a:ext uri="{FF2B5EF4-FFF2-40B4-BE49-F238E27FC236}">
                <a16:creationId xmlns:a16="http://schemas.microsoft.com/office/drawing/2014/main" id="{2F97FD78-79C7-BB4F-955D-C19038A3F476}"/>
              </a:ext>
            </a:extLst>
          </p:cNvPr>
          <p:cNvSpPr>
            <a:spLocks noGrp="1"/>
          </p:cNvSpPr>
          <p:nvPr>
            <p:ph type="body" sz="quarter" idx="13"/>
          </p:nvPr>
        </p:nvSpPr>
        <p:spPr>
          <a:xfrm>
            <a:off x="495299" y="1313376"/>
            <a:ext cx="9389680" cy="3067157"/>
          </a:xfrm>
        </p:spPr>
        <p:txBody>
          <a:bodyPr/>
          <a:lstStyle/>
          <a:p>
            <a:pPr marL="342900" indent="-342900">
              <a:buClr>
                <a:srgbClr val="0040BB"/>
              </a:buClr>
              <a:buFont typeface="Wingdings" panose="05000000000000000000" pitchFamily="2" charset="2"/>
              <a:buChar char="§"/>
            </a:pPr>
            <a:r>
              <a:rPr lang="en-GB" dirty="0"/>
              <a:t>Government’s response to the FPA public consultation is now </a:t>
            </a:r>
            <a:r>
              <a:rPr lang="en-GB" dirty="0">
                <a:solidFill>
                  <a:srgbClr val="0040BB"/>
                </a:solidFill>
                <a:hlinkClick r:id="rId3">
                  <a:extLst>
                    <a:ext uri="{A12FA001-AC4F-418D-AE19-62706E023703}">
                      <ahyp:hlinkClr xmlns:ahyp="http://schemas.microsoft.com/office/drawing/2018/hyperlinkcolor" val="tx"/>
                    </a:ext>
                  </a:extLst>
                </a:hlinkClick>
              </a:rPr>
              <a:t>available</a:t>
            </a:r>
            <a:r>
              <a:rPr lang="en-GB" dirty="0">
                <a:solidFill>
                  <a:srgbClr val="0040BB"/>
                </a:solidFill>
              </a:rPr>
              <a:t>. </a:t>
            </a:r>
          </a:p>
          <a:p>
            <a:pPr marL="285750" indent="-285750">
              <a:buFont typeface="Wingdings" panose="05000000000000000000" pitchFamily="2" charset="2"/>
              <a:buChar char="§"/>
            </a:pPr>
            <a:endParaRPr lang="en-GB" dirty="0"/>
          </a:p>
          <a:p>
            <a:pPr marL="342900" indent="-342900">
              <a:buClr>
                <a:srgbClr val="0040BB"/>
              </a:buClr>
              <a:buFont typeface="Wingdings" panose="05000000000000000000" pitchFamily="2" charset="2"/>
              <a:buChar char="§"/>
            </a:pPr>
            <a:r>
              <a:rPr lang="en-GB" dirty="0"/>
              <a:t>Read more in the </a:t>
            </a:r>
            <a:r>
              <a:rPr lang="en-GB" dirty="0">
                <a:hlinkClick r:id="rId4" tooltip="https://assets.publishing.service.gov.uk/media/69a6c0503b5b78231d1a9ae6/factsheet-social-care-negotiating-bodies-and-fair-pay-agreements-feb-2026.pdf"/>
              </a:rPr>
              <a:t>Negotiating Bodies and FPAs factsheet</a:t>
            </a:r>
            <a:r>
              <a:rPr lang="en-GB" dirty="0"/>
              <a:t> and in the Department of Health and Social Care's (DHSC) </a:t>
            </a:r>
            <a:r>
              <a:rPr lang="en-GB" dirty="0">
                <a:hlinkClick r:id="rId5"/>
              </a:rPr>
              <a:t>blog</a:t>
            </a:r>
            <a:r>
              <a:rPr lang="en-GB" dirty="0"/>
              <a:t>.</a:t>
            </a:r>
          </a:p>
          <a:p>
            <a:pPr marL="342900" indent="-342900">
              <a:buClr>
                <a:srgbClr val="0040BB"/>
              </a:buClr>
              <a:buFont typeface="Wingdings" panose="05000000000000000000" pitchFamily="2" charset="2"/>
              <a:buChar char="§"/>
            </a:pPr>
            <a:endParaRPr lang="en-GB" sz="1600" dirty="0"/>
          </a:p>
          <a:p>
            <a:pPr marL="342900" indent="-342900">
              <a:buClr>
                <a:srgbClr val="0040BB"/>
              </a:buClr>
              <a:buFont typeface="Wingdings" panose="05000000000000000000" pitchFamily="2" charset="2"/>
              <a:buChar char="§"/>
            </a:pPr>
            <a:r>
              <a:rPr lang="en-GB" dirty="0"/>
              <a:t>FPA, zero hours and similar contracts are two of the ERA measures that were detailed in our </a:t>
            </a:r>
            <a:r>
              <a:rPr lang="en-GB" dirty="0">
                <a:hlinkClick r:id="rId6"/>
              </a:rPr>
              <a:t>recorded national ERA webinar </a:t>
            </a:r>
            <a:r>
              <a:rPr lang="en-GB" dirty="0"/>
              <a:t>on 7 July 2026, where we were joined by DHSC, DBT, DWP, the Fair Work Agency and Acas. Other measures included Statutory Sick Pay, trade union access and the creation of the Fair Work Agency. </a:t>
            </a:r>
          </a:p>
          <a:p>
            <a:pPr marL="342900" indent="-342900">
              <a:buClr>
                <a:srgbClr val="0040BB"/>
              </a:buClr>
              <a:buFont typeface="Wingdings" panose="05000000000000000000" pitchFamily="2" charset="2"/>
              <a:buChar char="§"/>
            </a:pPr>
            <a:endParaRPr lang="en-GB" dirty="0"/>
          </a:p>
          <a:p>
            <a:r>
              <a:rPr lang="en-GB" sz="2800" b="1" dirty="0">
                <a:solidFill>
                  <a:srgbClr val="008F9C"/>
                </a:solidFill>
              </a:rPr>
              <a:t>Statutory Sick Pay</a:t>
            </a:r>
          </a:p>
          <a:p>
            <a:pPr marL="342900" indent="-342900">
              <a:buClr>
                <a:srgbClr val="0040BB"/>
              </a:buClr>
              <a:buFont typeface="Wingdings" panose="05000000000000000000" pitchFamily="2" charset="2"/>
              <a:buChar char="§"/>
            </a:pPr>
            <a:endParaRPr lang="en-GB" sz="500" b="1" dirty="0">
              <a:solidFill>
                <a:srgbClr val="008F9C"/>
              </a:solidFill>
            </a:endParaRPr>
          </a:p>
          <a:p>
            <a:pPr marL="342900" indent="-342900">
              <a:buClr>
                <a:srgbClr val="0040BB"/>
              </a:buClr>
              <a:buFont typeface="Wingdings" panose="05000000000000000000" pitchFamily="2" charset="2"/>
              <a:buChar char="§"/>
            </a:pPr>
            <a:r>
              <a:rPr lang="en-GB" dirty="0"/>
              <a:t>Read more about the changes in the </a:t>
            </a:r>
            <a:r>
              <a:rPr lang="en-GB" dirty="0">
                <a:solidFill>
                  <a:srgbClr val="0040BB"/>
                </a:solidFill>
                <a:hlinkClick r:id="rId7">
                  <a:extLst>
                    <a:ext uri="{A12FA001-AC4F-418D-AE19-62706E023703}">
                      <ahyp:hlinkClr xmlns:ahyp="http://schemas.microsoft.com/office/drawing/2018/hyperlinkcolor" val="tx"/>
                    </a:ext>
                  </a:extLst>
                </a:hlinkClick>
              </a:rPr>
              <a:t>SSP factsheet</a:t>
            </a:r>
            <a:r>
              <a:rPr lang="en-GB" dirty="0">
                <a:solidFill>
                  <a:srgbClr val="0040BB"/>
                </a:solidFill>
              </a:rPr>
              <a:t>. </a:t>
            </a:r>
            <a:r>
              <a:rPr lang="en-GB" dirty="0"/>
              <a:t>There is also helpful </a:t>
            </a:r>
            <a:r>
              <a:rPr lang="en-GB" dirty="0">
                <a:solidFill>
                  <a:srgbClr val="0040BB"/>
                </a:solidFill>
                <a:hlinkClick r:id="rId8">
                  <a:extLst>
                    <a:ext uri="{A12FA001-AC4F-418D-AE19-62706E023703}">
                      <ahyp:hlinkClr xmlns:ahyp="http://schemas.microsoft.com/office/drawing/2018/hyperlinkcolor" val="tx"/>
                    </a:ext>
                  </a:extLst>
                </a:hlinkClick>
              </a:rPr>
              <a:t>guidance</a:t>
            </a:r>
            <a:r>
              <a:rPr lang="en-GB" dirty="0"/>
              <a:t> as to how different employment types affect SSP eligibility </a:t>
            </a:r>
          </a:p>
          <a:p>
            <a:pPr marL="342900" indent="-342900">
              <a:buClr>
                <a:srgbClr val="0040BB"/>
              </a:buClr>
              <a:buFont typeface="Wingdings" panose="05000000000000000000" pitchFamily="2" charset="2"/>
              <a:buChar char="§"/>
            </a:pPr>
            <a:r>
              <a:rPr lang="en-GB" b="1" dirty="0"/>
              <a:t>NEW</a:t>
            </a:r>
            <a:r>
              <a:rPr lang="en-GB" dirty="0"/>
              <a:t>: </a:t>
            </a:r>
            <a:r>
              <a:rPr lang="en-GB" dirty="0">
                <a:hlinkClick r:id="rId9"/>
              </a:rPr>
              <a:t>FAQs for employees with variable hours and different contracts</a:t>
            </a:r>
            <a:endParaRPr lang="en-GB" sz="2800" b="1" dirty="0">
              <a:solidFill>
                <a:srgbClr val="008F9C"/>
              </a:solidFill>
            </a:endParaRPr>
          </a:p>
          <a:p>
            <a:endParaRPr lang="en-GB" dirty="0"/>
          </a:p>
          <a:p>
            <a:endParaRPr lang="en-GB" dirty="0"/>
          </a:p>
        </p:txBody>
      </p:sp>
      <p:sp>
        <p:nvSpPr>
          <p:cNvPr id="5" name="Text Placeholder 1">
            <a:extLst>
              <a:ext uri="{FF2B5EF4-FFF2-40B4-BE49-F238E27FC236}">
                <a16:creationId xmlns:a16="http://schemas.microsoft.com/office/drawing/2014/main" id="{B226BF89-1295-114F-A48A-19E8154D5F12}"/>
              </a:ext>
            </a:extLst>
          </p:cNvPr>
          <p:cNvSpPr txBox="1">
            <a:spLocks/>
          </p:cNvSpPr>
          <p:nvPr/>
        </p:nvSpPr>
        <p:spPr>
          <a:xfrm>
            <a:off x="495299" y="1368337"/>
            <a:ext cx="10259787" cy="1109131"/>
          </a:xfrm>
          <a:prstGeom prst="rect">
            <a:avLst/>
          </a:prstGeom>
        </p:spPr>
        <p:txBody>
          <a:bodyPr/>
          <a:lstStyle>
            <a:lvl1pPr marL="0">
              <a:defRPr sz="2800" b="1">
                <a:solidFill>
                  <a:srgbClr val="008F9C"/>
                </a:solidFill>
                <a:latin typeface="Arial" panose="020B0604020202020204" pitchFamily="34" charset="0"/>
                <a:ea typeface="+mn-ea"/>
                <a:cs typeface="Arial" panose="020B0604020202020204" pitchFamily="34" charset="0"/>
              </a:defRPr>
            </a:lvl1pPr>
            <a:lvl2pPr marL="457200">
              <a:defRPr sz="24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GB" dirty="0"/>
          </a:p>
        </p:txBody>
      </p:sp>
      <p:pic>
        <p:nvPicPr>
          <p:cNvPr id="1026" name="Picture 2">
            <a:extLst>
              <a:ext uri="{FF2B5EF4-FFF2-40B4-BE49-F238E27FC236}">
                <a16:creationId xmlns:a16="http://schemas.microsoft.com/office/drawing/2014/main" id="{9DC469A1-F0ED-AE21-F2D2-22820053A81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80028" y="3977016"/>
            <a:ext cx="2390227" cy="239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7451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5AAA1-B8A2-A312-FBC3-E0D1174A8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8AF9E-F3F6-C98A-F784-3103F2A53C12}"/>
              </a:ext>
            </a:extLst>
          </p:cNvPr>
          <p:cNvSpPr>
            <a:spLocks noGrp="1"/>
          </p:cNvSpPr>
          <p:nvPr>
            <p:ph type="title"/>
          </p:nvPr>
        </p:nvSpPr>
        <p:spPr>
          <a:xfrm>
            <a:off x="524699" y="1981200"/>
            <a:ext cx="9349993" cy="1447800"/>
          </a:xfrm>
        </p:spPr>
        <p:txBody>
          <a:bodyPr/>
          <a:lstStyle/>
          <a:p>
            <a:r>
              <a:rPr lang="en-GB" dirty="0"/>
              <a:t>Upcoming events, seminars and programmes</a:t>
            </a:r>
          </a:p>
        </p:txBody>
      </p:sp>
      <p:sp>
        <p:nvSpPr>
          <p:cNvPr id="3" name="Text Placeholder 2">
            <a:extLst>
              <a:ext uri="{FF2B5EF4-FFF2-40B4-BE49-F238E27FC236}">
                <a16:creationId xmlns:a16="http://schemas.microsoft.com/office/drawing/2014/main" id="{FB917E47-45F4-2DEE-D3E7-26E8EFF13144}"/>
              </a:ext>
            </a:extLst>
          </p:cNvPr>
          <p:cNvSpPr>
            <a:spLocks noGrp="1"/>
          </p:cNvSpPr>
          <p:nvPr>
            <p:ph type="body" sz="quarter" idx="10"/>
          </p:nvPr>
        </p:nvSpPr>
        <p:spPr>
          <a:xfrm>
            <a:off x="762000" y="3657600"/>
            <a:ext cx="8377237" cy="626647"/>
          </a:xfrm>
        </p:spPr>
        <p:txBody>
          <a:bodyPr/>
          <a:lstStyle/>
          <a:p>
            <a:endParaRPr lang="en-GB" dirty="0"/>
          </a:p>
        </p:txBody>
      </p:sp>
    </p:spTree>
    <p:extLst>
      <p:ext uri="{BB962C8B-B14F-4D97-AF65-F5344CB8AC3E}">
        <p14:creationId xmlns:p14="http://schemas.microsoft.com/office/powerpoint/2010/main" val="4088406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42CD3D-0658-BFBC-20D2-899626517DC5}"/>
              </a:ext>
            </a:extLst>
          </p:cNvPr>
          <p:cNvSpPr>
            <a:spLocks noGrp="1"/>
          </p:cNvSpPr>
          <p:nvPr>
            <p:ph type="body" sz="quarter" idx="10"/>
          </p:nvPr>
        </p:nvSpPr>
        <p:spPr/>
        <p:txBody>
          <a:bodyPr/>
          <a:lstStyle/>
          <a:p>
            <a:endParaRPr lang="en-GB"/>
          </a:p>
        </p:txBody>
      </p:sp>
      <p:sp>
        <p:nvSpPr>
          <p:cNvPr id="3" name="Text Placeholder 2">
            <a:extLst>
              <a:ext uri="{FF2B5EF4-FFF2-40B4-BE49-F238E27FC236}">
                <a16:creationId xmlns:a16="http://schemas.microsoft.com/office/drawing/2014/main" id="{A27E6EFA-4942-CAB8-EC06-AEE7E7FE178F}"/>
              </a:ext>
            </a:extLst>
          </p:cNvPr>
          <p:cNvSpPr>
            <a:spLocks noGrp="1"/>
          </p:cNvSpPr>
          <p:nvPr>
            <p:ph type="body" sz="quarter" idx="11"/>
          </p:nvPr>
        </p:nvSpPr>
        <p:spPr>
          <a:xfrm>
            <a:off x="495299" y="1184046"/>
            <a:ext cx="10913599" cy="642736"/>
          </a:xfrm>
        </p:spPr>
        <p:txBody>
          <a:bodyPr/>
          <a:lstStyle/>
          <a:p>
            <a:r>
              <a:rPr lang="en-GB" dirty="0"/>
              <a:t>Monday 12 October | 10:00 – 13:00 | Online </a:t>
            </a:r>
          </a:p>
          <a:p>
            <a:endParaRPr lang="en-GB" dirty="0"/>
          </a:p>
        </p:txBody>
      </p:sp>
      <p:sp>
        <p:nvSpPr>
          <p:cNvPr id="10" name="Text Placeholder 2">
            <a:extLst>
              <a:ext uri="{FF2B5EF4-FFF2-40B4-BE49-F238E27FC236}">
                <a16:creationId xmlns:a16="http://schemas.microsoft.com/office/drawing/2014/main" id="{74956660-AB88-FDB0-AD3A-F24402579D07}"/>
              </a:ext>
            </a:extLst>
          </p:cNvPr>
          <p:cNvSpPr>
            <a:spLocks noGrp="1"/>
          </p:cNvSpPr>
          <p:nvPr/>
        </p:nvSpPr>
        <p:spPr>
          <a:xfrm>
            <a:off x="495299" y="445444"/>
            <a:ext cx="8907463" cy="703263"/>
          </a:xfrm>
          <a:prstGeom prst="rect">
            <a:avLst/>
          </a:prstGeom>
        </p:spPr>
        <p:txBody>
          <a:bodyPr/>
          <a:lstStyle>
            <a:lvl1pPr marL="0">
              <a:defRPr sz="3600" b="1">
                <a:solidFill>
                  <a:srgbClr val="60606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dirty="0"/>
              <a:t>Improving your CQC rating seminar</a:t>
            </a:r>
          </a:p>
        </p:txBody>
      </p:sp>
      <p:sp>
        <p:nvSpPr>
          <p:cNvPr id="12" name="TextBox 7">
            <a:extLst>
              <a:ext uri="{FF2B5EF4-FFF2-40B4-BE49-F238E27FC236}">
                <a16:creationId xmlns:a16="http://schemas.microsoft.com/office/drawing/2014/main" id="{0EF8DCDB-E429-49C7-D167-FC7CF8F4B816}"/>
              </a:ext>
            </a:extLst>
          </p:cNvPr>
          <p:cNvSpPr txBox="1"/>
          <p:nvPr/>
        </p:nvSpPr>
        <p:spPr>
          <a:xfrm>
            <a:off x="495299" y="1729672"/>
            <a:ext cx="10020301" cy="769441"/>
          </a:xfrm>
          <a:prstGeom prst="rect">
            <a:avLst/>
          </a:prstGeom>
          <a:noFill/>
        </p:spPr>
        <p:txBody>
          <a:bodyPr wrap="square">
            <a:spAutoFit/>
          </a:bodyPr>
          <a:lstStyle>
            <a:defPPr>
              <a:defRPr kern="0"/>
            </a:defPPr>
          </a:lstStyle>
          <a:p>
            <a:pPr rtl="0" fontAlgn="base"/>
            <a:r>
              <a:rPr lang="en-GB" sz="2200" b="1" dirty="0"/>
              <a:t>If your service has been rated Requires Improvement or Inadequate, this refreshed three-hour seminar will help you turn things around. </a:t>
            </a:r>
            <a:endParaRPr lang="en-GB" sz="2200" b="1" dirty="0">
              <a:latin typeface="Arial"/>
              <a:cs typeface="Arial"/>
            </a:endParaRPr>
          </a:p>
        </p:txBody>
      </p:sp>
      <p:sp>
        <p:nvSpPr>
          <p:cNvPr id="15" name="Text Placeholder 3">
            <a:extLst>
              <a:ext uri="{FF2B5EF4-FFF2-40B4-BE49-F238E27FC236}">
                <a16:creationId xmlns:a16="http://schemas.microsoft.com/office/drawing/2014/main" id="{413146BE-71C8-8614-4410-1E917C2C17FA}"/>
              </a:ext>
            </a:extLst>
          </p:cNvPr>
          <p:cNvSpPr>
            <a:spLocks noGrp="1"/>
          </p:cNvSpPr>
          <p:nvPr/>
        </p:nvSpPr>
        <p:spPr>
          <a:xfrm>
            <a:off x="495299" y="2638035"/>
            <a:ext cx="9137432" cy="3673555"/>
          </a:xfrm>
          <a:prstGeom prst="rect">
            <a:avLst/>
          </a:prstGeom>
        </p:spPr>
        <p:txBody>
          <a:bodyPr/>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b="1" dirty="0"/>
              <a:t>What to expect:</a:t>
            </a:r>
          </a:p>
          <a:p>
            <a:pPr marL="342900" indent="-342900">
              <a:buFont typeface="Wingdings" panose="05000000000000000000" pitchFamily="2" charset="2"/>
              <a:buChar char="§"/>
            </a:pPr>
            <a:r>
              <a:rPr lang="en-GB" dirty="0"/>
              <a:t>Understand why your service received its rating</a:t>
            </a:r>
          </a:p>
          <a:p>
            <a:pPr marL="342900" indent="-342900">
              <a:buFont typeface="Wingdings" panose="05000000000000000000" pitchFamily="2" charset="2"/>
              <a:buChar char="§"/>
            </a:pPr>
            <a:r>
              <a:rPr lang="en-GB" dirty="0"/>
              <a:t>Build a clear, structured recovery plan</a:t>
            </a:r>
          </a:p>
          <a:p>
            <a:pPr marL="342900" indent="-342900">
              <a:buFont typeface="Wingdings" panose="05000000000000000000" pitchFamily="2" charset="2"/>
              <a:buChar char="§"/>
            </a:pPr>
            <a:r>
              <a:rPr lang="en-GB" dirty="0"/>
              <a:t>Learn how to evidence measurable improvement</a:t>
            </a:r>
          </a:p>
          <a:p>
            <a:pPr marL="342900" indent="-342900">
              <a:buFont typeface="Wingdings" panose="05000000000000000000" pitchFamily="2" charset="2"/>
              <a:buChar char="§"/>
            </a:pPr>
            <a:r>
              <a:rPr lang="en-GB" dirty="0"/>
              <a:t>Embed a positive culture of change across your team</a:t>
            </a:r>
          </a:p>
          <a:p>
            <a:pPr marL="342900" indent="-342900">
              <a:buFont typeface="Wingdings" panose="05000000000000000000" pitchFamily="2" charset="2"/>
              <a:buChar char="§"/>
            </a:pPr>
            <a:r>
              <a:rPr lang="en-GB" dirty="0"/>
              <a:t>Prepare with confidence for your next assessment</a:t>
            </a:r>
          </a:p>
          <a:p>
            <a:pPr marL="342900" indent="-342900" rtl="0">
              <a:buFont typeface="Wingdings" panose="05000000000000000000" pitchFamily="2" charset="2"/>
              <a:buChar char="§"/>
            </a:pPr>
            <a:r>
              <a:rPr lang="en-GB" dirty="0">
                <a:latin typeface="Arial"/>
                <a:cs typeface="Arial"/>
              </a:rPr>
              <a:t>Cost £125 + VAT</a:t>
            </a:r>
          </a:p>
          <a:p>
            <a:pPr marL="342900" indent="-342900" rtl="0">
              <a:buFont typeface="Wingdings" panose="05000000000000000000" pitchFamily="2" charset="2"/>
              <a:buChar char="§"/>
            </a:pPr>
            <a:r>
              <a:rPr lang="en-GB" b="1" dirty="0">
                <a:latin typeface="Arial"/>
                <a:cs typeface="Arial"/>
              </a:rPr>
              <a:t>10% discount for ASC-WDS account holders </a:t>
            </a:r>
          </a:p>
          <a:p>
            <a:pPr rtl="0"/>
            <a:endParaRPr lang="en-GB" sz="1000" dirty="0">
              <a:latin typeface="Arial"/>
              <a:cs typeface="Arial"/>
            </a:endParaRPr>
          </a:p>
          <a:p>
            <a:pPr rtl="0" fontAlgn="base"/>
            <a:r>
              <a:rPr lang="en-GB" dirty="0"/>
              <a:t>Leave with a clear plan, practical tools, and the confidence to lead meaningful improvement across your service. </a:t>
            </a:r>
          </a:p>
          <a:p>
            <a:pPr marL="342900" indent="-342900" rtl="0" fontAlgn="base">
              <a:buFont typeface="Wingdings" panose="05000000000000000000" pitchFamily="2" charset="2"/>
              <a:buChar char="§"/>
            </a:pPr>
            <a:endParaRPr lang="en-GB" sz="800" dirty="0"/>
          </a:p>
          <a:p>
            <a:pPr rtl="0" fontAlgn="base"/>
            <a:r>
              <a:rPr lang="en-GB" sz="2200" u="sng" dirty="0">
                <a:hlinkClick r:id="rId3"/>
              </a:rPr>
              <a:t>Book now</a:t>
            </a:r>
            <a:r>
              <a:rPr lang="en-GB" sz="2200" dirty="0">
                <a:hlinkClick r:id="rId3"/>
              </a:rPr>
              <a:t> </a:t>
            </a:r>
            <a:endParaRPr lang="en-GB" sz="2200" dirty="0"/>
          </a:p>
          <a:p>
            <a:endParaRPr lang="en-GB" dirty="0">
              <a:highlight>
                <a:srgbClr val="FFFF00"/>
              </a:highlight>
            </a:endParaRPr>
          </a:p>
        </p:txBody>
      </p:sp>
      <p:pic>
        <p:nvPicPr>
          <p:cNvPr id="5" name="Picture 4">
            <a:extLst>
              <a:ext uri="{FF2B5EF4-FFF2-40B4-BE49-F238E27FC236}">
                <a16:creationId xmlns:a16="http://schemas.microsoft.com/office/drawing/2014/main" id="{A2F0F34F-75A9-2DD6-C96F-E704D13F768B}"/>
              </a:ext>
            </a:extLst>
          </p:cNvPr>
          <p:cNvPicPr>
            <a:picLocks noChangeAspect="1"/>
          </p:cNvPicPr>
          <p:nvPr/>
        </p:nvPicPr>
        <p:blipFill>
          <a:blip r:embed="rId4"/>
          <a:stretch>
            <a:fillRect/>
          </a:stretch>
        </p:blipFill>
        <p:spPr>
          <a:xfrm>
            <a:off x="9392968" y="3382878"/>
            <a:ext cx="2799032" cy="2799032"/>
          </a:xfrm>
          <a:prstGeom prst="rect">
            <a:avLst/>
          </a:prstGeom>
        </p:spPr>
      </p:pic>
      <p:pic>
        <p:nvPicPr>
          <p:cNvPr id="9" name="Picture 4">
            <a:extLst>
              <a:ext uri="{FF2B5EF4-FFF2-40B4-BE49-F238E27FC236}">
                <a16:creationId xmlns:a16="http://schemas.microsoft.com/office/drawing/2014/main" id="{7B9C295D-43D0-77D2-8E1D-07293CE3DC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1439" y="2335008"/>
            <a:ext cx="815262" cy="8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06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42CD3D-0658-BFBC-20D2-899626517DC5}"/>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A27E6EFA-4942-CAB8-EC06-AEE7E7FE178F}"/>
              </a:ext>
            </a:extLst>
          </p:cNvPr>
          <p:cNvSpPr>
            <a:spLocks noGrp="1"/>
          </p:cNvSpPr>
          <p:nvPr>
            <p:ph type="body" sz="quarter" idx="11"/>
          </p:nvPr>
        </p:nvSpPr>
        <p:spPr>
          <a:xfrm>
            <a:off x="495299" y="1184046"/>
            <a:ext cx="10913599" cy="642736"/>
          </a:xfrm>
        </p:spPr>
        <p:txBody>
          <a:bodyPr/>
          <a:lstStyle/>
          <a:p>
            <a:r>
              <a:rPr lang="en-GB" sz="2600" dirty="0"/>
              <a:t>Thursday 15 October | 10:00 - 15:30 | Online </a:t>
            </a:r>
          </a:p>
          <a:p>
            <a:endParaRPr lang="en-GB" dirty="0"/>
          </a:p>
        </p:txBody>
      </p:sp>
      <p:sp>
        <p:nvSpPr>
          <p:cNvPr id="10" name="Text Placeholder 2">
            <a:extLst>
              <a:ext uri="{FF2B5EF4-FFF2-40B4-BE49-F238E27FC236}">
                <a16:creationId xmlns:a16="http://schemas.microsoft.com/office/drawing/2014/main" id="{74956660-AB88-FDB0-AD3A-F24402579D07}"/>
              </a:ext>
            </a:extLst>
          </p:cNvPr>
          <p:cNvSpPr>
            <a:spLocks noGrp="1"/>
          </p:cNvSpPr>
          <p:nvPr/>
        </p:nvSpPr>
        <p:spPr>
          <a:xfrm>
            <a:off x="495299" y="445444"/>
            <a:ext cx="8907463" cy="703263"/>
          </a:xfrm>
          <a:prstGeom prst="rect">
            <a:avLst/>
          </a:prstGeom>
        </p:spPr>
        <p:txBody>
          <a:bodyPr/>
          <a:lstStyle>
            <a:lvl1pPr marL="0">
              <a:defRPr sz="3600" b="1">
                <a:solidFill>
                  <a:srgbClr val="60606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dirty="0"/>
              <a:t>Being prepared for CQC assessment</a:t>
            </a:r>
          </a:p>
        </p:txBody>
      </p:sp>
      <p:sp>
        <p:nvSpPr>
          <p:cNvPr id="12" name="TextBox 7">
            <a:extLst>
              <a:ext uri="{FF2B5EF4-FFF2-40B4-BE49-F238E27FC236}">
                <a16:creationId xmlns:a16="http://schemas.microsoft.com/office/drawing/2014/main" id="{0EF8DCDB-E429-49C7-D167-FC7CF8F4B816}"/>
              </a:ext>
            </a:extLst>
          </p:cNvPr>
          <p:cNvSpPr txBox="1"/>
          <p:nvPr/>
        </p:nvSpPr>
        <p:spPr>
          <a:xfrm>
            <a:off x="460161" y="1676205"/>
            <a:ext cx="11239501" cy="769441"/>
          </a:xfrm>
          <a:prstGeom prst="rect">
            <a:avLst/>
          </a:prstGeom>
          <a:noFill/>
        </p:spPr>
        <p:txBody>
          <a:bodyPr wrap="square">
            <a:spAutoFit/>
          </a:bodyPr>
          <a:lstStyle>
            <a:defPPr>
              <a:defRPr kern="0"/>
            </a:defPPr>
          </a:lstStyle>
          <a:p>
            <a:pPr rtl="0" fontAlgn="base"/>
            <a:r>
              <a:rPr lang="en-GB" sz="2200" b="1" dirty="0"/>
              <a:t>This popular one-day interactive seminar is for services that want to understand practical ways to be ready for their CQC assessment.  </a:t>
            </a:r>
            <a:r>
              <a:rPr lang="en-GB" sz="2200" b="1" dirty="0">
                <a:latin typeface="Arial"/>
                <a:cs typeface="Arial"/>
              </a:rPr>
              <a:t> </a:t>
            </a:r>
          </a:p>
        </p:txBody>
      </p:sp>
      <p:sp>
        <p:nvSpPr>
          <p:cNvPr id="15" name="Text Placeholder 3">
            <a:extLst>
              <a:ext uri="{FF2B5EF4-FFF2-40B4-BE49-F238E27FC236}">
                <a16:creationId xmlns:a16="http://schemas.microsoft.com/office/drawing/2014/main" id="{413146BE-71C8-8614-4410-1E917C2C17FA}"/>
              </a:ext>
            </a:extLst>
          </p:cNvPr>
          <p:cNvSpPr>
            <a:spLocks noGrp="1"/>
          </p:cNvSpPr>
          <p:nvPr/>
        </p:nvSpPr>
        <p:spPr>
          <a:xfrm>
            <a:off x="495299" y="2596223"/>
            <a:ext cx="8690904" cy="2910440"/>
          </a:xfrm>
          <a:prstGeom prst="rect">
            <a:avLst/>
          </a:prstGeom>
        </p:spPr>
        <p:txBody>
          <a:bodyPr/>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b="1" dirty="0"/>
              <a:t>What you’ll learn:</a:t>
            </a:r>
          </a:p>
          <a:p>
            <a:pPr marL="342900" indent="-342900">
              <a:buFont typeface="Wingdings" panose="05000000000000000000" pitchFamily="2" charset="2"/>
              <a:buChar char="§"/>
            </a:pPr>
            <a:r>
              <a:rPr lang="en-GB" dirty="0"/>
              <a:t>What the CQC is really assessing under the Assessment Framework</a:t>
            </a:r>
          </a:p>
          <a:p>
            <a:pPr marL="342900" indent="-342900">
              <a:buFont typeface="Wingdings" panose="05000000000000000000" pitchFamily="2" charset="2"/>
              <a:buChar char="§"/>
            </a:pPr>
            <a:r>
              <a:rPr lang="en-GB" dirty="0"/>
              <a:t>How to evidence quality, safety, and leadership effectively</a:t>
            </a:r>
          </a:p>
          <a:p>
            <a:pPr marL="342900" indent="-342900">
              <a:buFont typeface="Wingdings" panose="05000000000000000000" pitchFamily="2" charset="2"/>
              <a:buChar char="§"/>
            </a:pPr>
            <a:r>
              <a:rPr lang="en-GB" dirty="0"/>
              <a:t>Ways to involve your team and people you support in the process</a:t>
            </a:r>
          </a:p>
          <a:p>
            <a:pPr marL="342900" indent="-342900">
              <a:buFont typeface="Wingdings" panose="05000000000000000000" pitchFamily="2" charset="2"/>
              <a:buChar char="§"/>
            </a:pPr>
            <a:r>
              <a:rPr lang="en-GB" dirty="0"/>
              <a:t>How to build strong, assessment-ready evidence</a:t>
            </a:r>
          </a:p>
          <a:p>
            <a:pPr marL="342900" indent="-342900">
              <a:buFont typeface="Wingdings" panose="05000000000000000000" pitchFamily="2" charset="2"/>
              <a:buChar char="§"/>
            </a:pPr>
            <a:r>
              <a:rPr lang="en-GB" dirty="0"/>
              <a:t>The latest insights into current CQC priorities</a:t>
            </a:r>
          </a:p>
          <a:p>
            <a:pPr marL="342900" indent="-342900" rtl="0" fontAlgn="base">
              <a:buFont typeface="Wingdings" panose="05000000000000000000" pitchFamily="2" charset="2"/>
              <a:buChar char="§"/>
            </a:pPr>
            <a:r>
              <a:rPr lang="en-GB" dirty="0">
                <a:latin typeface="Arial"/>
                <a:cs typeface="Arial"/>
              </a:rPr>
              <a:t>Cost £250 + VAT</a:t>
            </a:r>
          </a:p>
          <a:p>
            <a:pPr marL="342900" indent="-342900" rtl="0" fontAlgn="base">
              <a:buFont typeface="Wingdings" panose="05000000000000000000" pitchFamily="2" charset="2"/>
              <a:buChar char="§"/>
            </a:pPr>
            <a:r>
              <a:rPr lang="en-GB" b="1" dirty="0">
                <a:latin typeface="Arial"/>
                <a:cs typeface="Arial"/>
              </a:rPr>
              <a:t>10% discount for ASC-WDS account holders </a:t>
            </a:r>
          </a:p>
          <a:p>
            <a:pPr rtl="0" fontAlgn="base"/>
            <a:endParaRPr lang="en-GB" sz="1000" dirty="0">
              <a:latin typeface="Arial"/>
              <a:cs typeface="Arial"/>
            </a:endParaRPr>
          </a:p>
          <a:p>
            <a:pPr rtl="0" fontAlgn="base"/>
            <a:r>
              <a:rPr lang="en-GB" dirty="0"/>
              <a:t>Perfect for registered managers, team leaders, quality and compliance leads who want to move from uncertain to assessment-ready.</a:t>
            </a:r>
          </a:p>
          <a:p>
            <a:pPr marL="342900" indent="-342900" rtl="0" fontAlgn="base">
              <a:buFont typeface="Wingdings" panose="05000000000000000000" pitchFamily="2" charset="2"/>
              <a:buChar char="§"/>
            </a:pPr>
            <a:endParaRPr lang="en-GB" sz="800" dirty="0"/>
          </a:p>
          <a:p>
            <a:pPr rtl="0" fontAlgn="base"/>
            <a:r>
              <a:rPr lang="en-GB" sz="2200" u="sng" dirty="0">
                <a:hlinkClick r:id="rId3"/>
              </a:rPr>
              <a:t>Book now</a:t>
            </a:r>
            <a:r>
              <a:rPr lang="en-GB" sz="2200" dirty="0"/>
              <a:t> </a:t>
            </a:r>
          </a:p>
          <a:p>
            <a:endParaRPr lang="en-GB" dirty="0">
              <a:highlight>
                <a:srgbClr val="FFFF00"/>
              </a:highlight>
            </a:endParaRPr>
          </a:p>
        </p:txBody>
      </p:sp>
      <p:pic>
        <p:nvPicPr>
          <p:cNvPr id="1026" name="Picture 2">
            <a:extLst>
              <a:ext uri="{FF2B5EF4-FFF2-40B4-BE49-F238E27FC236}">
                <a16:creationId xmlns:a16="http://schemas.microsoft.com/office/drawing/2014/main" id="{20C2944A-F414-5417-BCFC-2BD0973DD86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62254" y="3554783"/>
            <a:ext cx="2735311" cy="27353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5161777-ADCA-693D-1C34-9BD872792D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1439" y="2596223"/>
            <a:ext cx="815262" cy="8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7644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42CD3D-0658-BFBC-20D2-899626517DC5}"/>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A27E6EFA-4942-CAB8-EC06-AEE7E7FE178F}"/>
              </a:ext>
            </a:extLst>
          </p:cNvPr>
          <p:cNvSpPr>
            <a:spLocks noGrp="1"/>
          </p:cNvSpPr>
          <p:nvPr>
            <p:ph type="body" sz="quarter" idx="11"/>
          </p:nvPr>
        </p:nvSpPr>
        <p:spPr>
          <a:xfrm>
            <a:off x="495299" y="1406434"/>
            <a:ext cx="10913599" cy="642736"/>
          </a:xfrm>
        </p:spPr>
        <p:txBody>
          <a:bodyPr/>
          <a:lstStyle/>
          <a:p>
            <a:r>
              <a:rPr lang="en-GB" dirty="0"/>
              <a:t>Wednesday 28 October | 10:00 – 13:00 | Online </a:t>
            </a:r>
          </a:p>
          <a:p>
            <a:endParaRPr lang="en-GB" dirty="0"/>
          </a:p>
        </p:txBody>
      </p:sp>
      <p:sp>
        <p:nvSpPr>
          <p:cNvPr id="10" name="Text Placeholder 2">
            <a:extLst>
              <a:ext uri="{FF2B5EF4-FFF2-40B4-BE49-F238E27FC236}">
                <a16:creationId xmlns:a16="http://schemas.microsoft.com/office/drawing/2014/main" id="{74956660-AB88-FDB0-AD3A-F24402579D07}"/>
              </a:ext>
            </a:extLst>
          </p:cNvPr>
          <p:cNvSpPr>
            <a:spLocks noGrp="1"/>
          </p:cNvSpPr>
          <p:nvPr/>
        </p:nvSpPr>
        <p:spPr>
          <a:xfrm>
            <a:off x="457200" y="214152"/>
            <a:ext cx="9675643" cy="703263"/>
          </a:xfrm>
          <a:prstGeom prst="rect">
            <a:avLst/>
          </a:prstGeom>
        </p:spPr>
        <p:txBody>
          <a:bodyPr/>
          <a:lstStyle>
            <a:lvl1pPr marL="0">
              <a:defRPr sz="3600" b="1">
                <a:solidFill>
                  <a:srgbClr val="60606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dirty="0"/>
              <a:t>How to evidence safe and effective staffing for CQC compliance seminar</a:t>
            </a:r>
          </a:p>
        </p:txBody>
      </p:sp>
      <p:sp>
        <p:nvSpPr>
          <p:cNvPr id="12" name="TextBox 7">
            <a:extLst>
              <a:ext uri="{FF2B5EF4-FFF2-40B4-BE49-F238E27FC236}">
                <a16:creationId xmlns:a16="http://schemas.microsoft.com/office/drawing/2014/main" id="{0EF8DCDB-E429-49C7-D167-FC7CF8F4B816}"/>
              </a:ext>
            </a:extLst>
          </p:cNvPr>
          <p:cNvSpPr txBox="1"/>
          <p:nvPr/>
        </p:nvSpPr>
        <p:spPr>
          <a:xfrm>
            <a:off x="457200" y="2002074"/>
            <a:ext cx="11239501" cy="769441"/>
          </a:xfrm>
          <a:prstGeom prst="rect">
            <a:avLst/>
          </a:prstGeom>
          <a:noFill/>
        </p:spPr>
        <p:txBody>
          <a:bodyPr wrap="square">
            <a:spAutoFit/>
          </a:bodyPr>
          <a:lstStyle>
            <a:defPPr>
              <a:defRPr kern="0"/>
            </a:defPPr>
          </a:lstStyle>
          <a:p>
            <a:pPr rtl="0" fontAlgn="base"/>
            <a:r>
              <a:rPr lang="en-GB" sz="2200" b="1" dirty="0"/>
              <a:t>A practical session providing the tools to turn everyday workforce planning into clear, compelling evidence for the CQC </a:t>
            </a:r>
            <a:r>
              <a:rPr lang="en-GB" sz="2200" b="1" dirty="0">
                <a:latin typeface="Arial"/>
                <a:cs typeface="Arial"/>
              </a:rPr>
              <a:t> </a:t>
            </a:r>
          </a:p>
        </p:txBody>
      </p:sp>
      <p:sp>
        <p:nvSpPr>
          <p:cNvPr id="15" name="Text Placeholder 3">
            <a:extLst>
              <a:ext uri="{FF2B5EF4-FFF2-40B4-BE49-F238E27FC236}">
                <a16:creationId xmlns:a16="http://schemas.microsoft.com/office/drawing/2014/main" id="{413146BE-71C8-8614-4410-1E917C2C17FA}"/>
              </a:ext>
            </a:extLst>
          </p:cNvPr>
          <p:cNvSpPr>
            <a:spLocks noGrp="1"/>
          </p:cNvSpPr>
          <p:nvPr/>
        </p:nvSpPr>
        <p:spPr>
          <a:xfrm>
            <a:off x="495298" y="2771515"/>
            <a:ext cx="8930055" cy="2910440"/>
          </a:xfrm>
          <a:prstGeom prst="rect">
            <a:avLst/>
          </a:prstGeom>
        </p:spPr>
        <p:txBody>
          <a:bodyPr/>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b="1" dirty="0"/>
              <a:t>What you’ll gain:</a:t>
            </a:r>
          </a:p>
          <a:p>
            <a:pPr marL="342900" indent="-342900">
              <a:buFont typeface="Wingdings" panose="05000000000000000000" pitchFamily="2" charset="2"/>
              <a:buChar char="§"/>
            </a:pPr>
            <a:r>
              <a:rPr lang="en-GB" dirty="0"/>
              <a:t>Understand what the CQC really looks like for in safe and effective staffing</a:t>
            </a:r>
          </a:p>
          <a:p>
            <a:pPr marL="342900" indent="-342900">
              <a:buFont typeface="Wingdings" panose="05000000000000000000" pitchFamily="2" charset="2"/>
              <a:buChar char="§"/>
            </a:pPr>
            <a:r>
              <a:rPr lang="en-GB" dirty="0"/>
              <a:t>Use the data you already have and identify what’s missing</a:t>
            </a:r>
          </a:p>
          <a:p>
            <a:pPr marL="342900" indent="-342900">
              <a:buFont typeface="Wingdings" panose="05000000000000000000" pitchFamily="2" charset="2"/>
              <a:buChar char="§"/>
            </a:pPr>
            <a:r>
              <a:rPr lang="en-GB" dirty="0"/>
              <a:t>Link staffing decisions to measurable outcomes</a:t>
            </a:r>
          </a:p>
          <a:p>
            <a:pPr marL="342900" indent="-342900">
              <a:buFont typeface="Wingdings" panose="05000000000000000000" pitchFamily="2" charset="2"/>
              <a:buChar char="§"/>
            </a:pPr>
            <a:r>
              <a:rPr lang="en-GB" dirty="0"/>
              <a:t>Confidently present your workforce planning at assessment</a:t>
            </a:r>
          </a:p>
          <a:p>
            <a:pPr marL="342900" indent="-342900" rtl="0" fontAlgn="base">
              <a:buFont typeface="Wingdings" panose="05000000000000000000" pitchFamily="2" charset="2"/>
              <a:buChar char="§"/>
            </a:pPr>
            <a:r>
              <a:rPr lang="en-GB" dirty="0">
                <a:latin typeface="Arial"/>
                <a:cs typeface="Arial"/>
              </a:rPr>
              <a:t>Cost £125 + VAT</a:t>
            </a:r>
          </a:p>
          <a:p>
            <a:pPr marL="342900" indent="-342900" rtl="0" fontAlgn="base">
              <a:buFont typeface="Wingdings" panose="05000000000000000000" pitchFamily="2" charset="2"/>
              <a:buChar char="§"/>
            </a:pPr>
            <a:r>
              <a:rPr lang="en-GB" b="1" dirty="0">
                <a:latin typeface="Arial"/>
                <a:cs typeface="Arial"/>
              </a:rPr>
              <a:t>10% discount for ASC-WDS account holders </a:t>
            </a:r>
          </a:p>
          <a:p>
            <a:pPr rtl="0" fontAlgn="base"/>
            <a:endParaRPr lang="en-GB" sz="1000" dirty="0">
              <a:latin typeface="Arial"/>
              <a:cs typeface="Arial"/>
            </a:endParaRPr>
          </a:p>
          <a:p>
            <a:pPr rtl="0" fontAlgn="base"/>
            <a:r>
              <a:rPr lang="en-GB" dirty="0"/>
              <a:t>Perfect for registered managers, team leaders, quality and compliance leads.</a:t>
            </a:r>
          </a:p>
          <a:p>
            <a:pPr rtl="0" fontAlgn="base"/>
            <a:endParaRPr lang="en-GB" sz="1000" dirty="0"/>
          </a:p>
          <a:p>
            <a:pPr rtl="0" fontAlgn="base"/>
            <a:r>
              <a:rPr lang="en-GB" b="1" dirty="0"/>
              <a:t>Turn workforce planning into assessment-ready evidence</a:t>
            </a:r>
            <a:r>
              <a:rPr lang="en-GB" dirty="0"/>
              <a:t> </a:t>
            </a:r>
          </a:p>
          <a:p>
            <a:pPr marL="342900" indent="-342900" rtl="0" fontAlgn="base">
              <a:buFont typeface="Wingdings" panose="05000000000000000000" pitchFamily="2" charset="2"/>
              <a:buChar char="§"/>
            </a:pPr>
            <a:endParaRPr lang="en-GB" sz="800" dirty="0"/>
          </a:p>
          <a:p>
            <a:pPr rtl="0" fontAlgn="base"/>
            <a:r>
              <a:rPr lang="en-GB" sz="2200" u="sng" dirty="0">
                <a:hlinkClick r:id="rId3"/>
              </a:rPr>
              <a:t>Book now</a:t>
            </a:r>
            <a:r>
              <a:rPr lang="en-GB" sz="2200" dirty="0"/>
              <a:t> </a:t>
            </a:r>
          </a:p>
          <a:p>
            <a:endParaRPr lang="en-GB" dirty="0">
              <a:highlight>
                <a:srgbClr val="FFFF00"/>
              </a:highlight>
            </a:endParaRPr>
          </a:p>
        </p:txBody>
      </p:sp>
      <p:pic>
        <p:nvPicPr>
          <p:cNvPr id="5" name="Picture 4">
            <a:extLst>
              <a:ext uri="{FF2B5EF4-FFF2-40B4-BE49-F238E27FC236}">
                <a16:creationId xmlns:a16="http://schemas.microsoft.com/office/drawing/2014/main" id="{1A78A5FB-343E-ADE9-1742-95B46B99027C}"/>
              </a:ext>
            </a:extLst>
          </p:cNvPr>
          <p:cNvPicPr>
            <a:picLocks noChangeAspect="1"/>
          </p:cNvPicPr>
          <p:nvPr/>
        </p:nvPicPr>
        <p:blipFill>
          <a:blip r:embed="rId4"/>
          <a:stretch>
            <a:fillRect/>
          </a:stretch>
        </p:blipFill>
        <p:spPr>
          <a:xfrm>
            <a:off x="9608235" y="3745113"/>
            <a:ext cx="2371330" cy="2445306"/>
          </a:xfrm>
          <a:prstGeom prst="rect">
            <a:avLst/>
          </a:prstGeom>
        </p:spPr>
      </p:pic>
      <p:pic>
        <p:nvPicPr>
          <p:cNvPr id="4" name="Picture 4">
            <a:extLst>
              <a:ext uri="{FF2B5EF4-FFF2-40B4-BE49-F238E27FC236}">
                <a16:creationId xmlns:a16="http://schemas.microsoft.com/office/drawing/2014/main" id="{9664EB92-B1DC-1F7C-E675-14A6B0C044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64538" y="2595664"/>
            <a:ext cx="815262" cy="8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678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997695-5411-D138-7CA8-24213290E79E}"/>
              </a:ext>
            </a:extLst>
          </p:cNvPr>
          <p:cNvSpPr>
            <a:spLocks noGrp="1"/>
          </p:cNvSpPr>
          <p:nvPr>
            <p:ph type="body" sz="quarter" idx="11"/>
          </p:nvPr>
        </p:nvSpPr>
        <p:spPr>
          <a:xfrm>
            <a:off x="384940" y="1095679"/>
            <a:ext cx="11328839" cy="703263"/>
          </a:xfrm>
        </p:spPr>
        <p:txBody>
          <a:bodyPr/>
          <a:lstStyle/>
          <a:p>
            <a:r>
              <a:rPr lang="en-GB" sz="2600" dirty="0"/>
              <a:t>A practical five-month leadership development programme designed specifically for deputy managers in adult social care.</a:t>
            </a:r>
          </a:p>
        </p:txBody>
      </p:sp>
      <p:sp>
        <p:nvSpPr>
          <p:cNvPr id="3" name="Text Placeholder 2">
            <a:extLst>
              <a:ext uri="{FF2B5EF4-FFF2-40B4-BE49-F238E27FC236}">
                <a16:creationId xmlns:a16="http://schemas.microsoft.com/office/drawing/2014/main" id="{B245BC8B-5F19-AAA4-4BAC-E58953467DE3}"/>
              </a:ext>
            </a:extLst>
          </p:cNvPr>
          <p:cNvSpPr>
            <a:spLocks noGrp="1"/>
          </p:cNvSpPr>
          <p:nvPr>
            <p:ph type="body" sz="quarter" idx="12"/>
          </p:nvPr>
        </p:nvSpPr>
        <p:spPr>
          <a:xfrm>
            <a:off x="457200" y="392416"/>
            <a:ext cx="9783818" cy="703263"/>
          </a:xfrm>
        </p:spPr>
        <p:txBody>
          <a:bodyPr/>
          <a:lstStyle/>
          <a:p>
            <a:r>
              <a:rPr lang="en-GB" sz="3200" dirty="0"/>
              <a:t>DM10 programme – Developing deputy managers</a:t>
            </a:r>
          </a:p>
        </p:txBody>
      </p:sp>
      <p:sp>
        <p:nvSpPr>
          <p:cNvPr id="4" name="Text Placeholder 3">
            <a:extLst>
              <a:ext uri="{FF2B5EF4-FFF2-40B4-BE49-F238E27FC236}">
                <a16:creationId xmlns:a16="http://schemas.microsoft.com/office/drawing/2014/main" id="{3DC84B5D-78F8-91A8-6EFB-C3DAC4B0EA8E}"/>
              </a:ext>
            </a:extLst>
          </p:cNvPr>
          <p:cNvSpPr>
            <a:spLocks noGrp="1"/>
          </p:cNvSpPr>
          <p:nvPr>
            <p:ph type="body" sz="quarter" idx="13"/>
          </p:nvPr>
        </p:nvSpPr>
        <p:spPr>
          <a:xfrm>
            <a:off x="440119" y="2136446"/>
            <a:ext cx="11218480" cy="3377228"/>
          </a:xfrm>
        </p:spPr>
        <p:txBody>
          <a:bodyPr/>
          <a:lstStyle/>
          <a:p>
            <a:pPr lvl="0"/>
            <a:r>
              <a:rPr lang="en-GB" b="1" dirty="0"/>
              <a:t>DM10 gives deputy managers the opportunity to step back from the day-to-day, invest in their leadership and return to practice with new ideas, greater confidence and practical tools they can use immediately.</a:t>
            </a:r>
          </a:p>
          <a:p>
            <a:pPr lvl="0"/>
            <a:endParaRPr lang="en-GB" b="1" dirty="0"/>
          </a:p>
          <a:p>
            <a:pPr lvl="0"/>
            <a:r>
              <a:rPr lang="en-GB" b="1" dirty="0"/>
              <a:t>What you’ll gain</a:t>
            </a:r>
          </a:p>
          <a:p>
            <a:pPr lvl="0"/>
            <a:endParaRPr lang="en-GB" sz="1000" b="1" dirty="0"/>
          </a:p>
          <a:p>
            <a:pPr marL="342900" lvl="0" indent="-342900">
              <a:buFont typeface="Wingdings" panose="05000000000000000000" pitchFamily="2" charset="2"/>
              <a:buChar char="§"/>
            </a:pPr>
            <a:r>
              <a:rPr lang="en-GB" dirty="0"/>
              <a:t>Build confidence in your leadership role</a:t>
            </a:r>
          </a:p>
          <a:p>
            <a:pPr marL="342900" lvl="0" indent="-342900">
              <a:buFont typeface="Wingdings" panose="05000000000000000000" pitchFamily="2" charset="2"/>
              <a:buChar char="§"/>
            </a:pPr>
            <a:r>
              <a:rPr lang="en-GB" dirty="0"/>
              <a:t>Understand yourself and your leadership style</a:t>
            </a:r>
          </a:p>
          <a:p>
            <a:pPr marL="342900" lvl="0" indent="-342900">
              <a:buFont typeface="Wingdings" panose="05000000000000000000" pitchFamily="2" charset="2"/>
              <a:buChar char="§"/>
            </a:pPr>
            <a:r>
              <a:rPr lang="en-GB" dirty="0"/>
              <a:t>Develop your team and workplace culture</a:t>
            </a:r>
          </a:p>
          <a:p>
            <a:pPr marL="342900" lvl="0" indent="-342900">
              <a:buFont typeface="Wingdings" panose="05000000000000000000" pitchFamily="2" charset="2"/>
              <a:buChar char="§"/>
            </a:pPr>
            <a:r>
              <a:rPr lang="en-GB" dirty="0"/>
              <a:t>Lead change and continuous improvement</a:t>
            </a:r>
          </a:p>
          <a:p>
            <a:pPr marL="342900" lvl="0" indent="-342900">
              <a:buFont typeface="Wingdings" panose="05000000000000000000" pitchFamily="2" charset="2"/>
              <a:buChar char="§"/>
            </a:pPr>
            <a:r>
              <a:rPr lang="en-GB" dirty="0"/>
              <a:t>Learn from and connect with other deputy managers</a:t>
            </a:r>
          </a:p>
          <a:p>
            <a:pPr marL="342900" lvl="0" indent="-342900">
              <a:buFont typeface="Wingdings" panose="05000000000000000000" pitchFamily="2" charset="2"/>
              <a:buChar char="§"/>
            </a:pPr>
            <a:r>
              <a:rPr lang="en-GB" dirty="0"/>
              <a:t>Put learning into practice in your own service</a:t>
            </a:r>
          </a:p>
          <a:p>
            <a:endParaRPr lang="en-GB" dirty="0"/>
          </a:p>
          <a:p>
            <a:r>
              <a:rPr lang="en-GB" dirty="0"/>
              <a:t>Find out more </a:t>
            </a:r>
            <a:r>
              <a:rPr lang="en-GB" dirty="0">
                <a:hlinkClick r:id="rId3"/>
              </a:rPr>
              <a:t>www.skillsforcare.org.uk/DM10</a:t>
            </a:r>
            <a:endParaRPr lang="en-GB" dirty="0"/>
          </a:p>
        </p:txBody>
      </p:sp>
      <p:sp>
        <p:nvSpPr>
          <p:cNvPr id="5" name="Text Placeholder 4">
            <a:extLst>
              <a:ext uri="{FF2B5EF4-FFF2-40B4-BE49-F238E27FC236}">
                <a16:creationId xmlns:a16="http://schemas.microsoft.com/office/drawing/2014/main" id="{9F9784B7-B511-BB23-4C0D-E76BFB873E5D}"/>
              </a:ext>
            </a:extLst>
          </p:cNvPr>
          <p:cNvSpPr>
            <a:spLocks noGrp="1"/>
          </p:cNvSpPr>
          <p:nvPr>
            <p:ph type="body" sz="quarter" idx="10"/>
          </p:nvPr>
        </p:nvSpPr>
        <p:spPr/>
        <p:txBody>
          <a:bodyPr/>
          <a:lstStyle/>
          <a:p>
            <a:endParaRPr lang="en-GB"/>
          </a:p>
        </p:txBody>
      </p:sp>
      <p:pic>
        <p:nvPicPr>
          <p:cNvPr id="9" name="Picture 4">
            <a:extLst>
              <a:ext uri="{FF2B5EF4-FFF2-40B4-BE49-F238E27FC236}">
                <a16:creationId xmlns:a16="http://schemas.microsoft.com/office/drawing/2014/main" id="{9071E899-1F1D-E46F-1160-8BE7BC0EF5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12817" y="2810421"/>
            <a:ext cx="815262" cy="8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B38FF4DD-7C7A-9BB8-9C7B-EA77F209357E}"/>
              </a:ext>
            </a:extLst>
          </p:cNvPr>
          <p:cNvSpPr txBox="1"/>
          <p:nvPr/>
        </p:nvSpPr>
        <p:spPr>
          <a:xfrm>
            <a:off x="7193016" y="3436883"/>
            <a:ext cx="4804542" cy="2862322"/>
          </a:xfrm>
          <a:prstGeom prst="rect">
            <a:avLst/>
          </a:prstGeom>
          <a:noFill/>
        </p:spPr>
        <p:txBody>
          <a:bodyPr wrap="square">
            <a:spAutoFit/>
          </a:bodyPr>
          <a:lstStyle/>
          <a:p>
            <a:r>
              <a:rPr lang="en-GB" sz="2000" b="1" dirty="0"/>
              <a:t>Commissioning DM10 for your organisation</a:t>
            </a:r>
          </a:p>
          <a:p>
            <a:r>
              <a:rPr lang="en-GB" sz="2000" dirty="0"/>
              <a:t>If you’re looking to develop multiple deputy managers within your organisation, you may benefit from commissioning an in-house version of DM10 - up to 16 people at a cost of £1,250 (+VAT) per person</a:t>
            </a:r>
          </a:p>
          <a:p>
            <a:endParaRPr lang="en-GB" sz="2000" dirty="0"/>
          </a:p>
        </p:txBody>
      </p:sp>
    </p:spTree>
    <p:extLst>
      <p:ext uri="{BB962C8B-B14F-4D97-AF65-F5344CB8AC3E}">
        <p14:creationId xmlns:p14="http://schemas.microsoft.com/office/powerpoint/2010/main" val="1806327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E5480A-4253-0BB8-9D61-10D8E016B12C}"/>
              </a:ext>
            </a:extLst>
          </p:cNvPr>
          <p:cNvSpPr>
            <a:spLocks noGrp="1"/>
          </p:cNvSpPr>
          <p:nvPr>
            <p:ph type="body" sz="quarter" idx="11"/>
          </p:nvPr>
        </p:nvSpPr>
        <p:spPr>
          <a:xfrm>
            <a:off x="495299" y="1207070"/>
            <a:ext cx="12006756" cy="1109131"/>
          </a:xfrm>
        </p:spPr>
        <p:txBody>
          <a:bodyPr/>
          <a:lstStyle/>
          <a:p>
            <a:pPr algn="l"/>
            <a:r>
              <a:rPr lang="en-GB" dirty="0">
                <a:solidFill>
                  <a:srgbClr val="008F92"/>
                </a:solidFill>
                <a:latin typeface="Arial"/>
                <a:cs typeface="Arial"/>
              </a:rPr>
              <a:t>Programme starts: Wednesday 11 November | 09:15 - 16:00 | Online</a:t>
            </a:r>
            <a:endParaRPr lang="en-US" dirty="0"/>
          </a:p>
          <a:p>
            <a:endParaRPr lang="en-GB" dirty="0"/>
          </a:p>
        </p:txBody>
      </p:sp>
      <p:sp>
        <p:nvSpPr>
          <p:cNvPr id="3" name="Text Placeholder 2">
            <a:extLst>
              <a:ext uri="{FF2B5EF4-FFF2-40B4-BE49-F238E27FC236}">
                <a16:creationId xmlns:a16="http://schemas.microsoft.com/office/drawing/2014/main" id="{26EDDF98-2525-5CD0-3B6C-5513DEA7B554}"/>
              </a:ext>
            </a:extLst>
          </p:cNvPr>
          <p:cNvSpPr>
            <a:spLocks noGrp="1"/>
          </p:cNvSpPr>
          <p:nvPr>
            <p:ph type="body" sz="quarter" idx="12"/>
          </p:nvPr>
        </p:nvSpPr>
        <p:spPr/>
        <p:txBody>
          <a:bodyPr/>
          <a:lstStyle/>
          <a:p>
            <a:pPr algn="l"/>
            <a:r>
              <a:rPr lang="en-GB" dirty="0">
                <a:latin typeface="Arial"/>
                <a:cs typeface="Arial"/>
              </a:rPr>
              <a:t>Moving Up</a:t>
            </a:r>
            <a:endParaRPr lang="en-US" dirty="0"/>
          </a:p>
          <a:p>
            <a:endParaRPr lang="en-GB" dirty="0"/>
          </a:p>
        </p:txBody>
      </p:sp>
      <p:sp>
        <p:nvSpPr>
          <p:cNvPr id="4" name="Text Placeholder 3">
            <a:extLst>
              <a:ext uri="{FF2B5EF4-FFF2-40B4-BE49-F238E27FC236}">
                <a16:creationId xmlns:a16="http://schemas.microsoft.com/office/drawing/2014/main" id="{7FBC8BE4-5404-4F52-2006-E87735AF4B4B}"/>
              </a:ext>
            </a:extLst>
          </p:cNvPr>
          <p:cNvSpPr>
            <a:spLocks noGrp="1"/>
          </p:cNvSpPr>
          <p:nvPr>
            <p:ph type="body" sz="quarter" idx="13"/>
          </p:nvPr>
        </p:nvSpPr>
        <p:spPr>
          <a:xfrm>
            <a:off x="533398" y="1815660"/>
            <a:ext cx="8972143" cy="3377228"/>
          </a:xfrm>
        </p:spPr>
        <p:txBody>
          <a:bodyPr/>
          <a:lstStyle/>
          <a:p>
            <a:r>
              <a:rPr lang="en-GB" dirty="0">
                <a:latin typeface="Arial"/>
                <a:ea typeface="+mn-lt"/>
                <a:cs typeface="Arial"/>
              </a:rPr>
              <a:t>The Moving Up programme is back, offering a valuable opportunity to support aspiring and new leaders. Aimed at those from Black and Asian backgrounds, to grow in confidence and capability across adult social care.</a:t>
            </a:r>
            <a:endParaRPr lang="en-US" dirty="0">
              <a:latin typeface="Arial"/>
              <a:ea typeface="+mn-lt"/>
              <a:cs typeface="Arial"/>
            </a:endParaRPr>
          </a:p>
          <a:p>
            <a:endParaRPr lang="en-GB" dirty="0">
              <a:latin typeface="Arial"/>
              <a:cs typeface="Arial"/>
            </a:endParaRPr>
          </a:p>
          <a:p>
            <a:r>
              <a:rPr lang="en-GB" dirty="0">
                <a:latin typeface="Arial"/>
                <a:ea typeface="+mn-lt"/>
                <a:cs typeface="Arial"/>
              </a:rPr>
              <a:t>This programme combines self-led learning with online workshops, helping participants develop their leadership style, build their personal brand, strengthen networks, and overcome barriers to progression. It also provides a supportive peer environment to share experiences and broaden perspectives.</a:t>
            </a:r>
            <a:endParaRPr lang="en-US" dirty="0">
              <a:latin typeface="Arial"/>
              <a:cs typeface="Arial"/>
            </a:endParaRPr>
          </a:p>
          <a:p>
            <a:endParaRPr lang="en-GB" dirty="0">
              <a:latin typeface="Arial"/>
              <a:ea typeface="Calibri"/>
              <a:cs typeface="Arial"/>
            </a:endParaRPr>
          </a:p>
          <a:p>
            <a:r>
              <a:rPr lang="en-GB" dirty="0">
                <a:latin typeface="Arial"/>
                <a:ea typeface="Calibri"/>
                <a:cs typeface="Arial"/>
              </a:rPr>
              <a:t>With a strong track record over 12 years, Moving Up is an excellent way to invest in your workforce and future leadership pipeline. £750 + VAT (LDSS funding available).</a:t>
            </a:r>
          </a:p>
          <a:p>
            <a:endParaRPr lang="en-GB" dirty="0">
              <a:latin typeface="Arial"/>
              <a:ea typeface="Calibri"/>
              <a:cs typeface="Arial"/>
            </a:endParaRPr>
          </a:p>
          <a:p>
            <a:r>
              <a:rPr lang="en-GB" b="1" dirty="0">
                <a:latin typeface="Arial"/>
                <a:ea typeface="Calibri"/>
                <a:cs typeface="Arial"/>
              </a:rPr>
              <a:t>Limited places available | </a:t>
            </a:r>
            <a:r>
              <a:rPr lang="en-GB" b="1" dirty="0">
                <a:latin typeface="Arial"/>
                <a:ea typeface="Calibri"/>
                <a:cs typeface="Arial"/>
                <a:hlinkClick r:id="rId3"/>
              </a:rPr>
              <a:t>Book your place now</a:t>
            </a:r>
          </a:p>
          <a:p>
            <a:endParaRPr lang="en-GB" dirty="0"/>
          </a:p>
        </p:txBody>
      </p:sp>
      <p:sp>
        <p:nvSpPr>
          <p:cNvPr id="5" name="Text Placeholder 4">
            <a:extLst>
              <a:ext uri="{FF2B5EF4-FFF2-40B4-BE49-F238E27FC236}">
                <a16:creationId xmlns:a16="http://schemas.microsoft.com/office/drawing/2014/main" id="{D93C59E3-7CA6-EA05-0DC6-A83657BF2D05}"/>
              </a:ext>
            </a:extLst>
          </p:cNvPr>
          <p:cNvSpPr>
            <a:spLocks noGrp="1"/>
          </p:cNvSpPr>
          <p:nvPr>
            <p:ph type="body" sz="quarter" idx="10"/>
          </p:nvPr>
        </p:nvSpPr>
        <p:spPr/>
        <p:txBody>
          <a:bodyPr/>
          <a:lstStyle/>
          <a:p>
            <a:endParaRPr lang="en-GB"/>
          </a:p>
        </p:txBody>
      </p:sp>
      <p:pic>
        <p:nvPicPr>
          <p:cNvPr id="7" name="Picture 6" descr="A qr code with black dots&#10;&#10;AI-generated content may be incorrect.">
            <a:extLst>
              <a:ext uri="{FF2B5EF4-FFF2-40B4-BE49-F238E27FC236}">
                <a16:creationId xmlns:a16="http://schemas.microsoft.com/office/drawing/2014/main" id="{C6BD6B79-A06D-B61B-1AF2-AAADE548785E}"/>
              </a:ext>
            </a:extLst>
          </p:cNvPr>
          <p:cNvPicPr>
            <a:picLocks noChangeAspect="1"/>
          </p:cNvPicPr>
          <p:nvPr/>
        </p:nvPicPr>
        <p:blipFill>
          <a:blip r:embed="rId4"/>
          <a:stretch>
            <a:fillRect/>
          </a:stretch>
        </p:blipFill>
        <p:spPr>
          <a:xfrm>
            <a:off x="9505541" y="3785960"/>
            <a:ext cx="2479222" cy="2421164"/>
          </a:xfrm>
          <a:prstGeom prst="rect">
            <a:avLst/>
          </a:prstGeom>
        </p:spPr>
      </p:pic>
    </p:spTree>
    <p:extLst>
      <p:ext uri="{BB962C8B-B14F-4D97-AF65-F5344CB8AC3E}">
        <p14:creationId xmlns:p14="http://schemas.microsoft.com/office/powerpoint/2010/main" val="3950804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D95A6-2CED-630F-8E2F-F847CFD054F2}"/>
              </a:ext>
            </a:extLst>
          </p:cNvPr>
          <p:cNvSpPr>
            <a:spLocks noGrp="1"/>
          </p:cNvSpPr>
          <p:nvPr>
            <p:ph type="title"/>
          </p:nvPr>
        </p:nvSpPr>
        <p:spPr>
          <a:xfrm>
            <a:off x="524699" y="1981200"/>
            <a:ext cx="9349993" cy="559323"/>
          </a:xfrm>
        </p:spPr>
        <p:txBody>
          <a:bodyPr/>
          <a:lstStyle/>
          <a:p>
            <a:r>
              <a:rPr lang="en-GB" dirty="0"/>
              <a:t>Further support and resources</a:t>
            </a:r>
          </a:p>
        </p:txBody>
      </p:sp>
      <p:sp>
        <p:nvSpPr>
          <p:cNvPr id="3" name="Text Placeholder 2">
            <a:extLst>
              <a:ext uri="{FF2B5EF4-FFF2-40B4-BE49-F238E27FC236}">
                <a16:creationId xmlns:a16="http://schemas.microsoft.com/office/drawing/2014/main" id="{9E2AD154-D1DD-7869-9FD8-52DDEDF139AB}"/>
              </a:ext>
            </a:extLst>
          </p:cNvPr>
          <p:cNvSpPr>
            <a:spLocks noGrp="1"/>
          </p:cNvSpPr>
          <p:nvPr>
            <p:ph type="body" sz="quarter" idx="10"/>
          </p:nvPr>
        </p:nvSpPr>
        <p:spPr>
          <a:xfrm>
            <a:off x="524699" y="2895600"/>
            <a:ext cx="8377237" cy="626647"/>
          </a:xfrm>
        </p:spPr>
        <p:txBody>
          <a:bodyPr/>
          <a:lstStyle/>
          <a:p>
            <a:r>
              <a:rPr lang="en-GB" dirty="0"/>
              <a:t>For registered managers and frontline managers</a:t>
            </a:r>
          </a:p>
        </p:txBody>
      </p:sp>
    </p:spTree>
    <p:extLst>
      <p:ext uri="{BB962C8B-B14F-4D97-AF65-F5344CB8AC3E}">
        <p14:creationId xmlns:p14="http://schemas.microsoft.com/office/powerpoint/2010/main" val="3053033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00DFB2-34B2-3B9E-7C13-1A942E486B7B}"/>
              </a:ext>
            </a:extLst>
          </p:cNvPr>
          <p:cNvSpPr>
            <a:spLocks noGrp="1"/>
          </p:cNvSpPr>
          <p:nvPr>
            <p:ph type="body" sz="quarter" idx="11"/>
          </p:nvPr>
        </p:nvSpPr>
        <p:spPr>
          <a:xfrm>
            <a:off x="423412" y="1199912"/>
            <a:ext cx="11006588" cy="677811"/>
          </a:xfrm>
        </p:spPr>
        <p:txBody>
          <a:bodyPr lIns="91440" tIns="45720" rIns="91440" bIns="45720" anchor="t"/>
          <a:lstStyle/>
          <a:p>
            <a:r>
              <a:rPr lang="en-GB" dirty="0">
                <a:latin typeface="Arial"/>
                <a:cs typeface="Arial"/>
              </a:rPr>
              <a:t>Our podcast series which celebrates managers in social care is celebrating over 31,000 downloads!</a:t>
            </a:r>
            <a:endParaRPr lang="en-GB" dirty="0"/>
          </a:p>
        </p:txBody>
      </p:sp>
      <p:sp>
        <p:nvSpPr>
          <p:cNvPr id="3" name="Text Placeholder 2">
            <a:extLst>
              <a:ext uri="{FF2B5EF4-FFF2-40B4-BE49-F238E27FC236}">
                <a16:creationId xmlns:a16="http://schemas.microsoft.com/office/drawing/2014/main" id="{69FD9ED2-EB16-1AA4-7F70-CE6B78A0D6F0}"/>
              </a:ext>
            </a:extLst>
          </p:cNvPr>
          <p:cNvSpPr>
            <a:spLocks noGrp="1"/>
          </p:cNvSpPr>
          <p:nvPr>
            <p:ph type="body" sz="quarter" idx="12"/>
          </p:nvPr>
        </p:nvSpPr>
        <p:spPr>
          <a:xfrm>
            <a:off x="409035" y="340936"/>
            <a:ext cx="8907463" cy="703263"/>
          </a:xfrm>
        </p:spPr>
        <p:txBody>
          <a:bodyPr/>
          <a:lstStyle/>
          <a:p>
            <a:r>
              <a:rPr lang="en-GB" dirty="0"/>
              <a:t>The care exchange</a:t>
            </a:r>
          </a:p>
        </p:txBody>
      </p:sp>
      <p:sp>
        <p:nvSpPr>
          <p:cNvPr id="4" name="Text Placeholder 3">
            <a:extLst>
              <a:ext uri="{FF2B5EF4-FFF2-40B4-BE49-F238E27FC236}">
                <a16:creationId xmlns:a16="http://schemas.microsoft.com/office/drawing/2014/main" id="{E56DC14C-AF88-1CCE-D21E-237B1DBB3AD9}"/>
              </a:ext>
            </a:extLst>
          </p:cNvPr>
          <p:cNvSpPr>
            <a:spLocks noGrp="1"/>
          </p:cNvSpPr>
          <p:nvPr>
            <p:ph type="body" sz="quarter" idx="13"/>
          </p:nvPr>
        </p:nvSpPr>
        <p:spPr>
          <a:xfrm>
            <a:off x="460282" y="2719291"/>
            <a:ext cx="11434209" cy="1419418"/>
          </a:xfrm>
        </p:spPr>
        <p:txBody>
          <a:bodyPr lIns="91440" tIns="45720" rIns="91440" bIns="45720" anchor="t"/>
          <a:lstStyle/>
          <a:p>
            <a:pPr algn="l"/>
            <a:r>
              <a:rPr lang="en-GB" dirty="0">
                <a:latin typeface="Arial"/>
                <a:cs typeface="Arial"/>
              </a:rPr>
              <a:t>Our podcasts are hosted by locality manager Pia Rathje-Burton and guest co-hosts. Hear real-life insights into being a manager in social care including best practices, experiences and top tips which will inspire your own approach to being a registered manager.  </a:t>
            </a:r>
            <a:endParaRPr lang="en-GB" dirty="0"/>
          </a:p>
        </p:txBody>
      </p:sp>
      <p:pic>
        <p:nvPicPr>
          <p:cNvPr id="5" name="Picture 4" descr="A white speech bubble with blue and green text&#10;&#10;Description automatically generated">
            <a:extLst>
              <a:ext uri="{FF2B5EF4-FFF2-40B4-BE49-F238E27FC236}">
                <a16:creationId xmlns:a16="http://schemas.microsoft.com/office/drawing/2014/main" id="{88E352F0-6768-4153-0B63-A2F8B0384454}"/>
              </a:ext>
            </a:extLst>
          </p:cNvPr>
          <p:cNvPicPr>
            <a:picLocks noChangeAspect="1"/>
          </p:cNvPicPr>
          <p:nvPr/>
        </p:nvPicPr>
        <p:blipFill>
          <a:blip r:embed="rId3"/>
          <a:stretch>
            <a:fillRect/>
          </a:stretch>
        </p:blipFill>
        <p:spPr>
          <a:xfrm>
            <a:off x="9134485" y="3997761"/>
            <a:ext cx="2760006" cy="1965031"/>
          </a:xfrm>
          <a:prstGeom prst="rect">
            <a:avLst/>
          </a:prstGeom>
        </p:spPr>
      </p:pic>
      <p:sp>
        <p:nvSpPr>
          <p:cNvPr id="7" name="TextBox 6">
            <a:extLst>
              <a:ext uri="{FF2B5EF4-FFF2-40B4-BE49-F238E27FC236}">
                <a16:creationId xmlns:a16="http://schemas.microsoft.com/office/drawing/2014/main" id="{BF6E831C-DB76-8C93-8352-BFA2D9ED78B5}"/>
              </a:ext>
            </a:extLst>
          </p:cNvPr>
          <p:cNvSpPr txBox="1"/>
          <p:nvPr/>
        </p:nvSpPr>
        <p:spPr>
          <a:xfrm>
            <a:off x="533400" y="3990249"/>
            <a:ext cx="8267701" cy="2123658"/>
          </a:xfrm>
          <a:prstGeom prst="rect">
            <a:avLst/>
          </a:prstGeom>
          <a:noFill/>
          <a:ln w="38100">
            <a:solidFill>
              <a:srgbClr val="008C95"/>
            </a:solidFill>
          </a:ln>
        </p:spPr>
        <p:txBody>
          <a:bodyPr wrap="square">
            <a:spAutoFit/>
          </a:bodyPr>
          <a:lstStyle/>
          <a:p>
            <a:pPr algn="l"/>
            <a:r>
              <a:rPr lang="en-GB" sz="2200" b="1" dirty="0"/>
              <a:t>Series 6 is coming this autumn</a:t>
            </a:r>
            <a:r>
              <a:rPr lang="en-GB" sz="2200" b="1" dirty="0">
                <a:latin typeface="Arial"/>
                <a:cs typeface="Arial"/>
              </a:rPr>
              <a:t>!</a:t>
            </a:r>
          </a:p>
          <a:p>
            <a:pPr algn="l"/>
            <a:endParaRPr lang="en-GB" sz="1000" b="1" dirty="0">
              <a:latin typeface="Arial"/>
              <a:cs typeface="Arial"/>
            </a:endParaRPr>
          </a:p>
          <a:p>
            <a:r>
              <a:rPr lang="en-GB" sz="2000" dirty="0"/>
              <a:t>Get ready for more honest conversations, fresh perspectives and practical insights from the people shaping and leading adult social care.</a:t>
            </a:r>
          </a:p>
          <a:p>
            <a:endParaRPr lang="en-GB" sz="2000" dirty="0"/>
          </a:p>
          <a:p>
            <a:r>
              <a:rPr lang="en-GB" sz="2000" dirty="0"/>
              <a:t>We’re bringing you new voices, real experiences and conversations about the challenges and opportunities facing managers today.</a:t>
            </a:r>
          </a:p>
        </p:txBody>
      </p:sp>
      <p:sp>
        <p:nvSpPr>
          <p:cNvPr id="9" name="TextBox 8">
            <a:extLst>
              <a:ext uri="{FF2B5EF4-FFF2-40B4-BE49-F238E27FC236}">
                <a16:creationId xmlns:a16="http://schemas.microsoft.com/office/drawing/2014/main" id="{981EE94B-3764-5A7A-AB17-266E0DE3EAF5}"/>
              </a:ext>
            </a:extLst>
          </p:cNvPr>
          <p:cNvSpPr txBox="1"/>
          <p:nvPr/>
        </p:nvSpPr>
        <p:spPr>
          <a:xfrm>
            <a:off x="533400" y="6488668"/>
            <a:ext cx="6096000" cy="369332"/>
          </a:xfrm>
          <a:prstGeom prst="rect">
            <a:avLst/>
          </a:prstGeom>
          <a:noFill/>
        </p:spPr>
        <p:txBody>
          <a:bodyPr wrap="square">
            <a:spAutoFit/>
          </a:bodyPr>
          <a:lstStyle/>
          <a:p>
            <a:pPr algn="l"/>
            <a:r>
              <a:rPr lang="en-GB" dirty="0">
                <a:latin typeface="Arial"/>
                <a:cs typeface="Arial"/>
                <a:hlinkClick r:id="rId4"/>
              </a:rPr>
              <a:t>www.skillsforcare.org.uk/careexchange</a:t>
            </a:r>
            <a:endParaRPr lang="en-GB" dirty="0"/>
          </a:p>
        </p:txBody>
      </p:sp>
      <p:sp>
        <p:nvSpPr>
          <p:cNvPr id="11" name="TextBox 10">
            <a:extLst>
              <a:ext uri="{FF2B5EF4-FFF2-40B4-BE49-F238E27FC236}">
                <a16:creationId xmlns:a16="http://schemas.microsoft.com/office/drawing/2014/main" id="{DB44DAD0-773A-3E9D-A59F-98D7D2C3A68D}"/>
              </a:ext>
            </a:extLst>
          </p:cNvPr>
          <p:cNvSpPr txBox="1"/>
          <p:nvPr/>
        </p:nvSpPr>
        <p:spPr>
          <a:xfrm>
            <a:off x="423412" y="2228501"/>
            <a:ext cx="10591800" cy="430887"/>
          </a:xfrm>
          <a:prstGeom prst="rect">
            <a:avLst/>
          </a:prstGeom>
          <a:noFill/>
        </p:spPr>
        <p:txBody>
          <a:bodyPr wrap="square">
            <a:spAutoFit/>
          </a:bodyPr>
          <a:lstStyle/>
          <a:p>
            <a:pPr algn="l"/>
            <a:r>
              <a:rPr lang="en-GB" sz="2200" b="1" dirty="0">
                <a:latin typeface="Arial"/>
                <a:cs typeface="Arial"/>
              </a:rPr>
              <a:t>Listen to real conversations with social care managers from across the sector</a:t>
            </a:r>
            <a:endParaRPr lang="en-US" sz="2200" b="1" dirty="0"/>
          </a:p>
        </p:txBody>
      </p:sp>
    </p:spTree>
    <p:extLst>
      <p:ext uri="{BB962C8B-B14F-4D97-AF65-F5344CB8AC3E}">
        <p14:creationId xmlns:p14="http://schemas.microsoft.com/office/powerpoint/2010/main" val="3663417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E0D203-41DF-3A28-0ABF-A2A1521FE352}"/>
              </a:ext>
            </a:extLst>
          </p:cNvPr>
          <p:cNvSpPr>
            <a:spLocks noGrp="1"/>
          </p:cNvSpPr>
          <p:nvPr>
            <p:ph type="body" sz="quarter" idx="11"/>
          </p:nvPr>
        </p:nvSpPr>
        <p:spPr>
          <a:xfrm>
            <a:off x="457200" y="1198298"/>
            <a:ext cx="11391901" cy="865292"/>
          </a:xfrm>
        </p:spPr>
        <p:txBody>
          <a:bodyPr/>
          <a:lstStyle/>
          <a:p>
            <a:r>
              <a:rPr lang="en-GB" dirty="0"/>
              <a:t>We’re excited to share that our registered manager webinars have been viewed over 50,000 times!</a:t>
            </a:r>
          </a:p>
        </p:txBody>
      </p:sp>
      <p:sp>
        <p:nvSpPr>
          <p:cNvPr id="3" name="Text Placeholder 2">
            <a:extLst>
              <a:ext uri="{FF2B5EF4-FFF2-40B4-BE49-F238E27FC236}">
                <a16:creationId xmlns:a16="http://schemas.microsoft.com/office/drawing/2014/main" id="{0942C4F6-91B8-00EA-38AC-6DFA078CB36C}"/>
              </a:ext>
            </a:extLst>
          </p:cNvPr>
          <p:cNvSpPr>
            <a:spLocks noGrp="1"/>
          </p:cNvSpPr>
          <p:nvPr>
            <p:ph type="body" sz="quarter" idx="12"/>
          </p:nvPr>
        </p:nvSpPr>
        <p:spPr>
          <a:xfrm>
            <a:off x="457200" y="246184"/>
            <a:ext cx="8907463" cy="703263"/>
          </a:xfrm>
        </p:spPr>
        <p:txBody>
          <a:bodyPr/>
          <a:lstStyle/>
          <a:p>
            <a:r>
              <a:rPr lang="en-GB" dirty="0"/>
              <a:t>Celebrating over 50,000 webinar views!</a:t>
            </a:r>
          </a:p>
          <a:p>
            <a:endParaRPr lang="en-GB" dirty="0"/>
          </a:p>
        </p:txBody>
      </p:sp>
      <p:sp>
        <p:nvSpPr>
          <p:cNvPr id="5" name="Text Placeholder 4">
            <a:extLst>
              <a:ext uri="{FF2B5EF4-FFF2-40B4-BE49-F238E27FC236}">
                <a16:creationId xmlns:a16="http://schemas.microsoft.com/office/drawing/2014/main" id="{50027F35-C184-1307-5BCE-BFC8516C3CD1}"/>
              </a:ext>
            </a:extLst>
          </p:cNvPr>
          <p:cNvSpPr>
            <a:spLocks noGrp="1"/>
          </p:cNvSpPr>
          <p:nvPr>
            <p:ph type="body" sz="quarter" idx="10"/>
          </p:nvPr>
        </p:nvSpPr>
        <p:spPr/>
        <p:txBody>
          <a:bodyPr/>
          <a:lstStyle/>
          <a:p>
            <a:endParaRPr lang="en-GB" dirty="0"/>
          </a:p>
        </p:txBody>
      </p:sp>
      <p:sp>
        <p:nvSpPr>
          <p:cNvPr id="6" name="Text Placeholder 4">
            <a:extLst>
              <a:ext uri="{FF2B5EF4-FFF2-40B4-BE49-F238E27FC236}">
                <a16:creationId xmlns:a16="http://schemas.microsoft.com/office/drawing/2014/main" id="{E92B29F4-608D-0C2F-4166-25A97201FC10}"/>
              </a:ext>
            </a:extLst>
          </p:cNvPr>
          <p:cNvSpPr>
            <a:spLocks noGrp="1"/>
          </p:cNvSpPr>
          <p:nvPr>
            <p:ph type="body" sz="quarter" idx="13"/>
          </p:nvPr>
        </p:nvSpPr>
        <p:spPr>
          <a:xfrm>
            <a:off x="457201" y="2188464"/>
            <a:ext cx="11391900" cy="1116821"/>
          </a:xfrm>
        </p:spPr>
        <p:txBody>
          <a:bodyPr lIns="91440" tIns="45720" rIns="91440" bIns="45720" anchor="t"/>
          <a:lstStyle/>
          <a:p>
            <a:r>
              <a:rPr lang="en-GB" dirty="0">
                <a:latin typeface="Arial"/>
                <a:cs typeface="Arial"/>
              </a:rPr>
              <a:t>Explore over 35 recorded webinars covering a wide range of topics - they are delivered to a live audience and recorded for further viewing. The </a:t>
            </a:r>
            <a:r>
              <a:rPr lang="en-GB" dirty="0">
                <a:latin typeface="Arial"/>
                <a:cs typeface="Arial"/>
                <a:hlinkClick r:id="rId3"/>
              </a:rPr>
              <a:t>webinars</a:t>
            </a:r>
            <a:r>
              <a:rPr lang="en-GB" dirty="0">
                <a:latin typeface="Arial"/>
                <a:cs typeface="Arial"/>
              </a:rPr>
              <a:t> are between 30-60 minutes long and are supported with resources and additional information.</a:t>
            </a:r>
          </a:p>
          <a:p>
            <a:endParaRPr lang="en-GB" sz="1200" b="1" dirty="0">
              <a:latin typeface="Arial"/>
              <a:cs typeface="Arial"/>
            </a:endParaRPr>
          </a:p>
          <a:p>
            <a:r>
              <a:rPr lang="en-GB" sz="2200" b="1" dirty="0">
                <a:solidFill>
                  <a:srgbClr val="008C95"/>
                </a:solidFill>
                <a:latin typeface="Arial"/>
                <a:cs typeface="Arial"/>
              </a:rPr>
              <a:t>Our new recorded webinars include:</a:t>
            </a:r>
          </a:p>
          <a:p>
            <a:endParaRPr lang="en-GB" sz="2200" b="1" dirty="0">
              <a:solidFill>
                <a:srgbClr val="008C95"/>
              </a:solidFill>
              <a:latin typeface="Arial"/>
              <a:cs typeface="Arial"/>
            </a:endParaRPr>
          </a:p>
          <a:p>
            <a:endParaRPr lang="en-GB" sz="1000" dirty="0"/>
          </a:p>
          <a:p>
            <a:endParaRPr lang="en-GB" dirty="0"/>
          </a:p>
        </p:txBody>
      </p:sp>
      <p:sp>
        <p:nvSpPr>
          <p:cNvPr id="7" name="Text Placeholder 2">
            <a:extLst>
              <a:ext uri="{FF2B5EF4-FFF2-40B4-BE49-F238E27FC236}">
                <a16:creationId xmlns:a16="http://schemas.microsoft.com/office/drawing/2014/main" id="{A279FE19-0730-0B60-9E7F-2EF9410A6554}"/>
              </a:ext>
            </a:extLst>
          </p:cNvPr>
          <p:cNvSpPr txBox="1">
            <a:spLocks/>
          </p:cNvSpPr>
          <p:nvPr/>
        </p:nvSpPr>
        <p:spPr>
          <a:xfrm>
            <a:off x="457200" y="3729146"/>
            <a:ext cx="11681955" cy="2297506"/>
          </a:xfrm>
          <a:prstGeom prst="rect">
            <a:avLst/>
          </a:prstGeom>
        </p:spPr>
        <p:txBody>
          <a:bodyPr lIns="91440" tIns="45720" rIns="91440" bIns="45720" anchor="t"/>
          <a:lstStyle>
            <a:lvl1pPr marL="0">
              <a:defRPr sz="2800" b="1">
                <a:solidFill>
                  <a:srgbClr val="008F9C"/>
                </a:solidFill>
                <a:latin typeface="Arial" panose="020B0604020202020204" pitchFamily="34" charset="0"/>
                <a:ea typeface="+mn-ea"/>
                <a:cs typeface="Arial" panose="020B0604020202020204" pitchFamily="34" charset="0"/>
              </a:defRPr>
            </a:lvl1pPr>
            <a:lvl2pPr marL="457200">
              <a:defRPr sz="24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buFont typeface="Wingdings" panose="05000000000000000000" pitchFamily="2" charset="2"/>
              <a:buChar char="§"/>
            </a:pPr>
            <a:r>
              <a:rPr lang="en-GB" sz="2000" dirty="0">
                <a:solidFill>
                  <a:schemeClr val="tx1"/>
                </a:solidFill>
                <a:latin typeface="Arial"/>
                <a:cs typeface="Arial"/>
              </a:rPr>
              <a:t>Strengthening recruitment and retention: </a:t>
            </a:r>
            <a:r>
              <a:rPr lang="en-GB" sz="2000" b="0" dirty="0">
                <a:solidFill>
                  <a:schemeClr val="tx1"/>
                </a:solidFill>
                <a:latin typeface="Arial"/>
                <a:cs typeface="Arial"/>
              </a:rPr>
              <a:t>Insights, recommendations and practical actions | </a:t>
            </a:r>
            <a:r>
              <a:rPr lang="en-GB" sz="2000" b="0" dirty="0">
                <a:solidFill>
                  <a:schemeClr val="tx1"/>
                </a:solidFill>
                <a:latin typeface="Arial"/>
                <a:cs typeface="Arial"/>
                <a:hlinkClick r:id="rId4"/>
              </a:rPr>
              <a:t>Watch now</a:t>
            </a:r>
            <a:endParaRPr lang="en-GB" sz="2000" b="0" dirty="0">
              <a:solidFill>
                <a:schemeClr val="tx1"/>
              </a:solidFill>
              <a:latin typeface="Arial"/>
              <a:cs typeface="Arial"/>
            </a:endParaRPr>
          </a:p>
          <a:p>
            <a:pPr marL="342900" indent="-342900">
              <a:buFont typeface="Wingdings" panose="05000000000000000000" pitchFamily="2" charset="2"/>
              <a:buChar char="§"/>
            </a:pPr>
            <a:endParaRPr lang="en-GB" sz="2000" b="0" dirty="0">
              <a:solidFill>
                <a:schemeClr val="tx1"/>
              </a:solidFill>
              <a:latin typeface="Arial"/>
              <a:cs typeface="Arial"/>
            </a:endParaRPr>
          </a:p>
          <a:p>
            <a:pPr marL="342900" indent="-342900">
              <a:buFont typeface="Wingdings" panose="05000000000000000000" pitchFamily="2" charset="2"/>
              <a:buChar char="§"/>
            </a:pPr>
            <a:r>
              <a:rPr lang="en-GB" sz="2000" dirty="0">
                <a:solidFill>
                  <a:schemeClr val="tx1"/>
                </a:solidFill>
                <a:latin typeface="Arial"/>
                <a:cs typeface="Arial"/>
              </a:rPr>
              <a:t>Navigating the CQC regulations: </a:t>
            </a:r>
            <a:r>
              <a:rPr lang="en-GB" sz="2000" b="0" dirty="0">
                <a:solidFill>
                  <a:schemeClr val="tx1"/>
                </a:solidFill>
                <a:latin typeface="Arial"/>
                <a:cs typeface="Arial"/>
              </a:rPr>
              <a:t>Building confidence in what you will need to evidence | </a:t>
            </a:r>
            <a:r>
              <a:rPr lang="en-GB" sz="2000" b="0" dirty="0">
                <a:solidFill>
                  <a:schemeClr val="tx1"/>
                </a:solidFill>
                <a:latin typeface="Arial"/>
                <a:cs typeface="Arial"/>
                <a:hlinkClick r:id="rId5"/>
              </a:rPr>
              <a:t>Watch now</a:t>
            </a:r>
            <a:endParaRPr lang="en-GB" sz="2000" b="0" dirty="0">
              <a:solidFill>
                <a:schemeClr val="tx1"/>
              </a:solidFill>
              <a:latin typeface="Arial"/>
              <a:cs typeface="Arial"/>
            </a:endParaRPr>
          </a:p>
          <a:p>
            <a:endParaRPr lang="en-GB" sz="2000" b="0" dirty="0">
              <a:solidFill>
                <a:schemeClr val="tx1"/>
              </a:solidFill>
              <a:latin typeface="Arial"/>
              <a:cs typeface="Arial"/>
            </a:endParaRPr>
          </a:p>
          <a:p>
            <a:pPr marL="342900" indent="-342900">
              <a:buFont typeface="Wingdings" panose="05000000000000000000" pitchFamily="2" charset="2"/>
              <a:buChar char="§"/>
            </a:pPr>
            <a:r>
              <a:rPr lang="en-GB" sz="2000" dirty="0">
                <a:solidFill>
                  <a:schemeClr val="tx1"/>
                </a:solidFill>
                <a:latin typeface="Arial"/>
                <a:cs typeface="Arial"/>
              </a:rPr>
              <a:t>Dementia care: </a:t>
            </a:r>
            <a:r>
              <a:rPr lang="en-GB" sz="2000" b="0" dirty="0">
                <a:solidFill>
                  <a:schemeClr val="tx1"/>
                </a:solidFill>
                <a:latin typeface="Arial"/>
                <a:cs typeface="Arial"/>
              </a:rPr>
              <a:t>Enabling people to live well | </a:t>
            </a:r>
            <a:r>
              <a:rPr lang="en-GB" sz="2000" b="0" dirty="0">
                <a:solidFill>
                  <a:schemeClr val="tx1"/>
                </a:solidFill>
                <a:latin typeface="Arial"/>
                <a:cs typeface="Arial"/>
                <a:hlinkClick r:id="rId6"/>
              </a:rPr>
              <a:t>Watch now</a:t>
            </a:r>
            <a:endParaRPr lang="en-GB" sz="2000" b="0" dirty="0">
              <a:solidFill>
                <a:schemeClr val="tx1"/>
              </a:solidFill>
              <a:latin typeface="Arial"/>
              <a:cs typeface="Arial"/>
            </a:endParaRPr>
          </a:p>
          <a:p>
            <a:endParaRPr lang="en-GB" sz="2000" b="0" dirty="0">
              <a:solidFill>
                <a:schemeClr val="tx1"/>
              </a:solidFill>
              <a:latin typeface="Arial"/>
              <a:cs typeface="Arial"/>
            </a:endParaRPr>
          </a:p>
          <a:p>
            <a:endParaRPr lang="en-GB" sz="2600" dirty="0">
              <a:latin typeface="Arial"/>
              <a:cs typeface="Arial"/>
            </a:endParaRPr>
          </a:p>
          <a:p>
            <a:endParaRPr lang="en-GB" sz="2600" dirty="0">
              <a:latin typeface="Arial"/>
              <a:cs typeface="Arial"/>
            </a:endParaRPr>
          </a:p>
        </p:txBody>
      </p:sp>
    </p:spTree>
    <p:extLst>
      <p:ext uri="{BB962C8B-B14F-4D97-AF65-F5344CB8AC3E}">
        <p14:creationId xmlns:p14="http://schemas.microsoft.com/office/powerpoint/2010/main" val="1203497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1AC154-0806-E125-EC7B-19EEA2F52083}"/>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FA8E10B2-C38F-4B90-782C-40C2F78D6C18}"/>
              </a:ext>
            </a:extLst>
          </p:cNvPr>
          <p:cNvSpPr>
            <a:spLocks noGrp="1"/>
          </p:cNvSpPr>
          <p:nvPr>
            <p:ph type="body" sz="quarter" idx="11"/>
          </p:nvPr>
        </p:nvSpPr>
        <p:spPr>
          <a:xfrm>
            <a:off x="505130" y="1039266"/>
            <a:ext cx="11239501" cy="1109131"/>
          </a:xfrm>
        </p:spPr>
        <p:txBody>
          <a:bodyPr/>
          <a:lstStyle/>
          <a:p>
            <a:r>
              <a:rPr lang="en-GB" dirty="0"/>
              <a:t>Skills for Care is the award-winning membership organisation for registered managers.</a:t>
            </a:r>
          </a:p>
        </p:txBody>
      </p:sp>
      <p:sp>
        <p:nvSpPr>
          <p:cNvPr id="4" name="Text Placeholder 3">
            <a:extLst>
              <a:ext uri="{FF2B5EF4-FFF2-40B4-BE49-F238E27FC236}">
                <a16:creationId xmlns:a16="http://schemas.microsoft.com/office/drawing/2014/main" id="{63AD876F-C55D-1F2E-1757-D9434778274A}"/>
              </a:ext>
            </a:extLst>
          </p:cNvPr>
          <p:cNvSpPr>
            <a:spLocks noGrp="1"/>
          </p:cNvSpPr>
          <p:nvPr>
            <p:ph type="body" sz="quarter" idx="12"/>
          </p:nvPr>
        </p:nvSpPr>
        <p:spPr>
          <a:xfrm>
            <a:off x="505130" y="287742"/>
            <a:ext cx="8907463" cy="703263"/>
          </a:xfrm>
        </p:spPr>
        <p:txBody>
          <a:bodyPr/>
          <a:lstStyle/>
          <a:p>
            <a:r>
              <a:rPr lang="en-GB" dirty="0"/>
              <a:t>Registered manager membership</a:t>
            </a:r>
          </a:p>
          <a:p>
            <a:endParaRPr lang="en-GB" dirty="0"/>
          </a:p>
        </p:txBody>
      </p:sp>
      <p:sp>
        <p:nvSpPr>
          <p:cNvPr id="5" name="Text Placeholder 4">
            <a:extLst>
              <a:ext uri="{FF2B5EF4-FFF2-40B4-BE49-F238E27FC236}">
                <a16:creationId xmlns:a16="http://schemas.microsoft.com/office/drawing/2014/main" id="{3FBC8020-0FD9-1769-0236-ABA087051A11}"/>
              </a:ext>
            </a:extLst>
          </p:cNvPr>
          <p:cNvSpPr>
            <a:spLocks noGrp="1"/>
          </p:cNvSpPr>
          <p:nvPr>
            <p:ph type="body" sz="quarter" idx="13"/>
          </p:nvPr>
        </p:nvSpPr>
        <p:spPr>
          <a:xfrm>
            <a:off x="505130" y="2697032"/>
            <a:ext cx="8418153" cy="2851998"/>
          </a:xfrm>
        </p:spPr>
        <p:txBody>
          <a:bodyPr/>
          <a:lstStyle/>
          <a:p>
            <a:r>
              <a:rPr lang="en-GB" sz="2200" b="1" dirty="0"/>
              <a:t>Membership benefits include:</a:t>
            </a:r>
          </a:p>
          <a:p>
            <a:pPr marL="342900" indent="-342900">
              <a:buFont typeface="Wingdings" panose="05000000000000000000" pitchFamily="2" charset="2"/>
              <a:buChar char="§"/>
            </a:pPr>
            <a:r>
              <a:rPr lang="en-GB" dirty="0"/>
              <a:t>copy of our ‘Social care manager’s handbook’</a:t>
            </a:r>
          </a:p>
          <a:p>
            <a:pPr marL="342900" indent="-342900">
              <a:buFont typeface="Wingdings" panose="05000000000000000000" pitchFamily="2" charset="2"/>
              <a:buChar char="§"/>
            </a:pPr>
            <a:r>
              <a:rPr lang="en-GB" dirty="0"/>
              <a:t>monthly newsletter including practical information and guidance</a:t>
            </a:r>
          </a:p>
          <a:p>
            <a:pPr marL="342900" indent="-342900">
              <a:buFont typeface="Wingdings" panose="05000000000000000000" pitchFamily="2" charset="2"/>
              <a:buChar char="§"/>
            </a:pPr>
            <a:r>
              <a:rPr lang="en-GB" dirty="0">
                <a:latin typeface="Arial"/>
                <a:cs typeface="Arial"/>
              </a:rPr>
              <a:t>access to Good and Outstanding care guide: Single Assessment Framework version</a:t>
            </a:r>
          </a:p>
          <a:p>
            <a:pPr marL="342900" indent="-342900">
              <a:buFont typeface="Wingdings" panose="05000000000000000000" pitchFamily="2" charset="2"/>
              <a:buChar char="§"/>
            </a:pPr>
            <a:r>
              <a:rPr lang="en-GB" dirty="0"/>
              <a:t>exclusive annual resource when you renew your membership</a:t>
            </a:r>
          </a:p>
          <a:p>
            <a:pPr marL="342900" indent="-342900">
              <a:buFont typeface="Wingdings" panose="05000000000000000000" pitchFamily="2" charset="2"/>
              <a:buChar char="§"/>
            </a:pPr>
            <a:r>
              <a:rPr lang="en-GB" dirty="0"/>
              <a:t>the chance to train to become a mentor or receive mentoring.</a:t>
            </a:r>
          </a:p>
          <a:p>
            <a:pPr marL="342900" indent="-342900">
              <a:buFont typeface="Wingdings" panose="05000000000000000000" pitchFamily="2" charset="2"/>
              <a:buChar char="§"/>
            </a:pPr>
            <a:r>
              <a:rPr lang="en-GB" dirty="0"/>
              <a:t>access to special offers from learning providers on Quality Assured Care Learning Service - assured courses and qualifications</a:t>
            </a:r>
            <a:endParaRPr lang="en-GB" sz="1000" dirty="0"/>
          </a:p>
          <a:p>
            <a:endParaRPr lang="en-GB" sz="1000" dirty="0"/>
          </a:p>
          <a:p>
            <a:r>
              <a:rPr lang="en-GB" dirty="0"/>
              <a:t>Become a member for £35 per year.</a:t>
            </a:r>
          </a:p>
          <a:p>
            <a:r>
              <a:rPr lang="en-GB" dirty="0">
                <a:solidFill>
                  <a:srgbClr val="000000"/>
                </a:solidFill>
                <a:ea typeface="Aptos" panose="020B0004020202020204" pitchFamily="34" charset="0"/>
                <a:hlinkClick r:id="rId3"/>
              </a:rPr>
              <a:t>Find out more about our award-winning registered manager membership </a:t>
            </a:r>
            <a:endParaRPr lang="en-GB" sz="2000" dirty="0">
              <a:solidFill>
                <a:srgbClr val="000000"/>
              </a:solidFill>
              <a:effectLst/>
              <a:ea typeface="Aptos" panose="020B0004020202020204" pitchFamily="34" charset="0"/>
            </a:endParaRPr>
          </a:p>
          <a:p>
            <a:endParaRPr lang="en-GB" dirty="0"/>
          </a:p>
          <a:p>
            <a:endParaRPr lang="en-GB" dirty="0"/>
          </a:p>
        </p:txBody>
      </p:sp>
      <p:sp>
        <p:nvSpPr>
          <p:cNvPr id="8" name="TextBox 7">
            <a:extLst>
              <a:ext uri="{FF2B5EF4-FFF2-40B4-BE49-F238E27FC236}">
                <a16:creationId xmlns:a16="http://schemas.microsoft.com/office/drawing/2014/main" id="{83329EF9-D8FA-037A-FE18-85B9CF527EA9}"/>
              </a:ext>
            </a:extLst>
          </p:cNvPr>
          <p:cNvSpPr txBox="1"/>
          <p:nvPr/>
        </p:nvSpPr>
        <p:spPr>
          <a:xfrm>
            <a:off x="505130" y="1967084"/>
            <a:ext cx="11239501" cy="707886"/>
          </a:xfrm>
          <a:prstGeom prst="rect">
            <a:avLst/>
          </a:prstGeom>
          <a:noFill/>
        </p:spPr>
        <p:txBody>
          <a:bodyPr wrap="square">
            <a:spAutoFit/>
          </a:bodyPr>
          <a:lstStyle/>
          <a:p>
            <a:r>
              <a:rPr lang="en-GB" sz="2000" dirty="0"/>
              <a:t>Through membership, we support managers to develop best practice and knowledge, keep up-to-date with sector developments and share ideas with peers.</a:t>
            </a:r>
          </a:p>
        </p:txBody>
      </p:sp>
      <p:pic>
        <p:nvPicPr>
          <p:cNvPr id="9" name="Picture 8">
            <a:extLst>
              <a:ext uri="{FF2B5EF4-FFF2-40B4-BE49-F238E27FC236}">
                <a16:creationId xmlns:a16="http://schemas.microsoft.com/office/drawing/2014/main" id="{CB023285-7C22-2895-7475-A5C275E37254}"/>
              </a:ext>
            </a:extLst>
          </p:cNvPr>
          <p:cNvPicPr>
            <a:picLocks noChangeAspect="1"/>
          </p:cNvPicPr>
          <p:nvPr/>
        </p:nvPicPr>
        <p:blipFill>
          <a:blip r:embed="rId4"/>
          <a:stretch>
            <a:fillRect/>
          </a:stretch>
        </p:blipFill>
        <p:spPr>
          <a:xfrm>
            <a:off x="9402761" y="3651684"/>
            <a:ext cx="2498903" cy="2603752"/>
          </a:xfrm>
          <a:prstGeom prst="rect">
            <a:avLst/>
          </a:prstGeom>
        </p:spPr>
      </p:pic>
    </p:spTree>
    <p:extLst>
      <p:ext uri="{BB962C8B-B14F-4D97-AF65-F5344CB8AC3E}">
        <p14:creationId xmlns:p14="http://schemas.microsoft.com/office/powerpoint/2010/main" val="1931023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9D35D5-9F2E-259B-25DC-9FB0879057C5}"/>
              </a:ext>
            </a:extLst>
          </p:cNvPr>
          <p:cNvSpPr>
            <a:spLocks noGrp="1"/>
          </p:cNvSpPr>
          <p:nvPr>
            <p:ph type="body" sz="quarter" idx="11"/>
          </p:nvPr>
        </p:nvSpPr>
        <p:spPr>
          <a:xfrm>
            <a:off x="495298" y="1090391"/>
            <a:ext cx="11696702" cy="1109131"/>
          </a:xfrm>
        </p:spPr>
        <p:txBody>
          <a:bodyPr/>
          <a:lstStyle/>
          <a:p>
            <a:r>
              <a:rPr lang="en-GB" dirty="0"/>
              <a:t>A free, one-day virtual workshop for registered manager members</a:t>
            </a:r>
          </a:p>
        </p:txBody>
      </p:sp>
      <p:sp>
        <p:nvSpPr>
          <p:cNvPr id="4" name="Text Placeholder 3">
            <a:extLst>
              <a:ext uri="{FF2B5EF4-FFF2-40B4-BE49-F238E27FC236}">
                <a16:creationId xmlns:a16="http://schemas.microsoft.com/office/drawing/2014/main" id="{91358ECF-BC20-D5AF-C710-37FF2FD37427}"/>
              </a:ext>
            </a:extLst>
          </p:cNvPr>
          <p:cNvSpPr>
            <a:spLocks noGrp="1"/>
          </p:cNvSpPr>
          <p:nvPr>
            <p:ph type="body" sz="quarter" idx="13"/>
          </p:nvPr>
        </p:nvSpPr>
        <p:spPr>
          <a:xfrm>
            <a:off x="495298" y="1775229"/>
            <a:ext cx="9783818" cy="2615228"/>
          </a:xfrm>
        </p:spPr>
        <p:txBody>
          <a:bodyPr/>
          <a:lstStyle/>
          <a:p>
            <a:r>
              <a:rPr lang="en-GB" sz="2200" b="1" dirty="0"/>
              <a:t>Registered manager membership mentoring workshop</a:t>
            </a:r>
          </a:p>
          <a:p>
            <a:r>
              <a:rPr lang="en-GB" sz="2200" dirty="0"/>
              <a:t>Thursday 19 November | 10:00 – 16:00 | </a:t>
            </a:r>
            <a:r>
              <a:rPr lang="en-GB" sz="2200" dirty="0">
                <a:hlinkClick r:id="rId3"/>
              </a:rPr>
              <a:t>Register now</a:t>
            </a:r>
            <a:endParaRPr lang="en-GB" sz="2200" dirty="0"/>
          </a:p>
          <a:p>
            <a:endParaRPr lang="en-GB" sz="1000" dirty="0"/>
          </a:p>
          <a:p>
            <a:r>
              <a:rPr lang="en-GB" dirty="0"/>
              <a:t>Build the skills and confidence to mentor colleagues within your organisation or support other registered managers through mentoring.</a:t>
            </a:r>
          </a:p>
          <a:p>
            <a:endParaRPr lang="en-GB" dirty="0"/>
          </a:p>
          <a:p>
            <a:r>
              <a:rPr lang="en-GB" b="1" dirty="0"/>
              <a:t>You’ll gain:</a:t>
            </a:r>
            <a:endParaRPr lang="en-GB" dirty="0"/>
          </a:p>
          <a:p>
            <a:pPr marL="342900" lvl="0" indent="-342900">
              <a:buFont typeface="Wingdings" panose="05000000000000000000" pitchFamily="2" charset="2"/>
              <a:buChar char="§"/>
            </a:pPr>
            <a:r>
              <a:rPr lang="en-GB" dirty="0"/>
              <a:t>Understand mentoring – how it supports leadership and management, and how it differs from coaching </a:t>
            </a:r>
          </a:p>
          <a:p>
            <a:pPr marL="342900" lvl="0" indent="-342900">
              <a:buFont typeface="Wingdings" panose="05000000000000000000" pitchFamily="2" charset="2"/>
              <a:buChar char="§"/>
            </a:pPr>
            <a:r>
              <a:rPr lang="en-GB" dirty="0"/>
              <a:t>Explore the mentoring journey – from starting to ending a mentoring relationship </a:t>
            </a:r>
          </a:p>
          <a:p>
            <a:pPr marL="342900" lvl="0" indent="-342900">
              <a:buFont typeface="Wingdings" panose="05000000000000000000" pitchFamily="2" charset="2"/>
              <a:buChar char="§"/>
            </a:pPr>
            <a:r>
              <a:rPr lang="en-GB" dirty="0"/>
              <a:t>Build core mentoring skills – including effective questioning techniques </a:t>
            </a:r>
          </a:p>
          <a:p>
            <a:pPr marL="342900" lvl="0" indent="-342900">
              <a:buFont typeface="Wingdings" panose="05000000000000000000" pitchFamily="2" charset="2"/>
              <a:buChar char="§"/>
            </a:pPr>
            <a:r>
              <a:rPr lang="en-GB" dirty="0"/>
              <a:t>Use practical tools &amp; approaches – to structure and strengthen your mentoring sessions </a:t>
            </a:r>
          </a:p>
          <a:p>
            <a:pPr lvl="0"/>
            <a:endParaRPr lang="en-GB" sz="1000" dirty="0"/>
          </a:p>
          <a:p>
            <a:pPr lvl="0"/>
            <a:r>
              <a:rPr lang="en-GB" dirty="0"/>
              <a:t>Take away practical skills you can use immediately in your organisation.</a:t>
            </a:r>
          </a:p>
          <a:p>
            <a:endParaRPr lang="en-GB" dirty="0"/>
          </a:p>
        </p:txBody>
      </p:sp>
      <p:sp>
        <p:nvSpPr>
          <p:cNvPr id="5" name="Text Placeholder 4">
            <a:extLst>
              <a:ext uri="{FF2B5EF4-FFF2-40B4-BE49-F238E27FC236}">
                <a16:creationId xmlns:a16="http://schemas.microsoft.com/office/drawing/2014/main" id="{FFF86CFB-4810-0A14-60E8-6776CFD1E6CA}"/>
              </a:ext>
            </a:extLst>
          </p:cNvPr>
          <p:cNvSpPr>
            <a:spLocks noGrp="1"/>
          </p:cNvSpPr>
          <p:nvPr>
            <p:ph type="body" sz="quarter" idx="10"/>
          </p:nvPr>
        </p:nvSpPr>
        <p:spPr/>
        <p:txBody>
          <a:bodyPr/>
          <a:lstStyle/>
          <a:p>
            <a:endParaRPr lang="en-GB" dirty="0"/>
          </a:p>
        </p:txBody>
      </p:sp>
      <p:sp>
        <p:nvSpPr>
          <p:cNvPr id="6" name="Text Placeholder 3">
            <a:extLst>
              <a:ext uri="{FF2B5EF4-FFF2-40B4-BE49-F238E27FC236}">
                <a16:creationId xmlns:a16="http://schemas.microsoft.com/office/drawing/2014/main" id="{EA029464-DAE9-D130-7734-379B9645D8A7}"/>
              </a:ext>
            </a:extLst>
          </p:cNvPr>
          <p:cNvSpPr>
            <a:spLocks noGrp="1"/>
          </p:cNvSpPr>
          <p:nvPr>
            <p:ph type="body" sz="quarter" idx="12"/>
          </p:nvPr>
        </p:nvSpPr>
        <p:spPr>
          <a:xfrm>
            <a:off x="495300" y="355600"/>
            <a:ext cx="9358148" cy="703263"/>
          </a:xfrm>
        </p:spPr>
        <p:txBody>
          <a:bodyPr/>
          <a:lstStyle/>
          <a:p>
            <a:r>
              <a:rPr lang="en-GB" sz="3200" dirty="0"/>
              <a:t>Registered manager membership - Mentoring</a:t>
            </a:r>
          </a:p>
          <a:p>
            <a:endParaRPr lang="en-GB" dirty="0"/>
          </a:p>
        </p:txBody>
      </p:sp>
    </p:spTree>
    <p:extLst>
      <p:ext uri="{BB962C8B-B14F-4D97-AF65-F5344CB8AC3E}">
        <p14:creationId xmlns:p14="http://schemas.microsoft.com/office/powerpoint/2010/main" val="2330379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5E969D-F133-11A7-8543-EC8CB4DCCFA2}"/>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28446785-FF99-3041-F494-61205696ECB0}"/>
              </a:ext>
            </a:extLst>
          </p:cNvPr>
          <p:cNvSpPr>
            <a:spLocks noGrp="1"/>
          </p:cNvSpPr>
          <p:nvPr>
            <p:ph type="body" sz="quarter" idx="11"/>
          </p:nvPr>
        </p:nvSpPr>
        <p:spPr>
          <a:xfrm>
            <a:off x="457200" y="1618795"/>
            <a:ext cx="11470605" cy="1109131"/>
          </a:xfrm>
        </p:spPr>
        <p:txBody>
          <a:bodyPr/>
          <a:lstStyle/>
          <a:p>
            <a:r>
              <a:rPr lang="en-GB" dirty="0"/>
              <a:t>This revised and updated workbook edition is designed to support you in planning and delivering effective supervision</a:t>
            </a:r>
          </a:p>
        </p:txBody>
      </p:sp>
      <p:sp>
        <p:nvSpPr>
          <p:cNvPr id="4" name="Text Placeholder 3">
            <a:extLst>
              <a:ext uri="{FF2B5EF4-FFF2-40B4-BE49-F238E27FC236}">
                <a16:creationId xmlns:a16="http://schemas.microsoft.com/office/drawing/2014/main" id="{218B39E9-94A4-0D86-5FEC-322C29B08D26}"/>
              </a:ext>
            </a:extLst>
          </p:cNvPr>
          <p:cNvSpPr>
            <a:spLocks noGrp="1"/>
          </p:cNvSpPr>
          <p:nvPr>
            <p:ph type="body" sz="quarter" idx="12"/>
          </p:nvPr>
        </p:nvSpPr>
        <p:spPr>
          <a:xfrm>
            <a:off x="495299" y="355313"/>
            <a:ext cx="9120189" cy="703263"/>
          </a:xfrm>
        </p:spPr>
        <p:txBody>
          <a:bodyPr/>
          <a:lstStyle/>
          <a:p>
            <a:r>
              <a:rPr lang="en-GB" dirty="0"/>
              <a:t>Exclusive membership annual resource | Effective supervision</a:t>
            </a:r>
          </a:p>
        </p:txBody>
      </p:sp>
      <p:sp>
        <p:nvSpPr>
          <p:cNvPr id="5" name="Text Placeholder 4">
            <a:extLst>
              <a:ext uri="{FF2B5EF4-FFF2-40B4-BE49-F238E27FC236}">
                <a16:creationId xmlns:a16="http://schemas.microsoft.com/office/drawing/2014/main" id="{E92A6110-FD28-C1C5-C42F-6AED93E1FBB0}"/>
              </a:ext>
            </a:extLst>
          </p:cNvPr>
          <p:cNvSpPr>
            <a:spLocks noGrp="1"/>
          </p:cNvSpPr>
          <p:nvPr>
            <p:ph type="body" sz="quarter" idx="13"/>
          </p:nvPr>
        </p:nvSpPr>
        <p:spPr>
          <a:xfrm>
            <a:off x="457200" y="2727926"/>
            <a:ext cx="8831263" cy="3377228"/>
          </a:xfrm>
        </p:spPr>
        <p:txBody>
          <a:bodyPr/>
          <a:lstStyle/>
          <a:p>
            <a:r>
              <a:rPr lang="en-GB" dirty="0"/>
              <a:t>All members renewing their membership from 1 April 2026 to 31 March 2027 will receive a printed copy of ‘Effective supervision: A practical guide for adult social care managers and supervisors’.</a:t>
            </a:r>
          </a:p>
          <a:p>
            <a:endParaRPr lang="en-GB" sz="1000" dirty="0"/>
          </a:p>
          <a:p>
            <a:r>
              <a:rPr lang="en-GB" dirty="0"/>
              <a:t>The guide explores how supervision can strengthen working relationships; it highlights the key attributes of a successful supervisor and provides guidance on developing effective supervisors within your team.</a:t>
            </a:r>
          </a:p>
          <a:p>
            <a:endParaRPr lang="en-GB" sz="1000" dirty="0"/>
          </a:p>
          <a:p>
            <a:r>
              <a:rPr lang="en-GB" dirty="0"/>
              <a:t>The workbook includes practical activities, checklists, reflection points, and templates to help you apply your learning in real-world settings.</a:t>
            </a:r>
          </a:p>
          <a:p>
            <a:endParaRPr lang="en-GB" sz="1000" dirty="0"/>
          </a:p>
          <a:p>
            <a:r>
              <a:rPr lang="en-GB" b="1" dirty="0">
                <a:solidFill>
                  <a:schemeClr val="accent6"/>
                </a:solidFill>
              </a:rPr>
              <a:t>Check your renewal date – don’t forget to renew your membership when the time comes! </a:t>
            </a:r>
          </a:p>
          <a:p>
            <a:endParaRPr lang="en-GB" dirty="0"/>
          </a:p>
          <a:p>
            <a:endParaRPr lang="en-GB" dirty="0"/>
          </a:p>
        </p:txBody>
      </p:sp>
      <p:pic>
        <p:nvPicPr>
          <p:cNvPr id="7" name="Picture 6">
            <a:extLst>
              <a:ext uri="{FF2B5EF4-FFF2-40B4-BE49-F238E27FC236}">
                <a16:creationId xmlns:a16="http://schemas.microsoft.com/office/drawing/2014/main" id="{C9B405F6-57C9-DB27-7A5F-F496F425AD33}"/>
              </a:ext>
            </a:extLst>
          </p:cNvPr>
          <p:cNvPicPr>
            <a:picLocks noChangeAspect="1"/>
          </p:cNvPicPr>
          <p:nvPr/>
        </p:nvPicPr>
        <p:blipFill>
          <a:blip r:embed="rId2"/>
          <a:stretch>
            <a:fillRect/>
          </a:stretch>
        </p:blipFill>
        <p:spPr>
          <a:xfrm>
            <a:off x="9402762" y="2727926"/>
            <a:ext cx="2563142" cy="3527059"/>
          </a:xfrm>
          <a:prstGeom prst="rect">
            <a:avLst/>
          </a:prstGeom>
        </p:spPr>
      </p:pic>
    </p:spTree>
    <p:extLst>
      <p:ext uri="{BB962C8B-B14F-4D97-AF65-F5344CB8AC3E}">
        <p14:creationId xmlns:p14="http://schemas.microsoft.com/office/powerpoint/2010/main" val="3490934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5087FA-C8AF-4DA6-7037-276107413AAF}"/>
              </a:ext>
            </a:extLst>
          </p:cNvPr>
          <p:cNvSpPr>
            <a:spLocks noGrp="1"/>
          </p:cNvSpPr>
          <p:nvPr>
            <p:ph type="body" sz="quarter" idx="11"/>
          </p:nvPr>
        </p:nvSpPr>
        <p:spPr>
          <a:xfrm>
            <a:off x="571499" y="1710489"/>
            <a:ext cx="8755063" cy="1109131"/>
          </a:xfrm>
        </p:spPr>
        <p:txBody>
          <a:bodyPr/>
          <a:lstStyle/>
          <a:p>
            <a:r>
              <a:rPr lang="en-GB" sz="2400" dirty="0"/>
              <a:t>Our Good and Outstanding care guide has been co-produced with The Outstanding Society and covers the CQC Assessment model.</a:t>
            </a:r>
          </a:p>
        </p:txBody>
      </p:sp>
      <p:sp>
        <p:nvSpPr>
          <p:cNvPr id="3" name="Text Placeholder 2">
            <a:extLst>
              <a:ext uri="{FF2B5EF4-FFF2-40B4-BE49-F238E27FC236}">
                <a16:creationId xmlns:a16="http://schemas.microsoft.com/office/drawing/2014/main" id="{D5B9D132-8BE6-3524-1AF5-CD377CE80FAB}"/>
              </a:ext>
            </a:extLst>
          </p:cNvPr>
          <p:cNvSpPr>
            <a:spLocks noGrp="1"/>
          </p:cNvSpPr>
          <p:nvPr>
            <p:ph type="body" sz="quarter" idx="12"/>
          </p:nvPr>
        </p:nvSpPr>
        <p:spPr/>
        <p:txBody>
          <a:bodyPr/>
          <a:lstStyle/>
          <a:p>
            <a:r>
              <a:rPr lang="en-GB" dirty="0"/>
              <a:t>Good and outstanding care guide – Single Assessment Framework edition</a:t>
            </a:r>
          </a:p>
        </p:txBody>
      </p:sp>
      <p:sp>
        <p:nvSpPr>
          <p:cNvPr id="4" name="Text Placeholder 3">
            <a:extLst>
              <a:ext uri="{FF2B5EF4-FFF2-40B4-BE49-F238E27FC236}">
                <a16:creationId xmlns:a16="http://schemas.microsoft.com/office/drawing/2014/main" id="{11F39563-CDE8-99E4-F098-8488A333CB54}"/>
              </a:ext>
            </a:extLst>
          </p:cNvPr>
          <p:cNvSpPr>
            <a:spLocks noGrp="1"/>
          </p:cNvSpPr>
          <p:nvPr>
            <p:ph type="body" sz="quarter" idx="13"/>
          </p:nvPr>
        </p:nvSpPr>
        <p:spPr>
          <a:xfrm>
            <a:off x="571499" y="2971800"/>
            <a:ext cx="8831263" cy="2767628"/>
          </a:xfrm>
        </p:spPr>
        <p:txBody>
          <a:bodyPr lIns="91440" tIns="45720" rIns="91440" bIns="45720" anchor="t"/>
          <a:lstStyle/>
          <a:p>
            <a:r>
              <a:rPr lang="en-GB" dirty="0"/>
              <a:t>Aimed at frontline managers and those supporting regulated services, it helps regulated providers to prepare evidence to meet the CQC’s 34 Quality Statements.  </a:t>
            </a:r>
          </a:p>
          <a:p>
            <a:endParaRPr lang="en-GB" dirty="0"/>
          </a:p>
          <a:p>
            <a:r>
              <a:rPr lang="en-GB" dirty="0"/>
              <a:t>An electronic version of this latest edition is available to all our registered manager members as part of their membership. </a:t>
            </a:r>
          </a:p>
          <a:p>
            <a:endParaRPr lang="en-GB" dirty="0"/>
          </a:p>
          <a:p>
            <a:r>
              <a:rPr lang="en-GB" dirty="0">
                <a:hlinkClick r:id="rId3"/>
              </a:rPr>
              <a:t>Become a member for £35 a year </a:t>
            </a:r>
            <a:endParaRPr lang="en-GB" dirty="0"/>
          </a:p>
        </p:txBody>
      </p:sp>
      <p:pic>
        <p:nvPicPr>
          <p:cNvPr id="6" name="Picture 5">
            <a:hlinkClick r:id="rId3"/>
            <a:extLst>
              <a:ext uri="{FF2B5EF4-FFF2-40B4-BE49-F238E27FC236}">
                <a16:creationId xmlns:a16="http://schemas.microsoft.com/office/drawing/2014/main" id="{696652AB-EBAC-43B2-AD20-6F019AE3398D}"/>
              </a:ext>
            </a:extLst>
          </p:cNvPr>
          <p:cNvPicPr>
            <a:picLocks noChangeAspect="1"/>
          </p:cNvPicPr>
          <p:nvPr/>
        </p:nvPicPr>
        <p:blipFill>
          <a:blip r:embed="rId4"/>
          <a:stretch>
            <a:fillRect/>
          </a:stretch>
        </p:blipFill>
        <p:spPr>
          <a:xfrm>
            <a:off x="9326562" y="2120896"/>
            <a:ext cx="2441355" cy="3395533"/>
          </a:xfrm>
          <a:prstGeom prst="rect">
            <a:avLst/>
          </a:prstGeom>
        </p:spPr>
      </p:pic>
    </p:spTree>
    <p:extLst>
      <p:ext uri="{BB962C8B-B14F-4D97-AF65-F5344CB8AC3E}">
        <p14:creationId xmlns:p14="http://schemas.microsoft.com/office/powerpoint/2010/main" val="3765582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00DFB2-34B2-3B9E-7C13-1A942E486B7B}"/>
              </a:ext>
            </a:extLst>
          </p:cNvPr>
          <p:cNvSpPr>
            <a:spLocks noGrp="1"/>
          </p:cNvSpPr>
          <p:nvPr>
            <p:ph type="body" sz="quarter" idx="11"/>
          </p:nvPr>
        </p:nvSpPr>
        <p:spPr>
          <a:xfrm>
            <a:off x="495299" y="1286176"/>
            <a:ext cx="10138288" cy="1109131"/>
          </a:xfrm>
        </p:spPr>
        <p:txBody>
          <a:bodyPr lIns="91440" tIns="45720" rIns="91440" bIns="45720" anchor="t"/>
          <a:lstStyle/>
          <a:p>
            <a:r>
              <a:rPr lang="en-GB" dirty="0">
                <a:latin typeface="Arial"/>
                <a:cs typeface="Arial"/>
              </a:rPr>
              <a:t>Staying connected with each other and sharing advice, experiences and guidance is vital.</a:t>
            </a:r>
            <a:endParaRPr lang="en-US" dirty="0">
              <a:latin typeface="Arial"/>
              <a:cs typeface="Arial"/>
            </a:endParaRPr>
          </a:p>
        </p:txBody>
      </p:sp>
      <p:sp>
        <p:nvSpPr>
          <p:cNvPr id="3" name="Text Placeholder 2">
            <a:extLst>
              <a:ext uri="{FF2B5EF4-FFF2-40B4-BE49-F238E27FC236}">
                <a16:creationId xmlns:a16="http://schemas.microsoft.com/office/drawing/2014/main" id="{69FD9ED2-EB16-1AA4-7F70-CE6B78A0D6F0}"/>
              </a:ext>
            </a:extLst>
          </p:cNvPr>
          <p:cNvSpPr>
            <a:spLocks noGrp="1"/>
          </p:cNvSpPr>
          <p:nvPr>
            <p:ph type="body" sz="quarter" idx="12"/>
          </p:nvPr>
        </p:nvSpPr>
        <p:spPr/>
        <p:txBody>
          <a:bodyPr/>
          <a:lstStyle/>
          <a:p>
            <a:r>
              <a:rPr lang="en-GB" dirty="0"/>
              <a:t>Social care managers Facebook group </a:t>
            </a:r>
          </a:p>
        </p:txBody>
      </p:sp>
      <p:sp>
        <p:nvSpPr>
          <p:cNvPr id="4" name="Text Placeholder 3">
            <a:extLst>
              <a:ext uri="{FF2B5EF4-FFF2-40B4-BE49-F238E27FC236}">
                <a16:creationId xmlns:a16="http://schemas.microsoft.com/office/drawing/2014/main" id="{E56DC14C-AF88-1CCE-D21E-237B1DBB3AD9}"/>
              </a:ext>
            </a:extLst>
          </p:cNvPr>
          <p:cNvSpPr>
            <a:spLocks noGrp="1"/>
          </p:cNvSpPr>
          <p:nvPr>
            <p:ph type="body" sz="quarter" idx="13"/>
          </p:nvPr>
        </p:nvSpPr>
        <p:spPr>
          <a:xfrm>
            <a:off x="533398" y="2564879"/>
            <a:ext cx="8831263" cy="3377228"/>
          </a:xfrm>
        </p:spPr>
        <p:txBody>
          <a:bodyPr lIns="91440" tIns="45720" rIns="91440" bIns="45720" anchor="t"/>
          <a:lstStyle/>
          <a:p>
            <a:pPr algn="l"/>
            <a:r>
              <a:rPr lang="en-GB" b="1" dirty="0">
                <a:latin typeface="Arial"/>
                <a:cs typeface="Arial"/>
              </a:rPr>
              <a:t>Our Facebook group is open to all registered managers and front-line managers in similar roles.</a:t>
            </a:r>
            <a:endParaRPr lang="en-US" b="1" dirty="0">
              <a:latin typeface="Arial"/>
              <a:cs typeface="Arial"/>
            </a:endParaRPr>
          </a:p>
          <a:p>
            <a:pPr algn="l"/>
            <a:endParaRPr lang="en-GB" dirty="0">
              <a:latin typeface="Arial"/>
              <a:cs typeface="Arial"/>
            </a:endParaRPr>
          </a:p>
          <a:p>
            <a:pPr algn="l"/>
            <a:r>
              <a:rPr lang="en-GB" dirty="0">
                <a:latin typeface="Arial"/>
                <a:cs typeface="Arial"/>
              </a:rPr>
              <a:t>Join this growing group of managers who are using it every day to:</a:t>
            </a:r>
          </a:p>
          <a:p>
            <a:pPr marL="342900" indent="-342900" algn="l">
              <a:buFont typeface="Wingdings"/>
              <a:buChar char="§"/>
            </a:pPr>
            <a:r>
              <a:rPr lang="en-GB" dirty="0">
                <a:latin typeface="Arial"/>
                <a:cs typeface="Arial"/>
              </a:rPr>
              <a:t>network with peers and connect one another’s services </a:t>
            </a:r>
          </a:p>
          <a:p>
            <a:pPr marL="342900" indent="-342900" algn="l">
              <a:buFont typeface="Wingdings"/>
              <a:buChar char="§"/>
            </a:pPr>
            <a:r>
              <a:rPr lang="en-GB" dirty="0">
                <a:latin typeface="Arial"/>
                <a:cs typeface="Arial"/>
              </a:rPr>
              <a:t>discuss issues affecting them and their service, and share advice and experience with other managers</a:t>
            </a:r>
          </a:p>
          <a:p>
            <a:pPr marL="342900" indent="-342900" algn="l">
              <a:buFont typeface="Wingdings"/>
              <a:buChar char="§"/>
            </a:pPr>
            <a:r>
              <a:rPr lang="en-GB" dirty="0">
                <a:latin typeface="Arial"/>
                <a:cs typeface="Arial"/>
              </a:rPr>
              <a:t>provide support and ideas to like-minded colleagues across England.</a:t>
            </a:r>
          </a:p>
          <a:p>
            <a:pPr marL="342900" indent="-342900" algn="l">
              <a:buFont typeface="Wingdings"/>
              <a:buChar char="§"/>
            </a:pPr>
            <a:endParaRPr lang="en-GB" dirty="0"/>
          </a:p>
          <a:p>
            <a:pPr algn="l"/>
            <a:r>
              <a:rPr lang="en-GB" dirty="0">
                <a:latin typeface="Arial"/>
                <a:cs typeface="Arial"/>
                <a:hlinkClick r:id="rId3"/>
              </a:rPr>
              <a:t>Find out more and join the group</a:t>
            </a:r>
            <a:endParaRPr lang="en-GB" dirty="0"/>
          </a:p>
          <a:p>
            <a:endParaRPr lang="en-GB" dirty="0"/>
          </a:p>
        </p:txBody>
      </p:sp>
      <p:pic>
        <p:nvPicPr>
          <p:cNvPr id="5" name="Picture 4">
            <a:extLst>
              <a:ext uri="{FF2B5EF4-FFF2-40B4-BE49-F238E27FC236}">
                <a16:creationId xmlns:a16="http://schemas.microsoft.com/office/drawing/2014/main" id="{53D00CA9-4EFD-7245-F39E-920D44F25B9F}"/>
              </a:ext>
            </a:extLst>
          </p:cNvPr>
          <p:cNvPicPr>
            <a:picLocks noChangeAspect="1"/>
          </p:cNvPicPr>
          <p:nvPr/>
        </p:nvPicPr>
        <p:blipFill>
          <a:blip r:embed="rId4"/>
          <a:stretch>
            <a:fillRect/>
          </a:stretch>
        </p:blipFill>
        <p:spPr>
          <a:xfrm>
            <a:off x="8915400" y="4293121"/>
            <a:ext cx="3119931" cy="1716471"/>
          </a:xfrm>
          <a:prstGeom prst="rect">
            <a:avLst/>
          </a:prstGeom>
        </p:spPr>
      </p:pic>
      <p:pic>
        <p:nvPicPr>
          <p:cNvPr id="7" name="Picture 6">
            <a:extLst>
              <a:ext uri="{FF2B5EF4-FFF2-40B4-BE49-F238E27FC236}">
                <a16:creationId xmlns:a16="http://schemas.microsoft.com/office/drawing/2014/main" id="{85E9DFA7-7730-0C33-D207-1A8FEF0F709F}"/>
              </a:ext>
            </a:extLst>
          </p:cNvPr>
          <p:cNvPicPr>
            <a:picLocks noChangeAspect="1"/>
          </p:cNvPicPr>
          <p:nvPr/>
        </p:nvPicPr>
        <p:blipFill>
          <a:blip r:embed="rId5"/>
          <a:stretch>
            <a:fillRect/>
          </a:stretch>
        </p:blipFill>
        <p:spPr>
          <a:xfrm>
            <a:off x="9540493" y="1937982"/>
            <a:ext cx="2355139" cy="2355139"/>
          </a:xfrm>
          <a:prstGeom prst="rect">
            <a:avLst/>
          </a:prstGeom>
        </p:spPr>
      </p:pic>
    </p:spTree>
    <p:extLst>
      <p:ext uri="{BB962C8B-B14F-4D97-AF65-F5344CB8AC3E}">
        <p14:creationId xmlns:p14="http://schemas.microsoft.com/office/powerpoint/2010/main" val="3702633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D10B7C-5858-FDD4-86D7-816C4CD93AA0}"/>
              </a:ext>
            </a:extLst>
          </p:cNvPr>
          <p:cNvSpPr>
            <a:spLocks noGrp="1"/>
          </p:cNvSpPr>
          <p:nvPr>
            <p:ph type="body" sz="quarter" idx="11"/>
          </p:nvPr>
        </p:nvSpPr>
        <p:spPr>
          <a:xfrm>
            <a:off x="507999" y="1752600"/>
            <a:ext cx="8831263" cy="1109131"/>
          </a:xfrm>
        </p:spPr>
        <p:txBody>
          <a:bodyPr/>
          <a:lstStyle/>
          <a:p>
            <a:r>
              <a:rPr lang="en-GB" dirty="0"/>
              <a:t>Recommendations, practical examples, advice and resources to support your CQC assessments</a:t>
            </a:r>
          </a:p>
          <a:p>
            <a:endParaRPr lang="en-GB" dirty="0"/>
          </a:p>
        </p:txBody>
      </p:sp>
      <p:sp>
        <p:nvSpPr>
          <p:cNvPr id="3" name="Text Placeholder 2">
            <a:extLst>
              <a:ext uri="{FF2B5EF4-FFF2-40B4-BE49-F238E27FC236}">
                <a16:creationId xmlns:a16="http://schemas.microsoft.com/office/drawing/2014/main" id="{E0733D23-B593-D91E-82B5-35A6F609706D}"/>
              </a:ext>
            </a:extLst>
          </p:cNvPr>
          <p:cNvSpPr>
            <a:spLocks noGrp="1"/>
          </p:cNvSpPr>
          <p:nvPr>
            <p:ph type="body" sz="quarter" idx="12"/>
          </p:nvPr>
        </p:nvSpPr>
        <p:spPr>
          <a:xfrm>
            <a:off x="495299" y="355313"/>
            <a:ext cx="8907463" cy="1244887"/>
          </a:xfrm>
        </p:spPr>
        <p:txBody>
          <a:bodyPr/>
          <a:lstStyle/>
          <a:p>
            <a:r>
              <a:rPr lang="en-GB" dirty="0"/>
              <a:t>Support for the CQC Assessment Framework – Inspection toolkit</a:t>
            </a:r>
          </a:p>
        </p:txBody>
      </p:sp>
      <p:sp>
        <p:nvSpPr>
          <p:cNvPr id="4" name="Text Placeholder 3">
            <a:extLst>
              <a:ext uri="{FF2B5EF4-FFF2-40B4-BE49-F238E27FC236}">
                <a16:creationId xmlns:a16="http://schemas.microsoft.com/office/drawing/2014/main" id="{AFC7619B-3F08-7E79-6313-58DCED2C41BA}"/>
              </a:ext>
            </a:extLst>
          </p:cNvPr>
          <p:cNvSpPr>
            <a:spLocks noGrp="1"/>
          </p:cNvSpPr>
          <p:nvPr>
            <p:ph type="body" sz="quarter" idx="13"/>
          </p:nvPr>
        </p:nvSpPr>
        <p:spPr>
          <a:xfrm>
            <a:off x="495299" y="3014131"/>
            <a:ext cx="8831263" cy="2615228"/>
          </a:xfrm>
        </p:spPr>
        <p:txBody>
          <a:bodyPr/>
          <a:lstStyle/>
          <a:p>
            <a:r>
              <a:rPr lang="en-GB" sz="2000" dirty="0"/>
              <a:t>Ensure your service is prepared by exploring recommendations, practical examples and resources covering the 34 Quality Statements in our </a:t>
            </a:r>
            <a:r>
              <a:rPr lang="en-GB" sz="2000" dirty="0">
                <a:hlinkClick r:id="rId3"/>
              </a:rPr>
              <a:t>inspection toolkit.</a:t>
            </a:r>
            <a:endParaRPr lang="en-GB" sz="2000" dirty="0"/>
          </a:p>
          <a:p>
            <a:endParaRPr lang="en-GB" dirty="0"/>
          </a:p>
        </p:txBody>
      </p:sp>
      <p:pic>
        <p:nvPicPr>
          <p:cNvPr id="8" name="Picture 7">
            <a:extLst>
              <a:ext uri="{FF2B5EF4-FFF2-40B4-BE49-F238E27FC236}">
                <a16:creationId xmlns:a16="http://schemas.microsoft.com/office/drawing/2014/main" id="{7F216EAB-FA0D-9ACD-DE03-15884A6CEE4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676400" y="4419600"/>
            <a:ext cx="3092881" cy="1778354"/>
          </a:xfrm>
          <a:prstGeom prst="rect">
            <a:avLst/>
          </a:prstGeom>
        </p:spPr>
      </p:pic>
      <p:pic>
        <p:nvPicPr>
          <p:cNvPr id="9" name="Picture 8">
            <a:extLst>
              <a:ext uri="{FF2B5EF4-FFF2-40B4-BE49-F238E27FC236}">
                <a16:creationId xmlns:a16="http://schemas.microsoft.com/office/drawing/2014/main" id="{259EE977-AF97-85E0-18AE-36871327334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501481" y="4430594"/>
            <a:ext cx="3092881" cy="1767360"/>
          </a:xfrm>
          <a:prstGeom prst="rect">
            <a:avLst/>
          </a:prstGeom>
        </p:spPr>
      </p:pic>
    </p:spTree>
    <p:extLst>
      <p:ext uri="{BB962C8B-B14F-4D97-AF65-F5344CB8AC3E}">
        <p14:creationId xmlns:p14="http://schemas.microsoft.com/office/powerpoint/2010/main" val="2744352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B437D-7D88-5BC8-BC5F-08D89B917AF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15D3C95-BF62-B635-9155-CE189DC59833}"/>
              </a:ext>
            </a:extLst>
          </p:cNvPr>
          <p:cNvSpPr>
            <a:spLocks noGrp="1"/>
          </p:cNvSpPr>
          <p:nvPr>
            <p:ph type="body" sz="quarter" idx="11"/>
          </p:nvPr>
        </p:nvSpPr>
        <p:spPr>
          <a:xfrm>
            <a:off x="479323" y="1540414"/>
            <a:ext cx="8831263" cy="1109131"/>
          </a:xfrm>
        </p:spPr>
        <p:txBody>
          <a:bodyPr lIns="91440" tIns="45720" rIns="91440" bIns="45720" anchor="t"/>
          <a:lstStyle/>
          <a:p>
            <a:r>
              <a:rPr lang="en-GB" sz="2400" dirty="0">
                <a:latin typeface="Arial"/>
                <a:cs typeface="Arial"/>
              </a:rPr>
              <a:t>This guide provides practical steps to identify, develop, and retain future leaders in adult social care.</a:t>
            </a:r>
            <a:endParaRPr lang="en-US" sz="2400" dirty="0">
              <a:latin typeface="Arial"/>
              <a:cs typeface="Arial"/>
            </a:endParaRPr>
          </a:p>
        </p:txBody>
      </p:sp>
      <p:sp>
        <p:nvSpPr>
          <p:cNvPr id="4" name="Text Placeholder 3">
            <a:extLst>
              <a:ext uri="{FF2B5EF4-FFF2-40B4-BE49-F238E27FC236}">
                <a16:creationId xmlns:a16="http://schemas.microsoft.com/office/drawing/2014/main" id="{77DD4C0A-5C62-36B7-FCB0-B01733AB2CCC}"/>
              </a:ext>
            </a:extLst>
          </p:cNvPr>
          <p:cNvSpPr>
            <a:spLocks noGrp="1"/>
          </p:cNvSpPr>
          <p:nvPr>
            <p:ph type="body" sz="quarter" idx="12"/>
          </p:nvPr>
        </p:nvSpPr>
        <p:spPr>
          <a:xfrm>
            <a:off x="459658" y="316693"/>
            <a:ext cx="8907463" cy="1109131"/>
          </a:xfrm>
        </p:spPr>
        <p:txBody>
          <a:bodyPr lIns="91440" tIns="45720" rIns="91440" bIns="45720" anchor="t"/>
          <a:lstStyle/>
          <a:p>
            <a:r>
              <a:rPr lang="en-GB" sz="3200" dirty="0">
                <a:latin typeface="Arial"/>
                <a:cs typeface="Arial"/>
              </a:rPr>
              <a:t>Developing new managers and deputies – a guide to effective succession planning</a:t>
            </a:r>
            <a:endParaRPr lang="en-GB" sz="3200" dirty="0"/>
          </a:p>
        </p:txBody>
      </p:sp>
      <p:sp>
        <p:nvSpPr>
          <p:cNvPr id="5" name="Text Placeholder 4">
            <a:extLst>
              <a:ext uri="{FF2B5EF4-FFF2-40B4-BE49-F238E27FC236}">
                <a16:creationId xmlns:a16="http://schemas.microsoft.com/office/drawing/2014/main" id="{037E6289-A6F7-0CD6-62CB-88C7EC750BF9}"/>
              </a:ext>
            </a:extLst>
          </p:cNvPr>
          <p:cNvSpPr>
            <a:spLocks noGrp="1"/>
          </p:cNvSpPr>
          <p:nvPr>
            <p:ph type="body" sz="quarter" idx="13"/>
          </p:nvPr>
        </p:nvSpPr>
        <p:spPr>
          <a:xfrm>
            <a:off x="497757" y="2514600"/>
            <a:ext cx="8831263" cy="2299861"/>
          </a:xfrm>
        </p:spPr>
        <p:txBody>
          <a:bodyPr lIns="91440" tIns="45720" rIns="91440" bIns="45720" anchor="t"/>
          <a:lstStyle/>
          <a:p>
            <a:pPr algn="l"/>
            <a:r>
              <a:rPr lang="en-GB" dirty="0">
                <a:latin typeface="Arial"/>
                <a:cs typeface="Arial"/>
              </a:rPr>
              <a:t>The development of future managers is more important than ever, and this guide provides insight into practical ways to succession plan across different sizes and types of adult social care services.</a:t>
            </a:r>
          </a:p>
          <a:p>
            <a:pPr algn="l"/>
            <a:endParaRPr lang="en-GB" sz="1000" dirty="0">
              <a:latin typeface="Arial"/>
              <a:cs typeface="Arial"/>
            </a:endParaRPr>
          </a:p>
          <a:p>
            <a:pPr algn="l"/>
            <a:r>
              <a:rPr lang="en-GB" dirty="0">
                <a:latin typeface="Arial"/>
                <a:cs typeface="Arial"/>
              </a:rPr>
              <a:t>The guide includes practical tools such as checklists, interview templates, and scenario-based assessments to help adult social care providers develop effective succession planning strategies.</a:t>
            </a:r>
          </a:p>
          <a:p>
            <a:pPr algn="l"/>
            <a:endParaRPr lang="en-GB" dirty="0">
              <a:latin typeface="Arial"/>
              <a:cs typeface="Arial"/>
            </a:endParaRPr>
          </a:p>
          <a:p>
            <a:pPr algn="l"/>
            <a:r>
              <a:rPr lang="en-GB" dirty="0">
                <a:latin typeface="Arial"/>
                <a:cs typeface="Arial"/>
                <a:hlinkClick r:id="rId3"/>
              </a:rPr>
              <a:t>Download the guide now</a:t>
            </a:r>
            <a:endParaRPr lang="en-US" dirty="0">
              <a:latin typeface="Arial"/>
              <a:cs typeface="Arial"/>
            </a:endParaRPr>
          </a:p>
          <a:p>
            <a:pPr algn="l"/>
            <a:endParaRPr lang="en-GB" dirty="0">
              <a:latin typeface="Arial"/>
              <a:cs typeface="Arial"/>
            </a:endParaRPr>
          </a:p>
        </p:txBody>
      </p:sp>
      <p:pic>
        <p:nvPicPr>
          <p:cNvPr id="7" name="Picture 6">
            <a:extLst>
              <a:ext uri="{FF2B5EF4-FFF2-40B4-BE49-F238E27FC236}">
                <a16:creationId xmlns:a16="http://schemas.microsoft.com/office/drawing/2014/main" id="{D0B1944F-324E-0E2B-8EB5-08F38E048D7F}"/>
              </a:ext>
            </a:extLst>
          </p:cNvPr>
          <p:cNvPicPr>
            <a:picLocks noChangeAspect="1"/>
          </p:cNvPicPr>
          <p:nvPr/>
        </p:nvPicPr>
        <p:blipFill>
          <a:blip r:embed="rId4"/>
          <a:stretch>
            <a:fillRect/>
          </a:stretch>
        </p:blipFill>
        <p:spPr>
          <a:xfrm>
            <a:off x="9448800" y="2514600"/>
            <a:ext cx="2493790" cy="3537053"/>
          </a:xfrm>
          <a:prstGeom prst="rect">
            <a:avLst/>
          </a:prstGeom>
        </p:spPr>
      </p:pic>
    </p:spTree>
    <p:extLst>
      <p:ext uri="{BB962C8B-B14F-4D97-AF65-F5344CB8AC3E}">
        <p14:creationId xmlns:p14="http://schemas.microsoft.com/office/powerpoint/2010/main" val="24919468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89669F-DB02-08E8-7407-5C0A9B447854}"/>
              </a:ext>
            </a:extLst>
          </p:cNvPr>
          <p:cNvSpPr>
            <a:spLocks noGrp="1"/>
          </p:cNvSpPr>
          <p:nvPr>
            <p:ph type="body" sz="quarter" idx="11"/>
          </p:nvPr>
        </p:nvSpPr>
        <p:spPr>
          <a:xfrm>
            <a:off x="495299" y="1169939"/>
            <a:ext cx="9890313" cy="1109131"/>
          </a:xfrm>
        </p:spPr>
        <p:txBody>
          <a:bodyPr lIns="91440" tIns="45720" rIns="91440" bIns="45720" anchor="t"/>
          <a:lstStyle/>
          <a:p>
            <a:r>
              <a:rPr lang="en-GB" dirty="0">
                <a:latin typeface="Arial"/>
                <a:cs typeface="Arial"/>
              </a:rPr>
              <a:t>Co-developed by Skills for Care and The Outstanding Society.</a:t>
            </a:r>
            <a:endParaRPr lang="en-US" dirty="0">
              <a:latin typeface="Arial"/>
              <a:cs typeface="Arial"/>
            </a:endParaRPr>
          </a:p>
        </p:txBody>
      </p:sp>
      <p:sp>
        <p:nvSpPr>
          <p:cNvPr id="4" name="Text Placeholder 3">
            <a:extLst>
              <a:ext uri="{FF2B5EF4-FFF2-40B4-BE49-F238E27FC236}">
                <a16:creationId xmlns:a16="http://schemas.microsoft.com/office/drawing/2014/main" id="{5A363481-22A8-54E8-7921-0C89CA06B276}"/>
              </a:ext>
            </a:extLst>
          </p:cNvPr>
          <p:cNvSpPr>
            <a:spLocks noGrp="1"/>
          </p:cNvSpPr>
          <p:nvPr>
            <p:ph type="body" sz="quarter" idx="12"/>
          </p:nvPr>
        </p:nvSpPr>
        <p:spPr/>
        <p:txBody>
          <a:bodyPr lIns="91440" tIns="45720" rIns="91440" bIns="45720" anchor="t"/>
          <a:lstStyle/>
          <a:p>
            <a:r>
              <a:rPr lang="en-GB" dirty="0">
                <a:latin typeface="Arial"/>
                <a:cs typeface="Arial"/>
              </a:rPr>
              <a:t>Guide to improvement</a:t>
            </a:r>
            <a:endParaRPr lang="en-GB" dirty="0"/>
          </a:p>
        </p:txBody>
      </p:sp>
      <p:sp>
        <p:nvSpPr>
          <p:cNvPr id="5" name="Text Placeholder 4">
            <a:extLst>
              <a:ext uri="{FF2B5EF4-FFF2-40B4-BE49-F238E27FC236}">
                <a16:creationId xmlns:a16="http://schemas.microsoft.com/office/drawing/2014/main" id="{ACB23D32-8EEB-BB5B-2923-87F211C4A0E4}"/>
              </a:ext>
            </a:extLst>
          </p:cNvPr>
          <p:cNvSpPr>
            <a:spLocks noGrp="1"/>
          </p:cNvSpPr>
          <p:nvPr>
            <p:ph type="body" sz="quarter" idx="13"/>
          </p:nvPr>
        </p:nvSpPr>
        <p:spPr>
          <a:xfrm>
            <a:off x="572790" y="2253712"/>
            <a:ext cx="8831263" cy="3377228"/>
          </a:xfrm>
        </p:spPr>
        <p:txBody>
          <a:bodyPr lIns="91440" tIns="45720" rIns="91440" bIns="45720" anchor="t"/>
          <a:lstStyle/>
          <a:p>
            <a:pPr algn="l"/>
            <a:r>
              <a:rPr lang="en-GB" dirty="0">
                <a:latin typeface="Arial"/>
                <a:cs typeface="Arial"/>
              </a:rPr>
              <a:t>Shaped around the CQC Single Assessment Framework, the guide looks at what has caused adult social care services to be rated Requires improvement or Inadequate since 2023. </a:t>
            </a:r>
            <a:endParaRPr lang="en-US" dirty="0">
              <a:latin typeface="Arial"/>
              <a:cs typeface="Arial"/>
            </a:endParaRPr>
          </a:p>
          <a:p>
            <a:pPr algn="l"/>
            <a:endParaRPr lang="en-GB" dirty="0">
              <a:latin typeface="Arial"/>
              <a:cs typeface="Arial"/>
            </a:endParaRPr>
          </a:p>
          <a:p>
            <a:pPr algn="l"/>
            <a:r>
              <a:rPr lang="en-GB" dirty="0">
                <a:latin typeface="Arial"/>
                <a:cs typeface="Arial"/>
              </a:rPr>
              <a:t>The guide is designed to help frontline managers and others at the service to embed sustainable solutions informed by services who have recovered their rating. </a:t>
            </a:r>
          </a:p>
          <a:p>
            <a:pPr algn="l"/>
            <a:endParaRPr lang="en-GB" dirty="0">
              <a:latin typeface="Arial"/>
              <a:cs typeface="Arial"/>
            </a:endParaRPr>
          </a:p>
          <a:p>
            <a:pPr algn="l"/>
            <a:r>
              <a:rPr lang="en-GB" dirty="0">
                <a:latin typeface="Arial"/>
                <a:cs typeface="Arial"/>
              </a:rPr>
              <a:t>Discover how to engage your teams and identify practical solutions that will work for your service and understand the building blocks to improvement.</a:t>
            </a:r>
          </a:p>
          <a:p>
            <a:pPr algn="l"/>
            <a:endParaRPr lang="en-GB" dirty="0">
              <a:latin typeface="Arial"/>
              <a:cs typeface="Arial"/>
            </a:endParaRPr>
          </a:p>
          <a:p>
            <a:pPr algn="l"/>
            <a:r>
              <a:rPr lang="en-GB" dirty="0">
                <a:latin typeface="Arial"/>
                <a:cs typeface="Arial"/>
                <a:hlinkClick r:id="rId3"/>
              </a:rPr>
              <a:t>The guide is free and can be downloaded now</a:t>
            </a:r>
            <a:endParaRPr lang="en-GB" dirty="0"/>
          </a:p>
          <a:p>
            <a:pPr algn="l"/>
            <a:endParaRPr lang="en-GB" dirty="0"/>
          </a:p>
          <a:p>
            <a:endParaRPr lang="en-GB" dirty="0"/>
          </a:p>
        </p:txBody>
      </p:sp>
      <p:pic>
        <p:nvPicPr>
          <p:cNvPr id="2" name="Picture 1" descr="A person holding flowers and a person sitting at a desk&#10;&#10;Description automatically generated">
            <a:extLst>
              <a:ext uri="{FF2B5EF4-FFF2-40B4-BE49-F238E27FC236}">
                <a16:creationId xmlns:a16="http://schemas.microsoft.com/office/drawing/2014/main" id="{DC2442DD-ED87-C2DD-ABDF-650E0FB0B465}"/>
              </a:ext>
            </a:extLst>
          </p:cNvPr>
          <p:cNvPicPr>
            <a:picLocks noChangeAspect="1"/>
          </p:cNvPicPr>
          <p:nvPr/>
        </p:nvPicPr>
        <p:blipFill>
          <a:blip r:embed="rId4"/>
          <a:stretch>
            <a:fillRect/>
          </a:stretch>
        </p:blipFill>
        <p:spPr>
          <a:xfrm>
            <a:off x="9481544" y="2253712"/>
            <a:ext cx="2475236" cy="3474203"/>
          </a:xfrm>
          <a:prstGeom prst="rect">
            <a:avLst/>
          </a:prstGeom>
        </p:spPr>
      </p:pic>
    </p:spTree>
    <p:extLst>
      <p:ext uri="{BB962C8B-B14F-4D97-AF65-F5344CB8AC3E}">
        <p14:creationId xmlns:p14="http://schemas.microsoft.com/office/powerpoint/2010/main" val="3320895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E2D8AE-8961-7914-5BC3-07A1B54406F8}"/>
              </a:ext>
            </a:extLst>
          </p:cNvPr>
          <p:cNvSpPr>
            <a:spLocks noGrp="1"/>
          </p:cNvSpPr>
          <p:nvPr>
            <p:ph type="body" sz="quarter" idx="11"/>
          </p:nvPr>
        </p:nvSpPr>
        <p:spPr>
          <a:xfrm>
            <a:off x="495299" y="1172376"/>
            <a:ext cx="11355806" cy="1109131"/>
          </a:xfrm>
        </p:spPr>
        <p:txBody>
          <a:bodyPr/>
          <a:lstStyle/>
          <a:p>
            <a:r>
              <a:rPr lang="en-GB" dirty="0"/>
              <a:t>Whether you’re a deputy manager, team leader or aspiring to take the next step into leadership, this national network is here to help you grow</a:t>
            </a:r>
          </a:p>
        </p:txBody>
      </p:sp>
      <p:sp>
        <p:nvSpPr>
          <p:cNvPr id="3" name="Text Placeholder 2">
            <a:extLst>
              <a:ext uri="{FF2B5EF4-FFF2-40B4-BE49-F238E27FC236}">
                <a16:creationId xmlns:a16="http://schemas.microsoft.com/office/drawing/2014/main" id="{DB997496-263F-892C-B1E3-71BDE03F2672}"/>
              </a:ext>
            </a:extLst>
          </p:cNvPr>
          <p:cNvSpPr>
            <a:spLocks noGrp="1"/>
          </p:cNvSpPr>
          <p:nvPr>
            <p:ph type="body" sz="quarter" idx="12"/>
          </p:nvPr>
        </p:nvSpPr>
        <p:spPr/>
        <p:txBody>
          <a:bodyPr/>
          <a:lstStyle/>
          <a:p>
            <a:r>
              <a:rPr lang="en-GB" dirty="0"/>
              <a:t>Aspiring and deputy manager network</a:t>
            </a:r>
          </a:p>
        </p:txBody>
      </p:sp>
      <p:sp>
        <p:nvSpPr>
          <p:cNvPr id="4" name="Text Placeholder 3">
            <a:extLst>
              <a:ext uri="{FF2B5EF4-FFF2-40B4-BE49-F238E27FC236}">
                <a16:creationId xmlns:a16="http://schemas.microsoft.com/office/drawing/2014/main" id="{EC71C517-EFED-CCB0-8627-D269E465ED96}"/>
              </a:ext>
            </a:extLst>
          </p:cNvPr>
          <p:cNvSpPr>
            <a:spLocks noGrp="1"/>
          </p:cNvSpPr>
          <p:nvPr>
            <p:ph type="body" sz="quarter" idx="13"/>
          </p:nvPr>
        </p:nvSpPr>
        <p:spPr>
          <a:xfrm>
            <a:off x="495299" y="2680696"/>
            <a:ext cx="9418722" cy="3377228"/>
          </a:xfrm>
        </p:spPr>
        <p:txBody>
          <a:bodyPr lIns="91440" tIns="45720" rIns="91440" bIns="45720" anchor="t"/>
          <a:lstStyle/>
          <a:p>
            <a:r>
              <a:rPr lang="en-GB" sz="2200" dirty="0"/>
              <a:t>Join peers from across England in a welcoming, supportive space where you can share experiences, explore challenges, exchange ideas and build the confidence to lead. </a:t>
            </a:r>
          </a:p>
          <a:p>
            <a:endParaRPr lang="en-GB" sz="2200" dirty="0">
              <a:latin typeface="Arial"/>
              <a:cs typeface="Arial"/>
            </a:endParaRPr>
          </a:p>
          <a:p>
            <a:r>
              <a:rPr lang="en-GB" sz="2400" b="1" dirty="0"/>
              <a:t>Reflective leadership and supervision | Tuesday 29 September | 10:30 – 12:30</a:t>
            </a:r>
            <a:br>
              <a:rPr lang="en-GB" sz="2200" dirty="0"/>
            </a:br>
            <a:r>
              <a:rPr lang="en-GB" sz="2200" dirty="0"/>
              <a:t>Explore how reflective leadership can strengthen supervision, build resilience for you and your team, and support wellbeing in the workplace. </a:t>
            </a:r>
            <a:r>
              <a:rPr lang="en-GB" sz="2200" dirty="0">
                <a:hlinkClick r:id="rId3"/>
              </a:rPr>
              <a:t>Book now</a:t>
            </a:r>
            <a:endParaRPr lang="en-GB" sz="2200" dirty="0"/>
          </a:p>
          <a:p>
            <a:endParaRPr lang="en-GB" dirty="0">
              <a:latin typeface="Arial"/>
              <a:cs typeface="Arial"/>
            </a:endParaRPr>
          </a:p>
          <a:p>
            <a:endParaRPr lang="en-GB" dirty="0">
              <a:latin typeface="Arial"/>
              <a:cs typeface="Arial"/>
            </a:endParaRPr>
          </a:p>
          <a:p>
            <a:pPr marL="342900" indent="-342900">
              <a:buFont typeface="Wingdings" panose="05000000000000000000" pitchFamily="2" charset="2"/>
              <a:buChar char="§"/>
            </a:pPr>
            <a:endParaRPr lang="en-GB" dirty="0"/>
          </a:p>
          <a:p>
            <a:endParaRPr lang="en-GB" dirty="0"/>
          </a:p>
        </p:txBody>
      </p:sp>
    </p:spTree>
    <p:extLst>
      <p:ext uri="{BB962C8B-B14F-4D97-AF65-F5344CB8AC3E}">
        <p14:creationId xmlns:p14="http://schemas.microsoft.com/office/powerpoint/2010/main" val="2228158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0DD03E1-50D3-222A-66CC-5ECAD9EEDAF2}"/>
              </a:ext>
            </a:extLst>
          </p:cNvPr>
          <p:cNvSpPr>
            <a:spLocks noGrp="1"/>
          </p:cNvSpPr>
          <p:nvPr>
            <p:ph type="body" sz="quarter" idx="11"/>
          </p:nvPr>
        </p:nvSpPr>
        <p:spPr>
          <a:xfrm>
            <a:off x="495299" y="1286176"/>
            <a:ext cx="11275413" cy="1109131"/>
          </a:xfrm>
        </p:spPr>
        <p:txBody>
          <a:bodyPr lIns="91440" tIns="45720" rIns="91440" bIns="45720" anchor="t"/>
          <a:lstStyle/>
          <a:p>
            <a:r>
              <a:rPr lang="en-US" dirty="0"/>
              <a:t>Nominated individuals, CEOs and other senior leaders play a critical role in the provision of high-quality, person-centred care.</a:t>
            </a:r>
          </a:p>
        </p:txBody>
      </p:sp>
      <p:sp>
        <p:nvSpPr>
          <p:cNvPr id="4" name="Text Placeholder 3">
            <a:extLst>
              <a:ext uri="{FF2B5EF4-FFF2-40B4-BE49-F238E27FC236}">
                <a16:creationId xmlns:a16="http://schemas.microsoft.com/office/drawing/2014/main" id="{671F0D40-753A-F506-2201-B7965B52AEB9}"/>
              </a:ext>
            </a:extLst>
          </p:cNvPr>
          <p:cNvSpPr>
            <a:spLocks noGrp="1"/>
          </p:cNvSpPr>
          <p:nvPr>
            <p:ph type="body" sz="quarter" idx="12"/>
          </p:nvPr>
        </p:nvSpPr>
        <p:spPr/>
        <p:txBody>
          <a:bodyPr lIns="91440" tIns="45720" rIns="91440" bIns="45720" anchor="t"/>
          <a:lstStyle/>
          <a:p>
            <a:r>
              <a:rPr lang="en-US" dirty="0">
                <a:latin typeface="Arial"/>
                <a:cs typeface="Arial"/>
              </a:rPr>
              <a:t>Nominated individuals / CEO networks</a:t>
            </a:r>
            <a:endParaRPr lang="en-US" dirty="0"/>
          </a:p>
        </p:txBody>
      </p:sp>
      <p:sp>
        <p:nvSpPr>
          <p:cNvPr id="5" name="Text Placeholder 4">
            <a:extLst>
              <a:ext uri="{FF2B5EF4-FFF2-40B4-BE49-F238E27FC236}">
                <a16:creationId xmlns:a16="http://schemas.microsoft.com/office/drawing/2014/main" id="{FDE90FED-0F25-F037-C288-4DAA79AF34B5}"/>
              </a:ext>
            </a:extLst>
          </p:cNvPr>
          <p:cNvSpPr>
            <a:spLocks noGrp="1"/>
          </p:cNvSpPr>
          <p:nvPr>
            <p:ph type="body" sz="quarter" idx="13"/>
          </p:nvPr>
        </p:nvSpPr>
        <p:spPr>
          <a:xfrm>
            <a:off x="495299" y="2796838"/>
            <a:ext cx="11391901" cy="1095734"/>
          </a:xfrm>
        </p:spPr>
        <p:txBody>
          <a:bodyPr lIns="91440" tIns="45720" rIns="91440" bIns="45720" anchor="t"/>
          <a:lstStyle/>
          <a:p>
            <a:pPr marL="342900" indent="-342900">
              <a:buFont typeface="Wingdings" panose="05000000000000000000" pitchFamily="2" charset="2"/>
              <a:buChar char="§"/>
            </a:pPr>
            <a:r>
              <a:rPr lang="en-US" b="1" dirty="0">
                <a:latin typeface="Arial"/>
                <a:cs typeface="Arial"/>
              </a:rPr>
              <a:t>NI / CEO networks: </a:t>
            </a:r>
            <a:r>
              <a:rPr lang="en-US" dirty="0">
                <a:latin typeface="Arial"/>
                <a:cs typeface="Arial"/>
              </a:rPr>
              <a:t>provide a space for meaningful strategic collaboration with other senior leaders, managers and stakeholders to discuss the implications of national, regional and local strategies and opportunities for providers and their workforce. </a:t>
            </a:r>
            <a:r>
              <a:rPr lang="en-US" dirty="0">
                <a:latin typeface="Arial"/>
                <a:cs typeface="Arial"/>
                <a:hlinkClick r:id="rId3"/>
              </a:rPr>
              <a:t>Find out more</a:t>
            </a:r>
            <a:endParaRPr lang="en-GB" dirty="0"/>
          </a:p>
          <a:p>
            <a:endParaRPr lang="en-US" dirty="0"/>
          </a:p>
        </p:txBody>
      </p:sp>
      <p:sp>
        <p:nvSpPr>
          <p:cNvPr id="10" name="Text Placeholder 4">
            <a:extLst>
              <a:ext uri="{FF2B5EF4-FFF2-40B4-BE49-F238E27FC236}">
                <a16:creationId xmlns:a16="http://schemas.microsoft.com/office/drawing/2014/main" id="{09460E4E-64E8-C4D5-037F-5908096188C0}"/>
              </a:ext>
            </a:extLst>
          </p:cNvPr>
          <p:cNvSpPr txBox="1">
            <a:spLocks/>
          </p:cNvSpPr>
          <p:nvPr/>
        </p:nvSpPr>
        <p:spPr>
          <a:xfrm>
            <a:off x="495300" y="4294104"/>
            <a:ext cx="11391900" cy="1109131"/>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buFont typeface="Wingdings" panose="05000000000000000000" pitchFamily="2" charset="2"/>
              <a:buChar char="§"/>
            </a:pPr>
            <a:r>
              <a:rPr lang="en-GB" b="1" dirty="0">
                <a:latin typeface="Arial"/>
                <a:cs typeface="Arial"/>
              </a:rPr>
              <a:t>Nominated individuals' handbook</a:t>
            </a:r>
            <a:r>
              <a:rPr lang="en-GB" sz="2400" b="1" dirty="0">
                <a:latin typeface="Arial"/>
                <a:cs typeface="Arial"/>
              </a:rPr>
              <a:t>: </a:t>
            </a:r>
            <a:r>
              <a:rPr lang="en-GB" dirty="0">
                <a:latin typeface="Arial"/>
                <a:cs typeface="Arial"/>
              </a:rPr>
              <a:t>looks at key aspects of the NI role and shares top tips so you can continue to provide high-quality, person-centred care to the people you support. </a:t>
            </a:r>
            <a:r>
              <a:rPr lang="en-GB" dirty="0">
                <a:latin typeface="Arial"/>
                <a:cs typeface="Arial"/>
                <a:hlinkClick r:id="rId4"/>
              </a:rPr>
              <a:t>Download your free copy</a:t>
            </a:r>
            <a:endParaRPr lang="en-GB" dirty="0"/>
          </a:p>
          <a:p>
            <a:endParaRPr lang="en-US" dirty="0"/>
          </a:p>
          <a:p>
            <a:endParaRPr lang="en-US" dirty="0"/>
          </a:p>
        </p:txBody>
      </p:sp>
    </p:spTree>
    <p:extLst>
      <p:ext uri="{BB962C8B-B14F-4D97-AF65-F5344CB8AC3E}">
        <p14:creationId xmlns:p14="http://schemas.microsoft.com/office/powerpoint/2010/main" val="1066315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98038F-AE73-BAD1-C64C-5E753EB05B63}"/>
              </a:ext>
            </a:extLst>
          </p:cNvPr>
          <p:cNvSpPr>
            <a:spLocks noGrp="1"/>
          </p:cNvSpPr>
          <p:nvPr>
            <p:ph type="body" sz="quarter" idx="11"/>
          </p:nvPr>
        </p:nvSpPr>
        <p:spPr>
          <a:xfrm>
            <a:off x="457200" y="1608363"/>
            <a:ext cx="10192688" cy="930446"/>
          </a:xfrm>
        </p:spPr>
        <p:txBody>
          <a:bodyPr/>
          <a:lstStyle/>
          <a:p>
            <a:r>
              <a:rPr lang="en-GB" dirty="0"/>
              <a:t>Strengthen your leadership team with RM12 - a six-month, practical development programme</a:t>
            </a:r>
          </a:p>
        </p:txBody>
      </p:sp>
      <p:sp>
        <p:nvSpPr>
          <p:cNvPr id="3" name="Text Placeholder 2">
            <a:extLst>
              <a:ext uri="{FF2B5EF4-FFF2-40B4-BE49-F238E27FC236}">
                <a16:creationId xmlns:a16="http://schemas.microsoft.com/office/drawing/2014/main" id="{1FA6F150-2270-97A9-4ACB-19FA1705DD50}"/>
              </a:ext>
            </a:extLst>
          </p:cNvPr>
          <p:cNvSpPr>
            <a:spLocks noGrp="1"/>
          </p:cNvSpPr>
          <p:nvPr>
            <p:ph type="body" sz="quarter" idx="12"/>
          </p:nvPr>
        </p:nvSpPr>
        <p:spPr/>
        <p:txBody>
          <a:bodyPr/>
          <a:lstStyle/>
          <a:p>
            <a:r>
              <a:rPr lang="en-GB" dirty="0"/>
              <a:t>RM12 – a leadership programme for registered managers</a:t>
            </a:r>
          </a:p>
        </p:txBody>
      </p:sp>
      <p:sp>
        <p:nvSpPr>
          <p:cNvPr id="4" name="Text Placeholder 3">
            <a:extLst>
              <a:ext uri="{FF2B5EF4-FFF2-40B4-BE49-F238E27FC236}">
                <a16:creationId xmlns:a16="http://schemas.microsoft.com/office/drawing/2014/main" id="{A0E1B098-D38B-FB39-F4B7-8688044F41FA}"/>
              </a:ext>
            </a:extLst>
          </p:cNvPr>
          <p:cNvSpPr>
            <a:spLocks noGrp="1"/>
          </p:cNvSpPr>
          <p:nvPr>
            <p:ph type="body" sz="quarter" idx="13"/>
          </p:nvPr>
        </p:nvSpPr>
        <p:spPr/>
        <p:txBody>
          <a:bodyPr/>
          <a:lstStyle/>
          <a:p>
            <a:r>
              <a:rPr lang="en-GB" dirty="0"/>
              <a:t>RM12 helps leaders build confidence and strengthen skills. Each month participants join expert-led sessions exploring key leadership principles with a focus on real-world application. </a:t>
            </a:r>
          </a:p>
          <a:p>
            <a:endParaRPr lang="en-GB" dirty="0"/>
          </a:p>
          <a:p>
            <a:r>
              <a:rPr lang="en-GB" dirty="0"/>
              <a:t>Core topics include supervision and goal-setting, communication and conflict resolution, equity in leadership, and leading change.</a:t>
            </a:r>
          </a:p>
          <a:p>
            <a:endParaRPr lang="en-GB" dirty="0"/>
          </a:p>
          <a:p>
            <a:r>
              <a:rPr lang="en-GB" b="1" dirty="0"/>
              <a:t>Commissioning RM12 for your organisation</a:t>
            </a:r>
          </a:p>
          <a:p>
            <a:r>
              <a:rPr lang="en-GB" dirty="0"/>
              <a:t>Invest in confident, capable managers who make a real difference – up to 16 people, six-month programme at a cost of £1,625 (+VAT) per person</a:t>
            </a:r>
          </a:p>
          <a:p>
            <a:endParaRPr lang="en-GB" dirty="0"/>
          </a:p>
          <a:p>
            <a:r>
              <a:rPr lang="en-GB" dirty="0"/>
              <a:t>Find out more </a:t>
            </a:r>
            <a:r>
              <a:rPr lang="en-GB" dirty="0">
                <a:hlinkClick r:id="rId3"/>
              </a:rPr>
              <a:t>www.skillsforcare.org.uk/RM12</a:t>
            </a:r>
            <a:endParaRPr lang="en-GB" dirty="0"/>
          </a:p>
          <a:p>
            <a:endParaRPr lang="en-GB" dirty="0"/>
          </a:p>
        </p:txBody>
      </p:sp>
      <p:sp>
        <p:nvSpPr>
          <p:cNvPr id="5" name="Text Placeholder 4">
            <a:extLst>
              <a:ext uri="{FF2B5EF4-FFF2-40B4-BE49-F238E27FC236}">
                <a16:creationId xmlns:a16="http://schemas.microsoft.com/office/drawing/2014/main" id="{F4AAF16C-CC37-7521-3092-E946B69F3FC7}"/>
              </a:ext>
            </a:extLst>
          </p:cNvPr>
          <p:cNvSpPr>
            <a:spLocks noGrp="1"/>
          </p:cNvSpPr>
          <p:nvPr>
            <p:ph type="body" sz="quarter" idx="10"/>
          </p:nvPr>
        </p:nvSpPr>
        <p:spPr/>
        <p:txBody>
          <a:bodyPr/>
          <a:lstStyle/>
          <a:p>
            <a:endParaRPr lang="en-GB" dirty="0"/>
          </a:p>
        </p:txBody>
      </p:sp>
      <p:pic>
        <p:nvPicPr>
          <p:cNvPr id="6" name="Picture 4">
            <a:extLst>
              <a:ext uri="{FF2B5EF4-FFF2-40B4-BE49-F238E27FC236}">
                <a16:creationId xmlns:a16="http://schemas.microsoft.com/office/drawing/2014/main" id="{4323A299-7147-F3ED-BCA6-B1EDAC017C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0790" y="1596477"/>
            <a:ext cx="815262" cy="80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77156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A2D3-9EF9-4C81-42DA-B238C5794ED6}"/>
              </a:ext>
            </a:extLst>
          </p:cNvPr>
          <p:cNvSpPr>
            <a:spLocks noGrp="1"/>
          </p:cNvSpPr>
          <p:nvPr>
            <p:ph type="title"/>
          </p:nvPr>
        </p:nvSpPr>
        <p:spPr/>
        <p:txBody>
          <a:bodyPr/>
          <a:lstStyle/>
          <a:p>
            <a:r>
              <a:rPr lang="en-GB" dirty="0"/>
              <a:t>Other resources</a:t>
            </a:r>
          </a:p>
        </p:txBody>
      </p:sp>
      <p:sp>
        <p:nvSpPr>
          <p:cNvPr id="3" name="Text Placeholder 2">
            <a:extLst>
              <a:ext uri="{FF2B5EF4-FFF2-40B4-BE49-F238E27FC236}">
                <a16:creationId xmlns:a16="http://schemas.microsoft.com/office/drawing/2014/main" id="{F321B227-7656-F10D-0DC1-E5EF1B515565}"/>
              </a:ext>
            </a:extLst>
          </p:cNvPr>
          <p:cNvSpPr>
            <a:spLocks noGrp="1"/>
          </p:cNvSpPr>
          <p:nvPr>
            <p:ph type="body" sz="quarter" idx="10"/>
          </p:nvPr>
        </p:nvSpPr>
        <p:spPr/>
        <p:txBody>
          <a:bodyPr/>
          <a:lstStyle/>
          <a:p>
            <a:r>
              <a:rPr lang="en-GB" dirty="0"/>
              <a:t>To support you in your role and to support your services</a:t>
            </a:r>
          </a:p>
        </p:txBody>
      </p:sp>
    </p:spTree>
    <p:extLst>
      <p:ext uri="{BB962C8B-B14F-4D97-AF65-F5344CB8AC3E}">
        <p14:creationId xmlns:p14="http://schemas.microsoft.com/office/powerpoint/2010/main" val="10066804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74CCC3-148B-A696-51A1-C7B31F4B94C7}"/>
              </a:ext>
            </a:extLst>
          </p:cNvPr>
          <p:cNvSpPr>
            <a:spLocks noGrp="1"/>
          </p:cNvSpPr>
          <p:nvPr>
            <p:ph type="body" sz="quarter" idx="11"/>
          </p:nvPr>
        </p:nvSpPr>
        <p:spPr>
          <a:xfrm>
            <a:off x="495299" y="1286176"/>
            <a:ext cx="9432472" cy="1109131"/>
          </a:xfrm>
        </p:spPr>
        <p:txBody>
          <a:bodyPr/>
          <a:lstStyle/>
          <a:p>
            <a:r>
              <a:rPr lang="en-GB" dirty="0"/>
              <a:t>Shows what great leadership looks like at every level</a:t>
            </a:r>
          </a:p>
        </p:txBody>
      </p:sp>
      <p:sp>
        <p:nvSpPr>
          <p:cNvPr id="4" name="Text Placeholder 3">
            <a:extLst>
              <a:ext uri="{FF2B5EF4-FFF2-40B4-BE49-F238E27FC236}">
                <a16:creationId xmlns:a16="http://schemas.microsoft.com/office/drawing/2014/main" id="{19E4914F-3F62-18D1-AA64-43D29DA854AC}"/>
              </a:ext>
            </a:extLst>
          </p:cNvPr>
          <p:cNvSpPr>
            <a:spLocks noGrp="1"/>
          </p:cNvSpPr>
          <p:nvPr>
            <p:ph type="body" sz="quarter" idx="12"/>
          </p:nvPr>
        </p:nvSpPr>
        <p:spPr/>
        <p:txBody>
          <a:bodyPr/>
          <a:lstStyle/>
          <a:p>
            <a:r>
              <a:rPr lang="en-GB" dirty="0"/>
              <a:t>Leadership Qualities Framework (LQF)</a:t>
            </a:r>
          </a:p>
        </p:txBody>
      </p:sp>
      <p:sp>
        <p:nvSpPr>
          <p:cNvPr id="6" name="Text Placeholder 11">
            <a:extLst>
              <a:ext uri="{FF2B5EF4-FFF2-40B4-BE49-F238E27FC236}">
                <a16:creationId xmlns:a16="http://schemas.microsoft.com/office/drawing/2014/main" id="{0AA78124-CF42-E4C7-B1D9-D20084265A2A}"/>
              </a:ext>
            </a:extLst>
          </p:cNvPr>
          <p:cNvSpPr>
            <a:spLocks noGrp="1"/>
          </p:cNvSpPr>
          <p:nvPr>
            <p:ph type="body" sz="quarter" idx="13"/>
          </p:nvPr>
        </p:nvSpPr>
        <p:spPr>
          <a:xfrm>
            <a:off x="556259" y="2063966"/>
            <a:ext cx="7891054" cy="3377228"/>
          </a:xfrm>
        </p:spPr>
        <p:txBody>
          <a:bodyPr/>
          <a:lstStyle/>
          <a:p>
            <a:pPr marL="342900" indent="-342900">
              <a:spcAft>
                <a:spcPts val="1200"/>
              </a:spcAft>
              <a:buFont typeface="Wingdings" panose="05000000000000000000" pitchFamily="2" charset="2"/>
              <a:buChar char="§"/>
            </a:pPr>
            <a:r>
              <a:rPr lang="en-GB" sz="2200" dirty="0"/>
              <a:t>Care worker</a:t>
            </a:r>
          </a:p>
          <a:p>
            <a:pPr marL="342900" indent="-342900">
              <a:spcAft>
                <a:spcPts val="1200"/>
              </a:spcAft>
              <a:buFont typeface="Wingdings" panose="05000000000000000000" pitchFamily="2" charset="2"/>
              <a:buChar char="§"/>
            </a:pPr>
            <a:r>
              <a:rPr lang="en-GB" sz="2200" dirty="0"/>
              <a:t>First-time manager/new to commissioning</a:t>
            </a:r>
          </a:p>
          <a:p>
            <a:pPr marL="342900" indent="-342900">
              <a:spcAft>
                <a:spcPts val="1200"/>
              </a:spcAft>
              <a:buFont typeface="Wingdings" panose="05000000000000000000" pitchFamily="2" charset="2"/>
              <a:buChar char="§"/>
            </a:pPr>
            <a:r>
              <a:rPr lang="en-GB" sz="2200" dirty="0"/>
              <a:t>Operational manager or leader/operational commissioning</a:t>
            </a:r>
          </a:p>
          <a:p>
            <a:pPr marL="342900" indent="-342900">
              <a:spcAft>
                <a:spcPts val="1200"/>
              </a:spcAft>
              <a:buFont typeface="Wingdings" panose="05000000000000000000" pitchFamily="2" charset="2"/>
              <a:buChar char="§"/>
            </a:pPr>
            <a:r>
              <a:rPr lang="en-GB" sz="2200" dirty="0"/>
              <a:t>Strategic manager or lead/strategic commissioning</a:t>
            </a:r>
          </a:p>
          <a:p>
            <a:endParaRPr lang="en-GB" sz="2200" dirty="0"/>
          </a:p>
          <a:p>
            <a:r>
              <a:rPr lang="en-GB" sz="2200" dirty="0"/>
              <a:t>Includes the Management and Leadership Code for Health and Social Care – developed with NHS England</a:t>
            </a:r>
          </a:p>
          <a:p>
            <a:endParaRPr lang="en-GB" sz="2200" dirty="0"/>
          </a:p>
          <a:p>
            <a:r>
              <a:rPr lang="en-GB" sz="2200" dirty="0"/>
              <a:t>Supporting self-assessment tools</a:t>
            </a:r>
          </a:p>
          <a:p>
            <a:endParaRPr lang="en-GB" sz="1600" dirty="0"/>
          </a:p>
          <a:p>
            <a:r>
              <a:rPr lang="en-GB" sz="2400" dirty="0">
                <a:hlinkClick r:id="rId3"/>
              </a:rPr>
              <a:t>www.skillsforcare.org.uk/lqf</a:t>
            </a:r>
            <a:r>
              <a:rPr lang="en-GB" sz="2400" dirty="0"/>
              <a:t> </a:t>
            </a:r>
          </a:p>
        </p:txBody>
      </p:sp>
      <p:pic>
        <p:nvPicPr>
          <p:cNvPr id="7" name="Picture 6">
            <a:extLst>
              <a:ext uri="{FF2B5EF4-FFF2-40B4-BE49-F238E27FC236}">
                <a16:creationId xmlns:a16="http://schemas.microsoft.com/office/drawing/2014/main" id="{7756B89B-4611-202B-9221-0F514EFF51A4}"/>
              </a:ext>
            </a:extLst>
          </p:cNvPr>
          <p:cNvPicPr>
            <a:picLocks noChangeAspect="1"/>
          </p:cNvPicPr>
          <p:nvPr/>
        </p:nvPicPr>
        <p:blipFill>
          <a:blip r:embed="rId4"/>
          <a:stretch>
            <a:fillRect/>
          </a:stretch>
        </p:blipFill>
        <p:spPr>
          <a:xfrm>
            <a:off x="8305284" y="2094151"/>
            <a:ext cx="3731083" cy="3731083"/>
          </a:xfrm>
          <a:prstGeom prst="rect">
            <a:avLst/>
          </a:prstGeom>
        </p:spPr>
      </p:pic>
    </p:spTree>
    <p:extLst>
      <p:ext uri="{BB962C8B-B14F-4D97-AF65-F5344CB8AC3E}">
        <p14:creationId xmlns:p14="http://schemas.microsoft.com/office/powerpoint/2010/main" val="3773867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665B43-5C86-C65A-7BC2-626F620B7687}"/>
              </a:ext>
            </a:extLst>
          </p:cNvPr>
          <p:cNvSpPr>
            <a:spLocks noGrp="1"/>
          </p:cNvSpPr>
          <p:nvPr>
            <p:ph type="body" sz="quarter" idx="11"/>
          </p:nvPr>
        </p:nvSpPr>
        <p:spPr>
          <a:xfrm>
            <a:off x="495299" y="1464861"/>
            <a:ext cx="10869387" cy="930446"/>
          </a:xfrm>
        </p:spPr>
        <p:txBody>
          <a:bodyPr/>
          <a:lstStyle/>
          <a:p>
            <a:r>
              <a:rPr lang="en-GB" dirty="0"/>
              <a:t>The adult social care workforce in England grew for the fourth consecutive year in 2025/26</a:t>
            </a:r>
          </a:p>
          <a:p>
            <a:endParaRPr lang="en-GB" dirty="0"/>
          </a:p>
        </p:txBody>
      </p:sp>
      <p:sp>
        <p:nvSpPr>
          <p:cNvPr id="3" name="Text Placeholder 2">
            <a:extLst>
              <a:ext uri="{FF2B5EF4-FFF2-40B4-BE49-F238E27FC236}">
                <a16:creationId xmlns:a16="http://schemas.microsoft.com/office/drawing/2014/main" id="{E4637722-71CF-C7F7-761F-5C1E902C69B1}"/>
              </a:ext>
            </a:extLst>
          </p:cNvPr>
          <p:cNvSpPr>
            <a:spLocks noGrp="1"/>
          </p:cNvSpPr>
          <p:nvPr>
            <p:ph type="body" sz="quarter" idx="12"/>
          </p:nvPr>
        </p:nvSpPr>
        <p:spPr>
          <a:xfrm>
            <a:off x="495299" y="355313"/>
            <a:ext cx="9563101" cy="703263"/>
          </a:xfrm>
        </p:spPr>
        <p:txBody>
          <a:bodyPr/>
          <a:lstStyle/>
          <a:p>
            <a:r>
              <a:rPr lang="en-GB" sz="3200" dirty="0"/>
              <a:t>Size and structure of the adult social care sector and workforce in England report</a:t>
            </a:r>
            <a:r>
              <a:rPr lang="en-GB" dirty="0"/>
              <a:t> </a:t>
            </a:r>
          </a:p>
        </p:txBody>
      </p:sp>
      <p:sp>
        <p:nvSpPr>
          <p:cNvPr id="4" name="Text Placeholder 3">
            <a:extLst>
              <a:ext uri="{FF2B5EF4-FFF2-40B4-BE49-F238E27FC236}">
                <a16:creationId xmlns:a16="http://schemas.microsoft.com/office/drawing/2014/main" id="{6F0E4155-4DF5-F14F-FF19-3E8840126C5E}"/>
              </a:ext>
            </a:extLst>
          </p:cNvPr>
          <p:cNvSpPr>
            <a:spLocks noGrp="1"/>
          </p:cNvSpPr>
          <p:nvPr>
            <p:ph type="body" sz="quarter" idx="13"/>
          </p:nvPr>
        </p:nvSpPr>
        <p:spPr>
          <a:xfrm>
            <a:off x="495299" y="2550885"/>
            <a:ext cx="8831263" cy="3377228"/>
          </a:xfrm>
        </p:spPr>
        <p:txBody>
          <a:bodyPr/>
          <a:lstStyle/>
          <a:p>
            <a:r>
              <a:rPr lang="en-GB" b="1" dirty="0"/>
              <a:t>Other key findings</a:t>
            </a:r>
          </a:p>
          <a:p>
            <a:endParaRPr lang="en-GB" dirty="0"/>
          </a:p>
          <a:p>
            <a:pPr marL="457200" indent="-457200">
              <a:buFont typeface="Wingdings" panose="05000000000000000000" pitchFamily="2" charset="2"/>
              <a:buChar char="§"/>
            </a:pPr>
            <a:r>
              <a:rPr lang="en-GB" dirty="0"/>
              <a:t>The total number of adult social care posts was 1.69m in 2025/26 (an increase of 0.6% from 2024/25). </a:t>
            </a:r>
          </a:p>
          <a:p>
            <a:pPr marL="457200" indent="-457200">
              <a:buFont typeface="Wingdings" panose="05000000000000000000" pitchFamily="2" charset="2"/>
              <a:buChar char="§"/>
            </a:pPr>
            <a:r>
              <a:rPr lang="en-GB" dirty="0"/>
              <a:t>There were 22,000 more filled posts than the previous year - an increase of 1.4%</a:t>
            </a:r>
          </a:p>
          <a:p>
            <a:pPr marL="457200" indent="-457200">
              <a:buFont typeface="Wingdings" panose="05000000000000000000" pitchFamily="2" charset="2"/>
              <a:buChar char="§"/>
            </a:pPr>
            <a:r>
              <a:rPr lang="en-GB" dirty="0"/>
              <a:t>The vacancy rate fell to 6.2%, which is the lowest it's been since 2015/16</a:t>
            </a:r>
          </a:p>
          <a:p>
            <a:pPr marL="457200" indent="-457200">
              <a:buFont typeface="Arial" panose="020B0604020202020204" pitchFamily="34" charset="0"/>
              <a:buChar char="•"/>
            </a:pPr>
            <a:endParaRPr lang="en-GB" dirty="0"/>
          </a:p>
          <a:p>
            <a:pPr marL="457200" indent="-457200">
              <a:buFont typeface="Arial" panose="020B0604020202020204" pitchFamily="34" charset="0"/>
              <a:buChar char="•"/>
            </a:pPr>
            <a:endParaRPr lang="en-GB" dirty="0"/>
          </a:p>
          <a:p>
            <a:r>
              <a:rPr lang="en-GB" dirty="0">
                <a:hlinkClick r:id="rId3"/>
              </a:rPr>
              <a:t>View the report and data visualisation</a:t>
            </a:r>
            <a:endParaRPr lang="en-GB" dirty="0"/>
          </a:p>
        </p:txBody>
      </p:sp>
      <p:sp>
        <p:nvSpPr>
          <p:cNvPr id="5" name="Text Placeholder 4">
            <a:extLst>
              <a:ext uri="{FF2B5EF4-FFF2-40B4-BE49-F238E27FC236}">
                <a16:creationId xmlns:a16="http://schemas.microsoft.com/office/drawing/2014/main" id="{FF00A8B7-8739-0E50-059B-1F43327723E2}"/>
              </a:ext>
            </a:extLst>
          </p:cNvPr>
          <p:cNvSpPr>
            <a:spLocks noGrp="1"/>
          </p:cNvSpPr>
          <p:nvPr>
            <p:ph type="body" sz="quarter" idx="10"/>
          </p:nvPr>
        </p:nvSpPr>
        <p:spPr/>
        <p:txBody>
          <a:bodyPr/>
          <a:lstStyle/>
          <a:p>
            <a:endParaRPr lang="en-GB" dirty="0"/>
          </a:p>
        </p:txBody>
      </p:sp>
      <p:pic>
        <p:nvPicPr>
          <p:cNvPr id="7" name="Picture 6">
            <a:extLst>
              <a:ext uri="{FF2B5EF4-FFF2-40B4-BE49-F238E27FC236}">
                <a16:creationId xmlns:a16="http://schemas.microsoft.com/office/drawing/2014/main" id="{07423AC4-75EC-44EC-69BA-508F0F8A5F80}"/>
              </a:ext>
            </a:extLst>
          </p:cNvPr>
          <p:cNvPicPr>
            <a:picLocks noChangeAspect="1"/>
          </p:cNvPicPr>
          <p:nvPr/>
        </p:nvPicPr>
        <p:blipFill>
          <a:blip r:embed="rId4"/>
          <a:stretch>
            <a:fillRect/>
          </a:stretch>
        </p:blipFill>
        <p:spPr>
          <a:xfrm>
            <a:off x="9689418" y="2953170"/>
            <a:ext cx="2177794" cy="3157345"/>
          </a:xfrm>
          <a:prstGeom prst="rect">
            <a:avLst/>
          </a:prstGeom>
        </p:spPr>
      </p:pic>
    </p:spTree>
    <p:extLst>
      <p:ext uri="{BB962C8B-B14F-4D97-AF65-F5344CB8AC3E}">
        <p14:creationId xmlns:p14="http://schemas.microsoft.com/office/powerpoint/2010/main" val="19196566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5C6753-0940-2014-6FB5-945EB6649886}"/>
              </a:ext>
            </a:extLst>
          </p:cNvPr>
          <p:cNvSpPr>
            <a:spLocks noGrp="1"/>
          </p:cNvSpPr>
          <p:nvPr>
            <p:ph type="body" sz="quarter" idx="12"/>
          </p:nvPr>
        </p:nvSpPr>
        <p:spPr/>
        <p:txBody>
          <a:bodyPr/>
          <a:lstStyle/>
          <a:p>
            <a:r>
              <a:rPr lang="en-GB" dirty="0"/>
              <a:t>Supporting people living with dementia</a:t>
            </a:r>
          </a:p>
          <a:p>
            <a:endParaRPr lang="en-GB" dirty="0"/>
          </a:p>
        </p:txBody>
      </p:sp>
      <p:sp>
        <p:nvSpPr>
          <p:cNvPr id="5" name="Text Placeholder 4">
            <a:extLst>
              <a:ext uri="{FF2B5EF4-FFF2-40B4-BE49-F238E27FC236}">
                <a16:creationId xmlns:a16="http://schemas.microsoft.com/office/drawing/2014/main" id="{68C6B3DA-8F7C-C9E3-533E-D9132E639751}"/>
              </a:ext>
            </a:extLst>
          </p:cNvPr>
          <p:cNvSpPr>
            <a:spLocks noGrp="1"/>
          </p:cNvSpPr>
          <p:nvPr>
            <p:ph type="body" sz="quarter" idx="10"/>
          </p:nvPr>
        </p:nvSpPr>
        <p:spPr/>
        <p:txBody>
          <a:bodyPr/>
          <a:lstStyle/>
          <a:p>
            <a:endParaRPr lang="en-GB" dirty="0"/>
          </a:p>
        </p:txBody>
      </p:sp>
      <p:sp>
        <p:nvSpPr>
          <p:cNvPr id="6" name="Text Placeholder 1">
            <a:extLst>
              <a:ext uri="{FF2B5EF4-FFF2-40B4-BE49-F238E27FC236}">
                <a16:creationId xmlns:a16="http://schemas.microsoft.com/office/drawing/2014/main" id="{210283B2-45AC-B945-3736-7978BE13ED98}"/>
              </a:ext>
            </a:extLst>
          </p:cNvPr>
          <p:cNvSpPr>
            <a:spLocks noGrp="1"/>
          </p:cNvSpPr>
          <p:nvPr>
            <p:ph type="body" sz="quarter" idx="11"/>
          </p:nvPr>
        </p:nvSpPr>
        <p:spPr>
          <a:xfrm>
            <a:off x="495299" y="1130542"/>
            <a:ext cx="11696701" cy="888877"/>
          </a:xfrm>
        </p:spPr>
        <p:txBody>
          <a:bodyPr/>
          <a:lstStyle/>
          <a:p>
            <a:pPr algn="l" rtl="0"/>
            <a:r>
              <a:rPr lang="en-GB" sz="2500" dirty="0">
                <a:latin typeface="Arial"/>
                <a:cs typeface="Arial"/>
              </a:rPr>
              <a:t>Designed for anyone supporting people living with dementia including family carers, health and social care professionals and community workers</a:t>
            </a:r>
          </a:p>
          <a:p>
            <a:endParaRPr lang="en-GB" dirty="0"/>
          </a:p>
        </p:txBody>
      </p:sp>
      <p:sp>
        <p:nvSpPr>
          <p:cNvPr id="8" name="Text Placeholder 3">
            <a:extLst>
              <a:ext uri="{FF2B5EF4-FFF2-40B4-BE49-F238E27FC236}">
                <a16:creationId xmlns:a16="http://schemas.microsoft.com/office/drawing/2014/main" id="{A3EDE3E5-9697-C01D-3CE0-A54EAB7FABCA}"/>
              </a:ext>
            </a:extLst>
          </p:cNvPr>
          <p:cNvSpPr>
            <a:spLocks noGrp="1"/>
          </p:cNvSpPr>
          <p:nvPr>
            <p:ph type="body" sz="quarter" idx="13"/>
          </p:nvPr>
        </p:nvSpPr>
        <p:spPr>
          <a:xfrm>
            <a:off x="495299" y="2235202"/>
            <a:ext cx="11455401" cy="3028174"/>
          </a:xfrm>
        </p:spPr>
        <p:txBody>
          <a:bodyPr lIns="91440" tIns="45720" rIns="91440" bIns="45720" anchor="t"/>
          <a:lstStyle/>
          <a:p>
            <a:pPr algn="l" rtl="0"/>
            <a:r>
              <a:rPr lang="en-GB" sz="2200" b="1" dirty="0">
                <a:latin typeface="Arial"/>
                <a:cs typeface="Arial"/>
              </a:rPr>
              <a:t>Our aim is to make dementia information more accessible, person-centred and practical.</a:t>
            </a:r>
          </a:p>
          <a:p>
            <a:pPr algn="l" rtl="0"/>
            <a:endParaRPr lang="en-GB" b="1" dirty="0"/>
          </a:p>
          <a:p>
            <a:pPr algn="l" rtl="0"/>
            <a:r>
              <a:rPr lang="en-GB" dirty="0">
                <a:latin typeface="Arial"/>
                <a:cs typeface="Arial"/>
              </a:rPr>
              <a:t>We have developed resources to support the following areas:</a:t>
            </a:r>
            <a:endParaRPr lang="en-GB" dirty="0"/>
          </a:p>
          <a:p>
            <a:pPr marL="342900" indent="-342900">
              <a:buFont typeface="Wingdings" panose="05000000000000000000" pitchFamily="2" charset="2"/>
              <a:buChar char="§"/>
            </a:pPr>
            <a:r>
              <a:rPr lang="en-GB" dirty="0">
                <a:latin typeface="Arial"/>
                <a:cs typeface="Arial"/>
              </a:rPr>
              <a:t>Prevention</a:t>
            </a:r>
          </a:p>
          <a:p>
            <a:pPr marL="342900" indent="-342900">
              <a:buFont typeface="Wingdings" panose="05000000000000000000" pitchFamily="2" charset="2"/>
              <a:buChar char="§"/>
            </a:pPr>
            <a:r>
              <a:rPr lang="en-GB" dirty="0">
                <a:latin typeface="Arial"/>
                <a:cs typeface="Arial"/>
              </a:rPr>
              <a:t>Before and after diagnosis</a:t>
            </a:r>
            <a:endParaRPr lang="en-GB" dirty="0"/>
          </a:p>
          <a:p>
            <a:pPr marL="342900" indent="-342900">
              <a:buFont typeface="Wingdings" panose="05000000000000000000" pitchFamily="2" charset="2"/>
              <a:buChar char="§"/>
            </a:pPr>
            <a:r>
              <a:rPr lang="en-GB" dirty="0">
                <a:latin typeface="Arial"/>
                <a:cs typeface="Arial"/>
              </a:rPr>
              <a:t>Support for people providing care and support</a:t>
            </a:r>
            <a:endParaRPr lang="en-GB" dirty="0"/>
          </a:p>
          <a:p>
            <a:pPr marL="342900" indent="-342900">
              <a:buFont typeface="Wingdings" panose="05000000000000000000" pitchFamily="2" charset="2"/>
              <a:buChar char="§"/>
            </a:pPr>
            <a:r>
              <a:rPr lang="en-GB" dirty="0">
                <a:latin typeface="Arial"/>
                <a:cs typeface="Arial"/>
              </a:rPr>
              <a:t>Family Carers</a:t>
            </a:r>
          </a:p>
          <a:p>
            <a:pPr marL="342900" indent="-342900">
              <a:buFont typeface="Wingdings" panose="05000000000000000000" pitchFamily="2" charset="2"/>
              <a:buChar char="§"/>
            </a:pPr>
            <a:r>
              <a:rPr lang="en-GB" dirty="0">
                <a:latin typeface="Arial"/>
                <a:cs typeface="Arial"/>
              </a:rPr>
              <a:t>End of life</a:t>
            </a:r>
          </a:p>
          <a:p>
            <a:endParaRPr lang="en-GB" dirty="0"/>
          </a:p>
          <a:p>
            <a:endParaRPr lang="en-GB" dirty="0"/>
          </a:p>
        </p:txBody>
      </p:sp>
      <p:sp>
        <p:nvSpPr>
          <p:cNvPr id="9" name="Text Placeholder 4">
            <a:extLst>
              <a:ext uri="{FF2B5EF4-FFF2-40B4-BE49-F238E27FC236}">
                <a16:creationId xmlns:a16="http://schemas.microsoft.com/office/drawing/2014/main" id="{2AFF8FAD-ED5F-ADF4-0683-FFFE1C2B1F04}"/>
              </a:ext>
            </a:extLst>
          </p:cNvPr>
          <p:cNvSpPr txBox="1">
            <a:spLocks/>
          </p:cNvSpPr>
          <p:nvPr/>
        </p:nvSpPr>
        <p:spPr>
          <a:xfrm>
            <a:off x="495299" y="5558041"/>
            <a:ext cx="4940300" cy="407488"/>
          </a:xfrm>
          <a:prstGeom prst="rect">
            <a:avLst/>
          </a:prstGeom>
        </p:spPr>
        <p:txBody>
          <a:bodyPr anchor="ctr"/>
          <a:lstStyle>
            <a:lvl1pPr marL="0">
              <a:defRPr sz="1100">
                <a:solidFill>
                  <a:srgbClr val="60606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l"/>
            <a:r>
              <a:rPr lang="en-GB" sz="2400" dirty="0">
                <a:hlinkClick r:id="rId3"/>
              </a:rPr>
              <a:t>www.skillsforcare.org.uk/Dementia</a:t>
            </a:r>
            <a:endParaRPr lang="en-GB" sz="2400" dirty="0"/>
          </a:p>
        </p:txBody>
      </p:sp>
      <p:pic>
        <p:nvPicPr>
          <p:cNvPr id="11" name="Picture 10">
            <a:extLst>
              <a:ext uri="{FF2B5EF4-FFF2-40B4-BE49-F238E27FC236}">
                <a16:creationId xmlns:a16="http://schemas.microsoft.com/office/drawing/2014/main" id="{BBDCC945-585C-49F8-1E1F-E13C657D979B}"/>
              </a:ext>
            </a:extLst>
          </p:cNvPr>
          <p:cNvPicPr>
            <a:picLocks noChangeAspect="1"/>
          </p:cNvPicPr>
          <p:nvPr/>
        </p:nvPicPr>
        <p:blipFill>
          <a:blip r:embed="rId4"/>
          <a:stretch>
            <a:fillRect/>
          </a:stretch>
        </p:blipFill>
        <p:spPr>
          <a:xfrm>
            <a:off x="6343649" y="4613395"/>
            <a:ext cx="1889292" cy="1889292"/>
          </a:xfrm>
          <a:prstGeom prst="rect">
            <a:avLst/>
          </a:prstGeom>
        </p:spPr>
      </p:pic>
      <p:pic>
        <p:nvPicPr>
          <p:cNvPr id="13" name="Picture 12" descr="A person smiling with his arms crossed&#10;&#10;AI-generated content may be incorrect.">
            <a:extLst>
              <a:ext uri="{FF2B5EF4-FFF2-40B4-BE49-F238E27FC236}">
                <a16:creationId xmlns:a16="http://schemas.microsoft.com/office/drawing/2014/main" id="{3671564F-4992-6D93-528D-C9E2F080B406}"/>
              </a:ext>
            </a:extLst>
          </p:cNvPr>
          <p:cNvPicPr>
            <a:picLocks noChangeAspect="1"/>
          </p:cNvPicPr>
          <p:nvPr/>
        </p:nvPicPr>
        <p:blipFill>
          <a:blip r:embed="rId5"/>
          <a:stretch>
            <a:fillRect/>
          </a:stretch>
        </p:blipFill>
        <p:spPr>
          <a:xfrm>
            <a:off x="8396452" y="3344630"/>
            <a:ext cx="1889292" cy="2703377"/>
          </a:xfrm>
          <a:prstGeom prst="rect">
            <a:avLst/>
          </a:prstGeom>
        </p:spPr>
      </p:pic>
      <p:pic>
        <p:nvPicPr>
          <p:cNvPr id="15" name="Picture 14" descr="A person sitting in a chair&#10;&#10;AI-generated content may be incorrect.">
            <a:extLst>
              <a:ext uri="{FF2B5EF4-FFF2-40B4-BE49-F238E27FC236}">
                <a16:creationId xmlns:a16="http://schemas.microsoft.com/office/drawing/2014/main" id="{99435C16-1497-355D-0436-2D52C3FBC3F4}"/>
              </a:ext>
            </a:extLst>
          </p:cNvPr>
          <p:cNvPicPr>
            <a:picLocks noChangeAspect="1"/>
          </p:cNvPicPr>
          <p:nvPr/>
        </p:nvPicPr>
        <p:blipFill>
          <a:blip r:embed="rId6"/>
          <a:stretch>
            <a:fillRect/>
          </a:stretch>
        </p:blipFill>
        <p:spPr>
          <a:xfrm>
            <a:off x="9912763" y="3922207"/>
            <a:ext cx="1848376" cy="2466870"/>
          </a:xfrm>
          <a:prstGeom prst="rect">
            <a:avLst/>
          </a:prstGeom>
        </p:spPr>
      </p:pic>
    </p:spTree>
    <p:extLst>
      <p:ext uri="{BB962C8B-B14F-4D97-AF65-F5344CB8AC3E}">
        <p14:creationId xmlns:p14="http://schemas.microsoft.com/office/powerpoint/2010/main" val="3705107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C6CACBC-2EA4-9951-ACFE-B3A86C8B825C}"/>
              </a:ext>
            </a:extLst>
          </p:cNvPr>
          <p:cNvSpPr>
            <a:spLocks noGrp="1"/>
          </p:cNvSpPr>
          <p:nvPr>
            <p:ph type="body" sz="quarter" idx="12"/>
          </p:nvPr>
        </p:nvSpPr>
        <p:spPr>
          <a:xfrm>
            <a:off x="520671" y="404469"/>
            <a:ext cx="8899553" cy="703263"/>
          </a:xfrm>
        </p:spPr>
        <p:txBody>
          <a:bodyPr>
            <a:noAutofit/>
          </a:bodyPr>
          <a:lstStyle/>
          <a:p>
            <a:pPr marL="0" indent="0">
              <a:lnSpc>
                <a:spcPct val="100000"/>
              </a:lnSpc>
              <a:buNone/>
            </a:pPr>
            <a:r>
              <a:rPr lang="en-GB" dirty="0"/>
              <a:t>Nurse prescribing in adult social care</a:t>
            </a:r>
          </a:p>
        </p:txBody>
      </p:sp>
      <p:graphicFrame>
        <p:nvGraphicFramePr>
          <p:cNvPr id="8" name="Table 7">
            <a:extLst>
              <a:ext uri="{FF2B5EF4-FFF2-40B4-BE49-F238E27FC236}">
                <a16:creationId xmlns:a16="http://schemas.microsoft.com/office/drawing/2014/main" id="{6045B0D1-E691-B76C-36D9-4E09BC2D5E39}"/>
              </a:ext>
            </a:extLst>
          </p:cNvPr>
          <p:cNvGraphicFramePr>
            <a:graphicFrameLocks noGrp="1"/>
          </p:cNvGraphicFramePr>
          <p:nvPr>
            <p:extLst>
              <p:ext uri="{D42A27DB-BD31-4B8C-83A1-F6EECF244321}">
                <p14:modId xmlns:p14="http://schemas.microsoft.com/office/powerpoint/2010/main" val="1785716254"/>
              </p:ext>
            </p:extLst>
          </p:nvPr>
        </p:nvGraphicFramePr>
        <p:xfrm>
          <a:off x="520671" y="1184076"/>
          <a:ext cx="9915234" cy="531011"/>
        </p:xfrm>
        <a:graphic>
          <a:graphicData uri="http://schemas.openxmlformats.org/drawingml/2006/table">
            <a:tbl>
              <a:tblPr>
                <a:tableStyleId>{5C22544A-7EE6-4342-B048-85BDC9FD1C3A}</a:tableStyleId>
              </a:tblPr>
              <a:tblGrid>
                <a:gridCol w="9915234">
                  <a:extLst>
                    <a:ext uri="{9D8B030D-6E8A-4147-A177-3AD203B41FA5}">
                      <a16:colId xmlns:a16="http://schemas.microsoft.com/office/drawing/2014/main" val="3355366512"/>
                    </a:ext>
                  </a:extLst>
                </a:gridCol>
              </a:tblGrid>
              <a:tr h="531011">
                <a:tc>
                  <a:txBody>
                    <a:bodyPr/>
                    <a:lstStyle/>
                    <a:p>
                      <a:pPr algn="l">
                        <a:lnSpc>
                          <a:spcPct val="115000"/>
                        </a:lnSpc>
                        <a:spcAft>
                          <a:spcPts val="800"/>
                        </a:spcAft>
                        <a:buNone/>
                      </a:pPr>
                      <a:r>
                        <a:rPr lang="en-GB" sz="2800" b="1" kern="100" dirty="0">
                          <a:solidFill>
                            <a:srgbClr val="008C95"/>
                          </a:solidFill>
                          <a:effectLst/>
                          <a:latin typeface="Arial" panose="020B0604020202020204" pitchFamily="34" charset="0"/>
                          <a:cs typeface="Arial" panose="020B0604020202020204" pitchFamily="34" charset="0"/>
                        </a:rPr>
                        <a:t>What is it, why it matters and how to get started</a:t>
                      </a:r>
                    </a:p>
                  </a:txBody>
                  <a:tcPr marL="114300" marR="114300" marT="0" marB="0">
                    <a:noFill/>
                  </a:tcPr>
                </a:tc>
                <a:extLst>
                  <a:ext uri="{0D108BD9-81ED-4DB2-BD59-A6C34878D82A}">
                    <a16:rowId xmlns:a16="http://schemas.microsoft.com/office/drawing/2014/main" val="4100243442"/>
                  </a:ext>
                </a:extLst>
              </a:tr>
            </a:tbl>
          </a:graphicData>
        </a:graphic>
      </p:graphicFrame>
      <p:sp>
        <p:nvSpPr>
          <p:cNvPr id="13" name="TextBox 12">
            <a:extLst>
              <a:ext uri="{FF2B5EF4-FFF2-40B4-BE49-F238E27FC236}">
                <a16:creationId xmlns:a16="http://schemas.microsoft.com/office/drawing/2014/main" id="{1FC3AAB7-3A82-9A51-4BA6-DCA03291E606}"/>
              </a:ext>
            </a:extLst>
          </p:cNvPr>
          <p:cNvSpPr txBox="1"/>
          <p:nvPr/>
        </p:nvSpPr>
        <p:spPr>
          <a:xfrm>
            <a:off x="530197" y="2254360"/>
            <a:ext cx="8890028" cy="3577903"/>
          </a:xfrm>
          <a:prstGeom prst="rect">
            <a:avLst/>
          </a:prstGeom>
          <a:noFill/>
        </p:spPr>
        <p:txBody>
          <a:bodyPr wrap="square" rtlCol="0">
            <a:spAutoFit/>
          </a:bodyPr>
          <a:lstStyle/>
          <a:p>
            <a:r>
              <a:rPr lang="en-GB" sz="2000" dirty="0">
                <a:solidFill>
                  <a:schemeClr val="tx1">
                    <a:lumMod val="75000"/>
                    <a:lumOff val="25000"/>
                  </a:schemeClr>
                </a:solidFill>
                <a:latin typeface="Arial" panose="020B0604020202020204" pitchFamily="34" charset="0"/>
                <a:cs typeface="Arial" panose="020B0604020202020204" pitchFamily="34" charset="0"/>
              </a:rPr>
              <a:t>Join our webinar to explore nurse prescribing in adult social care, sharing regulatory, educational and practical insights, plus learning from organisations developing nurse prescribing.</a:t>
            </a:r>
          </a:p>
          <a:p>
            <a:endParaRPr lang="en-GB" sz="1050" dirty="0">
              <a:solidFill>
                <a:schemeClr val="tx1">
                  <a:lumMod val="75000"/>
                  <a:lumOff val="25000"/>
                </a:schemeClr>
              </a:solidFill>
              <a:latin typeface="Arial" panose="020B0604020202020204" pitchFamily="34" charset="0"/>
              <a:cs typeface="Arial" panose="020B0604020202020204" pitchFamily="34" charset="0"/>
            </a:endParaRPr>
          </a:p>
          <a:p>
            <a:r>
              <a:rPr lang="en-GB" sz="2000" b="1" dirty="0">
                <a:solidFill>
                  <a:schemeClr val="tx1">
                    <a:lumMod val="75000"/>
                    <a:lumOff val="25000"/>
                  </a:schemeClr>
                </a:solidFill>
                <a:latin typeface="Arial" panose="020B0604020202020204" pitchFamily="34" charset="0"/>
                <a:cs typeface="Arial" panose="020B0604020202020204" pitchFamily="34" charset="0"/>
              </a:rPr>
              <a:t>Following this session, attendees will be able to:</a:t>
            </a:r>
          </a:p>
          <a:p>
            <a:endParaRPr lang="en-GB" sz="1000" b="1" dirty="0">
              <a:solidFill>
                <a:schemeClr val="tx1">
                  <a:lumMod val="75000"/>
                  <a:lumOff val="25000"/>
                </a:schemeClr>
              </a:solidFill>
              <a:latin typeface="Arial" panose="020B0604020202020204" pitchFamily="34" charset="0"/>
              <a:cs typeface="Arial" panose="020B0604020202020204" pitchFamily="34" charset="0"/>
            </a:endParaRPr>
          </a:p>
          <a:p>
            <a:pPr marL="342900" indent="-342900">
              <a:buClr>
                <a:srgbClr val="0070C0"/>
              </a:buClr>
              <a:buFont typeface="Wingdings" panose="05000000000000000000" pitchFamily="2" charset="2"/>
              <a:buChar char="§"/>
            </a:pPr>
            <a:r>
              <a:rPr lang="en-GB" dirty="0">
                <a:solidFill>
                  <a:schemeClr val="tx1">
                    <a:lumMod val="75000"/>
                    <a:lumOff val="25000"/>
                  </a:schemeClr>
                </a:solidFill>
                <a:latin typeface="Arial" panose="020B0604020202020204" pitchFamily="34" charset="0"/>
                <a:cs typeface="Arial" panose="020B0604020202020204" pitchFamily="34" charset="0"/>
              </a:rPr>
              <a:t>Describe the role of nurse prescribing in adult social care.</a:t>
            </a:r>
          </a:p>
          <a:p>
            <a:pPr marL="342900" indent="-342900">
              <a:buClr>
                <a:srgbClr val="0070C0"/>
              </a:buClr>
              <a:buFont typeface="Wingdings" panose="05000000000000000000" pitchFamily="2" charset="2"/>
              <a:buChar char="§"/>
            </a:pPr>
            <a:r>
              <a:rPr lang="en-GB" dirty="0">
                <a:solidFill>
                  <a:schemeClr val="tx1">
                    <a:lumMod val="75000"/>
                    <a:lumOff val="25000"/>
                  </a:schemeClr>
                </a:solidFill>
                <a:latin typeface="Arial" panose="020B0604020202020204" pitchFamily="34" charset="0"/>
                <a:cs typeface="Arial" panose="020B0604020202020204" pitchFamily="34" charset="0"/>
              </a:rPr>
              <a:t>Explain the potential benefits of nurse prescribing.</a:t>
            </a:r>
          </a:p>
          <a:p>
            <a:pPr marL="342900" indent="-342900">
              <a:buClr>
                <a:srgbClr val="0070C0"/>
              </a:buClr>
              <a:buFont typeface="Wingdings" panose="05000000000000000000" pitchFamily="2" charset="2"/>
              <a:buChar char="§"/>
            </a:pPr>
            <a:r>
              <a:rPr lang="en-GB" dirty="0">
                <a:solidFill>
                  <a:schemeClr val="tx1">
                    <a:lumMod val="75000"/>
                    <a:lumOff val="25000"/>
                  </a:schemeClr>
                </a:solidFill>
                <a:latin typeface="Arial" panose="020B0604020202020204" pitchFamily="34" charset="0"/>
                <a:cs typeface="Arial" panose="020B0604020202020204" pitchFamily="34" charset="0"/>
              </a:rPr>
              <a:t>Identify routes into nurse prescribing education and training.</a:t>
            </a:r>
          </a:p>
          <a:p>
            <a:pPr marL="342900" indent="-342900">
              <a:buClr>
                <a:srgbClr val="0070C0"/>
              </a:buClr>
              <a:buFont typeface="Wingdings" panose="05000000000000000000" pitchFamily="2" charset="2"/>
              <a:buChar char="§"/>
            </a:pPr>
            <a:r>
              <a:rPr lang="en-GB" dirty="0">
                <a:solidFill>
                  <a:schemeClr val="tx1">
                    <a:lumMod val="75000"/>
                    <a:lumOff val="25000"/>
                  </a:schemeClr>
                </a:solidFill>
                <a:latin typeface="Arial" panose="020B0604020202020204" pitchFamily="34" charset="0"/>
                <a:cs typeface="Arial" panose="020B0604020202020204" pitchFamily="34" charset="0"/>
              </a:rPr>
              <a:t>Understand key considerations for implementing nurse prescribing.</a:t>
            </a:r>
          </a:p>
          <a:p>
            <a:pPr marL="342900" indent="-342900">
              <a:buClr>
                <a:srgbClr val="0070C0"/>
              </a:buClr>
              <a:buFont typeface="Wingdings" panose="05000000000000000000" pitchFamily="2" charset="2"/>
              <a:buChar char="§"/>
            </a:pPr>
            <a:r>
              <a:rPr lang="en-GB" dirty="0">
                <a:solidFill>
                  <a:schemeClr val="tx1">
                    <a:lumMod val="75000"/>
                    <a:lumOff val="25000"/>
                  </a:schemeClr>
                </a:solidFill>
                <a:latin typeface="Arial" panose="020B0604020202020204" pitchFamily="34" charset="0"/>
                <a:cs typeface="Arial" panose="020B0604020202020204" pitchFamily="34" charset="0"/>
              </a:rPr>
              <a:t>Recognise the support, supervision and partnership arrangements to support successful implementation.</a:t>
            </a:r>
          </a:p>
          <a:p>
            <a:pPr marL="342900" indent="-342900">
              <a:buClr>
                <a:srgbClr val="0070C0"/>
              </a:buClr>
              <a:buFont typeface="Wingdings" panose="05000000000000000000" pitchFamily="2" charset="2"/>
              <a:buChar char="§"/>
            </a:pPr>
            <a:r>
              <a:rPr lang="en-GB" dirty="0">
                <a:solidFill>
                  <a:schemeClr val="tx1">
                    <a:lumMod val="75000"/>
                    <a:lumOff val="25000"/>
                  </a:schemeClr>
                </a:solidFill>
                <a:latin typeface="Arial" panose="020B0604020202020204" pitchFamily="34" charset="0"/>
                <a:cs typeface="Arial" panose="020B0604020202020204" pitchFamily="34" charset="0"/>
              </a:rPr>
              <a:t>Reflect on examples of nurse prescribing practice and learnings from others.</a:t>
            </a:r>
            <a:endParaRPr lang="en-GB" sz="400" dirty="0">
              <a:solidFill>
                <a:schemeClr val="tx1">
                  <a:lumMod val="75000"/>
                  <a:lumOff val="25000"/>
                </a:schemeClr>
              </a:solidFill>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0CF2FB31-783B-0B11-2C3D-C8F6B810BEFB}"/>
              </a:ext>
            </a:extLst>
          </p:cNvPr>
          <p:cNvGraphicFramePr>
            <a:graphicFrameLocks noGrp="1"/>
          </p:cNvGraphicFramePr>
          <p:nvPr/>
        </p:nvGraphicFramePr>
        <p:xfrm>
          <a:off x="9281196" y="3664075"/>
          <a:ext cx="2469442" cy="462511"/>
        </p:xfrm>
        <a:graphic>
          <a:graphicData uri="http://schemas.openxmlformats.org/drawingml/2006/table">
            <a:tbl>
              <a:tblPr>
                <a:tableStyleId>{5C22544A-7EE6-4342-B048-85BDC9FD1C3A}</a:tableStyleId>
              </a:tblPr>
              <a:tblGrid>
                <a:gridCol w="2469442">
                  <a:extLst>
                    <a:ext uri="{9D8B030D-6E8A-4147-A177-3AD203B41FA5}">
                      <a16:colId xmlns:a16="http://schemas.microsoft.com/office/drawing/2014/main" val="3355366512"/>
                    </a:ext>
                  </a:extLst>
                </a:gridCol>
              </a:tblGrid>
              <a:tr h="462511">
                <a:tc>
                  <a:txBody>
                    <a:bodyPr/>
                    <a:lstStyle/>
                    <a:p>
                      <a:pPr algn="ctr">
                        <a:lnSpc>
                          <a:spcPct val="115000"/>
                        </a:lnSpc>
                        <a:spcAft>
                          <a:spcPts val="800"/>
                        </a:spcAft>
                        <a:buNone/>
                      </a:pPr>
                      <a:r>
                        <a:rPr lang="en-GB" sz="2400" b="1" kern="100" dirty="0">
                          <a:solidFill>
                            <a:schemeClr val="tx1"/>
                          </a:solidFill>
                          <a:effectLst/>
                          <a:latin typeface="Arial" panose="020B0604020202020204" pitchFamily="34" charset="0"/>
                          <a:cs typeface="Arial" panose="020B0604020202020204" pitchFamily="34" charset="0"/>
                        </a:rPr>
                        <a:t> </a:t>
                      </a:r>
                      <a:r>
                        <a:rPr lang="en-GB" sz="2400" b="1" kern="100" dirty="0">
                          <a:solidFill>
                            <a:schemeClr val="tx1"/>
                          </a:solidFill>
                          <a:effectLst/>
                          <a:latin typeface="Arial" panose="020B0604020202020204" pitchFamily="34" charset="0"/>
                          <a:cs typeface="Arial" panose="020B0604020202020204" pitchFamily="34" charset="0"/>
                          <a:hlinkClick r:id="rId3"/>
                        </a:rPr>
                        <a:t>Find out more</a:t>
                      </a:r>
                      <a:endParaRPr lang="en-GB" sz="2400" b="1" kern="100" dirty="0">
                        <a:solidFill>
                          <a:schemeClr val="tx1"/>
                        </a:solidFill>
                        <a:effectLst/>
                        <a:latin typeface="Arial" panose="020B0604020202020204" pitchFamily="34" charset="0"/>
                        <a:cs typeface="Arial" panose="020B0604020202020204" pitchFamily="34" charset="0"/>
                      </a:endParaRPr>
                    </a:p>
                  </a:txBody>
                  <a:tcPr marL="114300" marR="114300" marT="0" marB="0">
                    <a:solidFill>
                      <a:schemeClr val="bg1"/>
                    </a:solidFill>
                  </a:tcPr>
                </a:tc>
                <a:extLst>
                  <a:ext uri="{0D108BD9-81ED-4DB2-BD59-A6C34878D82A}">
                    <a16:rowId xmlns:a16="http://schemas.microsoft.com/office/drawing/2014/main" val="4100243442"/>
                  </a:ext>
                </a:extLst>
              </a:tr>
            </a:tbl>
          </a:graphicData>
        </a:graphic>
      </p:graphicFrame>
      <p:graphicFrame>
        <p:nvGraphicFramePr>
          <p:cNvPr id="7" name="Table 6">
            <a:extLst>
              <a:ext uri="{FF2B5EF4-FFF2-40B4-BE49-F238E27FC236}">
                <a16:creationId xmlns:a16="http://schemas.microsoft.com/office/drawing/2014/main" id="{6A5ACA7C-A524-BE66-982D-B33F3CEE7C4C}"/>
              </a:ext>
            </a:extLst>
          </p:cNvPr>
          <p:cNvGraphicFramePr>
            <a:graphicFrameLocks noGrp="1"/>
          </p:cNvGraphicFramePr>
          <p:nvPr/>
        </p:nvGraphicFramePr>
        <p:xfrm>
          <a:off x="520671" y="1729000"/>
          <a:ext cx="8289953" cy="397161"/>
        </p:xfrm>
        <a:graphic>
          <a:graphicData uri="http://schemas.openxmlformats.org/drawingml/2006/table">
            <a:tbl>
              <a:tblPr>
                <a:tableStyleId>{5C22544A-7EE6-4342-B048-85BDC9FD1C3A}</a:tableStyleId>
              </a:tblPr>
              <a:tblGrid>
                <a:gridCol w="8289953">
                  <a:extLst>
                    <a:ext uri="{9D8B030D-6E8A-4147-A177-3AD203B41FA5}">
                      <a16:colId xmlns:a16="http://schemas.microsoft.com/office/drawing/2014/main" val="3355366512"/>
                    </a:ext>
                  </a:extLst>
                </a:gridCol>
              </a:tblGrid>
              <a:tr h="397161">
                <a:tc>
                  <a:txBody>
                    <a:bodyPr/>
                    <a:lstStyle/>
                    <a:p>
                      <a:pPr algn="l">
                        <a:lnSpc>
                          <a:spcPct val="115000"/>
                        </a:lnSpc>
                        <a:spcAft>
                          <a:spcPts val="800"/>
                        </a:spcAft>
                        <a:buNone/>
                      </a:pPr>
                      <a:r>
                        <a:rPr lang="en-GB" sz="2000" b="1" kern="100" dirty="0">
                          <a:solidFill>
                            <a:schemeClr val="tx1">
                              <a:lumMod val="65000"/>
                              <a:lumOff val="35000"/>
                            </a:schemeClr>
                          </a:solidFill>
                          <a:effectLst/>
                          <a:latin typeface="Arial" panose="020B0604020202020204" pitchFamily="34" charset="0"/>
                          <a:cs typeface="Arial" panose="020B0604020202020204" pitchFamily="34" charset="0"/>
                        </a:rPr>
                        <a:t>Wednesday 14 October | 14:00 - 15:00 | Online</a:t>
                      </a:r>
                    </a:p>
                  </a:txBody>
                  <a:tcPr marL="114300" marR="114300" marT="0" marB="0">
                    <a:noFill/>
                  </a:tcPr>
                </a:tc>
                <a:extLst>
                  <a:ext uri="{0D108BD9-81ED-4DB2-BD59-A6C34878D82A}">
                    <a16:rowId xmlns:a16="http://schemas.microsoft.com/office/drawing/2014/main" val="4100243442"/>
                  </a:ext>
                </a:extLst>
              </a:tr>
            </a:tbl>
          </a:graphicData>
        </a:graphic>
      </p:graphicFrame>
      <p:pic>
        <p:nvPicPr>
          <p:cNvPr id="6" name="Picture 5">
            <a:extLst>
              <a:ext uri="{FF2B5EF4-FFF2-40B4-BE49-F238E27FC236}">
                <a16:creationId xmlns:a16="http://schemas.microsoft.com/office/drawing/2014/main" id="{B2BDB279-5925-3DB5-2E52-2BAB2915A0E6}"/>
              </a:ext>
            </a:extLst>
          </p:cNvPr>
          <p:cNvPicPr>
            <a:picLocks noChangeAspect="1"/>
          </p:cNvPicPr>
          <p:nvPr/>
        </p:nvPicPr>
        <p:blipFill>
          <a:blip r:embed="rId4"/>
          <a:stretch>
            <a:fillRect/>
          </a:stretch>
        </p:blipFill>
        <p:spPr>
          <a:xfrm>
            <a:off x="9573040" y="4164959"/>
            <a:ext cx="2135653" cy="2162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22553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E2D8AE-8961-7914-5BC3-07A1B54406F8}"/>
              </a:ext>
            </a:extLst>
          </p:cNvPr>
          <p:cNvSpPr>
            <a:spLocks noGrp="1"/>
          </p:cNvSpPr>
          <p:nvPr>
            <p:ph type="body" sz="quarter" idx="11"/>
          </p:nvPr>
        </p:nvSpPr>
        <p:spPr>
          <a:xfrm>
            <a:off x="457721" y="1098286"/>
            <a:ext cx="11329271" cy="1109131"/>
          </a:xfrm>
        </p:spPr>
        <p:txBody>
          <a:bodyPr/>
          <a:lstStyle/>
          <a:p>
            <a:r>
              <a:rPr lang="en-GB" dirty="0"/>
              <a:t>Join our forums and networks to connect, collaborate and lead social care nursing developments</a:t>
            </a:r>
          </a:p>
        </p:txBody>
      </p:sp>
      <p:sp>
        <p:nvSpPr>
          <p:cNvPr id="3" name="Text Placeholder 2">
            <a:extLst>
              <a:ext uri="{FF2B5EF4-FFF2-40B4-BE49-F238E27FC236}">
                <a16:creationId xmlns:a16="http://schemas.microsoft.com/office/drawing/2014/main" id="{DB997496-263F-892C-B1E3-71BDE03F2672}"/>
              </a:ext>
            </a:extLst>
          </p:cNvPr>
          <p:cNvSpPr>
            <a:spLocks noGrp="1"/>
          </p:cNvSpPr>
          <p:nvPr>
            <p:ph type="body" sz="quarter" idx="12"/>
          </p:nvPr>
        </p:nvSpPr>
        <p:spPr>
          <a:xfrm>
            <a:off x="495299" y="530677"/>
            <a:ext cx="8907463" cy="703263"/>
          </a:xfrm>
        </p:spPr>
        <p:txBody>
          <a:bodyPr/>
          <a:lstStyle/>
          <a:p>
            <a:r>
              <a:rPr lang="en-GB" dirty="0"/>
              <a:t>Nursing forums and networks</a:t>
            </a:r>
          </a:p>
        </p:txBody>
      </p:sp>
      <p:sp>
        <p:nvSpPr>
          <p:cNvPr id="4" name="Text Placeholder 3">
            <a:extLst>
              <a:ext uri="{FF2B5EF4-FFF2-40B4-BE49-F238E27FC236}">
                <a16:creationId xmlns:a16="http://schemas.microsoft.com/office/drawing/2014/main" id="{EC71C517-EFED-CCB0-8627-D269E465ED96}"/>
              </a:ext>
            </a:extLst>
          </p:cNvPr>
          <p:cNvSpPr>
            <a:spLocks noGrp="1"/>
          </p:cNvSpPr>
          <p:nvPr>
            <p:ph type="body" sz="quarter" idx="13"/>
          </p:nvPr>
        </p:nvSpPr>
        <p:spPr>
          <a:xfrm>
            <a:off x="482773" y="2029217"/>
            <a:ext cx="9475419" cy="745809"/>
          </a:xfrm>
        </p:spPr>
        <p:txBody>
          <a:bodyPr lIns="91440" tIns="45720" rIns="91440" bIns="45720" anchor="t"/>
          <a:lstStyle/>
          <a:p>
            <a:r>
              <a:rPr lang="en-GB" dirty="0"/>
              <a:t>You’ll explore workforce innovation, education and career development, and celebrate diverse voices within an inclusive, supportive professional community.</a:t>
            </a:r>
          </a:p>
          <a:p>
            <a:endParaRPr lang="en-GB" sz="1050" dirty="0"/>
          </a:p>
        </p:txBody>
      </p:sp>
      <p:sp>
        <p:nvSpPr>
          <p:cNvPr id="5" name="TextBox 4">
            <a:extLst>
              <a:ext uri="{FF2B5EF4-FFF2-40B4-BE49-F238E27FC236}">
                <a16:creationId xmlns:a16="http://schemas.microsoft.com/office/drawing/2014/main" id="{1EAC35D0-98EB-47C7-E0E7-7C9E42D662A4}"/>
              </a:ext>
            </a:extLst>
          </p:cNvPr>
          <p:cNvSpPr txBox="1"/>
          <p:nvPr/>
        </p:nvSpPr>
        <p:spPr>
          <a:xfrm>
            <a:off x="4008328" y="3395748"/>
            <a:ext cx="3682653" cy="2100575"/>
          </a:xfrm>
          <a:prstGeom prst="rect">
            <a:avLst/>
          </a:prstGeom>
          <a:noFill/>
        </p:spPr>
        <p:txBody>
          <a:bodyPr wrap="square" rtlCol="0">
            <a:spAutoFit/>
          </a:bodyPr>
          <a:lstStyle/>
          <a:p>
            <a:r>
              <a:rPr lang="en-GB" sz="2000" b="1" dirty="0">
                <a:solidFill>
                  <a:schemeClr val="tx1"/>
                </a:solidFill>
                <a:latin typeface="Arial" panose="020B0604020202020204" pitchFamily="34" charset="0"/>
                <a:cs typeface="Arial" panose="020B0604020202020204" pitchFamily="34" charset="0"/>
              </a:rPr>
              <a:t>Nursing Education Forum</a:t>
            </a:r>
          </a:p>
          <a:p>
            <a:pPr marL="342900" indent="-342900">
              <a:buFont typeface="Wingdings" panose="05000000000000000000" pitchFamily="2" charset="2"/>
              <a:buChar char="§"/>
            </a:pPr>
            <a:r>
              <a:rPr lang="en-GB" sz="2000" dirty="0">
                <a:solidFill>
                  <a:schemeClr val="tx1"/>
                </a:solidFill>
                <a:latin typeface="Arial" panose="020B0604020202020204" pitchFamily="34" charset="0"/>
                <a:cs typeface="Arial" panose="020B0604020202020204" pitchFamily="34" charset="0"/>
              </a:rPr>
              <a:t>Wednesday 11 November</a:t>
            </a:r>
          </a:p>
          <a:p>
            <a:pPr marL="342900" indent="-342900">
              <a:buFont typeface="Wingdings" panose="05000000000000000000" pitchFamily="2" charset="2"/>
              <a:buChar char="§"/>
            </a:pPr>
            <a:r>
              <a:rPr lang="en-GB" sz="2000" dirty="0">
                <a:solidFill>
                  <a:schemeClr val="tx1"/>
                </a:solidFill>
                <a:latin typeface="Arial" panose="020B0604020202020204" pitchFamily="34" charset="0"/>
                <a:cs typeface="Arial" panose="020B0604020202020204" pitchFamily="34" charset="0"/>
              </a:rPr>
              <a:t>Wednesday 20 January</a:t>
            </a:r>
          </a:p>
          <a:p>
            <a:pPr marL="342900" indent="-342900">
              <a:buFont typeface="Wingdings" panose="05000000000000000000" pitchFamily="2" charset="2"/>
              <a:buChar char="§"/>
            </a:pPr>
            <a:r>
              <a:rPr lang="en-GB" sz="2000" dirty="0">
                <a:solidFill>
                  <a:schemeClr val="tx1"/>
                </a:solidFill>
                <a:latin typeface="Arial" panose="020B0604020202020204" pitchFamily="34" charset="0"/>
                <a:cs typeface="Arial" panose="020B0604020202020204" pitchFamily="34" charset="0"/>
              </a:rPr>
              <a:t>Wednesday 3 March</a:t>
            </a:r>
          </a:p>
          <a:p>
            <a:endParaRPr lang="en-GB" sz="1050" dirty="0">
              <a:solidFill>
                <a:schemeClr val="tx1"/>
              </a:solidFill>
              <a:latin typeface="Arial" panose="020B0604020202020204" pitchFamily="34" charset="0"/>
              <a:cs typeface="Arial" panose="020B0604020202020204" pitchFamily="34" charset="0"/>
            </a:endParaRPr>
          </a:p>
          <a:p>
            <a:r>
              <a:rPr lang="en-GB" sz="2000" dirty="0"/>
              <a:t>Time: 14:00 – 15:30 </a:t>
            </a:r>
          </a:p>
          <a:p>
            <a:r>
              <a:rPr lang="en-GB" sz="2000" dirty="0"/>
              <a:t>Location: Online</a:t>
            </a:r>
            <a:endParaRPr lang="en-GB" sz="2000" dirty="0">
              <a:solidFill>
                <a:schemeClr val="tx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1EAEB83-6968-643B-F8EF-6403FB416907}"/>
              </a:ext>
            </a:extLst>
          </p:cNvPr>
          <p:cNvSpPr txBox="1"/>
          <p:nvPr/>
        </p:nvSpPr>
        <p:spPr>
          <a:xfrm>
            <a:off x="7530230" y="3380090"/>
            <a:ext cx="3682653" cy="2408352"/>
          </a:xfrm>
          <a:prstGeom prst="rect">
            <a:avLst/>
          </a:prstGeom>
          <a:noFill/>
        </p:spPr>
        <p:txBody>
          <a:bodyPr wrap="square" rtlCol="0">
            <a:spAutoFit/>
          </a:bodyPr>
          <a:lstStyle/>
          <a:p>
            <a:r>
              <a:rPr lang="en-GB" sz="2000" b="1" dirty="0"/>
              <a:t>Global Majority</a:t>
            </a:r>
          </a:p>
          <a:p>
            <a:r>
              <a:rPr lang="en-GB" sz="2000" b="1" dirty="0"/>
              <a:t>Nursing Network</a:t>
            </a:r>
          </a:p>
          <a:p>
            <a:pPr marL="342900" indent="-342900">
              <a:buFont typeface="Wingdings" panose="05000000000000000000" pitchFamily="2" charset="2"/>
              <a:buChar char="§"/>
            </a:pPr>
            <a:r>
              <a:rPr lang="en-GB" sz="2000" dirty="0">
                <a:solidFill>
                  <a:schemeClr val="tx1"/>
                </a:solidFill>
                <a:latin typeface="Arial" panose="020B0604020202020204" pitchFamily="34" charset="0"/>
                <a:cs typeface="Arial" panose="020B0604020202020204" pitchFamily="34" charset="0"/>
              </a:rPr>
              <a:t>Wednesday 4 </a:t>
            </a:r>
          </a:p>
          <a:p>
            <a:r>
              <a:rPr lang="en-GB" sz="2000" dirty="0">
                <a:solidFill>
                  <a:schemeClr val="tx1"/>
                </a:solidFill>
                <a:latin typeface="Arial" panose="020B0604020202020204" pitchFamily="34" charset="0"/>
                <a:cs typeface="Arial" panose="020B0604020202020204" pitchFamily="34" charset="0"/>
              </a:rPr>
              <a:t>     November</a:t>
            </a:r>
          </a:p>
          <a:p>
            <a:endParaRPr lang="en-GB" sz="1050" dirty="0">
              <a:solidFill>
                <a:schemeClr val="tx1"/>
              </a:solidFill>
              <a:latin typeface="Arial" panose="020B0604020202020204" pitchFamily="34" charset="0"/>
              <a:cs typeface="Arial" panose="020B0604020202020204" pitchFamily="34" charset="0"/>
            </a:endParaRPr>
          </a:p>
          <a:p>
            <a:r>
              <a:rPr lang="en-GB" sz="2000" dirty="0"/>
              <a:t>Time: 10:00 – 11:30 </a:t>
            </a:r>
          </a:p>
          <a:p>
            <a:r>
              <a:rPr lang="en-GB" sz="2000" dirty="0"/>
              <a:t>Location: Online</a:t>
            </a:r>
            <a:endParaRPr lang="en-GB" sz="2000" dirty="0">
              <a:solidFill>
                <a:schemeClr val="tx1"/>
              </a:solidFill>
              <a:latin typeface="Arial" panose="020B0604020202020204" pitchFamily="34" charset="0"/>
              <a:cs typeface="Arial" panose="020B0604020202020204" pitchFamily="34" charset="0"/>
            </a:endParaRPr>
          </a:p>
          <a:p>
            <a:endParaRPr lang="en-GB" sz="2000" dirty="0"/>
          </a:p>
        </p:txBody>
      </p:sp>
      <p:cxnSp>
        <p:nvCxnSpPr>
          <p:cNvPr id="9" name="Straight Connector 8">
            <a:extLst>
              <a:ext uri="{FF2B5EF4-FFF2-40B4-BE49-F238E27FC236}">
                <a16:creationId xmlns:a16="http://schemas.microsoft.com/office/drawing/2014/main" id="{E2C457A7-7570-BCF1-AF38-CE46CE12C9B7}"/>
              </a:ext>
            </a:extLst>
          </p:cNvPr>
          <p:cNvCxnSpPr>
            <a:cxnSpLocks/>
          </p:cNvCxnSpPr>
          <p:nvPr/>
        </p:nvCxnSpPr>
        <p:spPr>
          <a:xfrm>
            <a:off x="3925280" y="3429130"/>
            <a:ext cx="0" cy="226717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6F57A28-0690-6E34-219E-4F8BCC865791}"/>
              </a:ext>
            </a:extLst>
          </p:cNvPr>
          <p:cNvCxnSpPr>
            <a:cxnSpLocks/>
          </p:cNvCxnSpPr>
          <p:nvPr/>
        </p:nvCxnSpPr>
        <p:spPr>
          <a:xfrm>
            <a:off x="7480125" y="3395748"/>
            <a:ext cx="0" cy="2300552"/>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D5C73227-471B-8878-AFF3-0C71626AA9CA}"/>
              </a:ext>
            </a:extLst>
          </p:cNvPr>
          <p:cNvSpPr txBox="1"/>
          <p:nvPr/>
        </p:nvSpPr>
        <p:spPr>
          <a:xfrm>
            <a:off x="545404" y="3392616"/>
            <a:ext cx="3362716" cy="2408352"/>
          </a:xfrm>
          <a:prstGeom prst="rect">
            <a:avLst/>
          </a:prstGeom>
          <a:noFill/>
        </p:spPr>
        <p:txBody>
          <a:bodyPr wrap="square" rtlCol="0">
            <a:spAutoFit/>
          </a:bodyPr>
          <a:lstStyle/>
          <a:p>
            <a:r>
              <a:rPr lang="en-GB" sz="2000" b="1" dirty="0"/>
              <a:t>Nursing Workforce Forum</a:t>
            </a:r>
          </a:p>
          <a:p>
            <a:pPr marL="342900" indent="-342900">
              <a:buFont typeface="Wingdings" panose="05000000000000000000" pitchFamily="2" charset="2"/>
              <a:buChar char="§"/>
            </a:pPr>
            <a:r>
              <a:rPr lang="en-GB" sz="2000" dirty="0"/>
              <a:t>Tuesday 10 November</a:t>
            </a:r>
          </a:p>
          <a:p>
            <a:pPr marL="342900" indent="-342900">
              <a:buFont typeface="Wingdings" panose="05000000000000000000" pitchFamily="2" charset="2"/>
              <a:buChar char="§"/>
            </a:pPr>
            <a:r>
              <a:rPr lang="en-GB" sz="2000" dirty="0"/>
              <a:t>Tuesday 19 January </a:t>
            </a:r>
          </a:p>
          <a:p>
            <a:pPr marL="342900" indent="-342900">
              <a:buFont typeface="Wingdings" panose="05000000000000000000" pitchFamily="2" charset="2"/>
              <a:buChar char="§"/>
            </a:pPr>
            <a:r>
              <a:rPr lang="en-GB" sz="2000" dirty="0"/>
              <a:t>Tuesday 2 March</a:t>
            </a:r>
          </a:p>
          <a:p>
            <a:pPr marL="342900" indent="-342900">
              <a:buFont typeface="Wingdings" panose="05000000000000000000" pitchFamily="2" charset="2"/>
              <a:buChar char="§"/>
            </a:pPr>
            <a:endParaRPr lang="en-GB" sz="1050" dirty="0"/>
          </a:p>
          <a:p>
            <a:r>
              <a:rPr lang="en-GB" sz="2000" dirty="0"/>
              <a:t>Time: 14:00 – 15:30 </a:t>
            </a:r>
          </a:p>
          <a:p>
            <a:r>
              <a:rPr lang="en-GB" sz="2000" dirty="0"/>
              <a:t>Location: Online</a:t>
            </a:r>
          </a:p>
          <a:p>
            <a:endParaRPr lang="en-GB" sz="2000" dirty="0">
              <a:solidFill>
                <a:schemeClr val="tx1"/>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62C8414F-8E06-5909-9068-E478ABFA62B5}"/>
              </a:ext>
            </a:extLst>
          </p:cNvPr>
          <p:cNvPicPr>
            <a:picLocks noChangeAspect="1"/>
          </p:cNvPicPr>
          <p:nvPr/>
        </p:nvPicPr>
        <p:blipFill>
          <a:blip r:embed="rId3"/>
          <a:stretch>
            <a:fillRect/>
          </a:stretch>
        </p:blipFill>
        <p:spPr>
          <a:xfrm>
            <a:off x="10001583" y="4522930"/>
            <a:ext cx="1888446" cy="19045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 Placeholder 3">
            <a:extLst>
              <a:ext uri="{FF2B5EF4-FFF2-40B4-BE49-F238E27FC236}">
                <a16:creationId xmlns:a16="http://schemas.microsoft.com/office/drawing/2014/main" id="{C597E6C0-014A-6B10-82F2-F5D62ECA4E91}"/>
              </a:ext>
            </a:extLst>
          </p:cNvPr>
          <p:cNvSpPr txBox="1">
            <a:spLocks/>
          </p:cNvSpPr>
          <p:nvPr/>
        </p:nvSpPr>
        <p:spPr>
          <a:xfrm>
            <a:off x="482773" y="2867394"/>
            <a:ext cx="9475419" cy="436673"/>
          </a:xfrm>
          <a:prstGeom prst="rect">
            <a:avLst/>
          </a:prstGeom>
        </p:spPr>
        <p:txBody>
          <a:bodyPr lIns="91440" tIns="45720" rIns="91440" bIns="45720" anchor="t"/>
          <a:lstStyle>
            <a:lvl1pPr marL="0">
              <a:defRPr sz="2000" b="0">
                <a:solidFill>
                  <a:schemeClr val="tx1"/>
                </a:solidFill>
                <a:latin typeface="Arial" panose="020B0604020202020204" pitchFamily="34" charset="0"/>
                <a:ea typeface="+mn-ea"/>
                <a:cs typeface="Arial" panose="020B0604020202020204" pitchFamily="34" charset="0"/>
              </a:defRPr>
            </a:lvl1pPr>
            <a:lvl2pPr marL="742950" indent="-285750">
              <a:buClr>
                <a:srgbClr val="0040BB"/>
              </a:buClr>
              <a:buFont typeface="Wingdings" pitchFamily="2" charset="2"/>
              <a:buChar char="§"/>
              <a:defRPr sz="1800">
                <a:latin typeface="Arial" panose="020B0604020202020204" pitchFamily="34" charset="0"/>
                <a:ea typeface="+mn-ea"/>
                <a:cs typeface="Arial" panose="020B0604020202020204" pitchFamily="34" charset="0"/>
              </a:defRPr>
            </a:lvl2pPr>
            <a:lvl3pPr marL="914400">
              <a:defRPr sz="2400">
                <a:latin typeface="Arial" panose="020B0604020202020204" pitchFamily="34" charset="0"/>
                <a:ea typeface="+mn-ea"/>
                <a:cs typeface="Arial" panose="020B0604020202020204" pitchFamily="34" charset="0"/>
              </a:defRPr>
            </a:lvl3pPr>
            <a:lvl4pPr marL="1371600">
              <a:defRPr sz="2000">
                <a:latin typeface="Arial" panose="020B0604020202020204" pitchFamily="34" charset="0"/>
                <a:ea typeface="+mn-ea"/>
                <a:cs typeface="Arial" panose="020B0604020202020204" pitchFamily="34" charset="0"/>
              </a:defRPr>
            </a:lvl4pPr>
            <a:lvl5pPr marL="1828800">
              <a:defRPr sz="1600">
                <a:latin typeface="Arial" panose="020B0604020202020204" pitchFamily="34" charset="0"/>
                <a:ea typeface="+mn-ea"/>
                <a:cs typeface="Arial" panose="020B0604020202020204" pitchFamily="34" charset="0"/>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GB" sz="2400" b="1" dirty="0">
                <a:solidFill>
                  <a:srgbClr val="7030A0"/>
                </a:solidFill>
              </a:rPr>
              <a:t>Upcoming forums and networks:</a:t>
            </a:r>
          </a:p>
        </p:txBody>
      </p:sp>
    </p:spTree>
    <p:extLst>
      <p:ext uri="{BB962C8B-B14F-4D97-AF65-F5344CB8AC3E}">
        <p14:creationId xmlns:p14="http://schemas.microsoft.com/office/powerpoint/2010/main" val="30726518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B1D9E-E271-F6EE-BD88-74516891804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E1BEF39-35A8-8E1E-3F86-1B48BE3EF974}"/>
              </a:ext>
            </a:extLst>
          </p:cNvPr>
          <p:cNvSpPr>
            <a:spLocks noGrp="1"/>
          </p:cNvSpPr>
          <p:nvPr>
            <p:ph type="body" sz="quarter" idx="12"/>
          </p:nvPr>
        </p:nvSpPr>
        <p:spPr>
          <a:xfrm>
            <a:off x="520672" y="266567"/>
            <a:ext cx="11303028" cy="703263"/>
          </a:xfrm>
        </p:spPr>
        <p:txBody>
          <a:bodyPr>
            <a:noAutofit/>
          </a:bodyPr>
          <a:lstStyle/>
          <a:p>
            <a:pPr marL="0" indent="0">
              <a:lnSpc>
                <a:spcPct val="120000"/>
              </a:lnSpc>
              <a:buNone/>
            </a:pPr>
            <a:r>
              <a:rPr lang="en-GB" dirty="0"/>
              <a:t>Do you host nursing</a:t>
            </a:r>
            <a:r>
              <a:rPr lang="en-GB" sz="3200" dirty="0"/>
              <a:t> placements? </a:t>
            </a:r>
            <a:endParaRPr lang="en-GB" sz="3000" dirty="0"/>
          </a:p>
        </p:txBody>
      </p:sp>
      <p:graphicFrame>
        <p:nvGraphicFramePr>
          <p:cNvPr id="8" name="Table 7">
            <a:extLst>
              <a:ext uri="{FF2B5EF4-FFF2-40B4-BE49-F238E27FC236}">
                <a16:creationId xmlns:a16="http://schemas.microsoft.com/office/drawing/2014/main" id="{55B8DE5F-7DAE-15B1-D53B-9F65423A4D26}"/>
              </a:ext>
            </a:extLst>
          </p:cNvPr>
          <p:cNvGraphicFramePr>
            <a:graphicFrameLocks noGrp="1"/>
          </p:cNvGraphicFramePr>
          <p:nvPr>
            <p:extLst>
              <p:ext uri="{D42A27DB-BD31-4B8C-83A1-F6EECF244321}">
                <p14:modId xmlns:p14="http://schemas.microsoft.com/office/powerpoint/2010/main" val="2932203557"/>
              </p:ext>
            </p:extLst>
          </p:nvPr>
        </p:nvGraphicFramePr>
        <p:xfrm>
          <a:off x="520672" y="1096959"/>
          <a:ext cx="9903486" cy="939737"/>
        </p:xfrm>
        <a:graphic>
          <a:graphicData uri="http://schemas.openxmlformats.org/drawingml/2006/table">
            <a:tbl>
              <a:tblPr>
                <a:tableStyleId>{5C22544A-7EE6-4342-B048-85BDC9FD1C3A}</a:tableStyleId>
              </a:tblPr>
              <a:tblGrid>
                <a:gridCol w="9903486">
                  <a:extLst>
                    <a:ext uri="{9D8B030D-6E8A-4147-A177-3AD203B41FA5}">
                      <a16:colId xmlns:a16="http://schemas.microsoft.com/office/drawing/2014/main" val="3355366512"/>
                    </a:ext>
                  </a:extLst>
                </a:gridCol>
              </a:tblGrid>
              <a:tr h="808358">
                <a:tc>
                  <a:txBody>
                    <a:bodyPr/>
                    <a:lstStyle/>
                    <a:p>
                      <a:pPr algn="l">
                        <a:lnSpc>
                          <a:spcPct val="115000"/>
                        </a:lnSpc>
                        <a:spcAft>
                          <a:spcPts val="800"/>
                        </a:spcAft>
                        <a:buNone/>
                      </a:pPr>
                      <a:r>
                        <a:rPr lang="en-GB" sz="2800" b="1" kern="100" dirty="0">
                          <a:solidFill>
                            <a:srgbClr val="008C95"/>
                          </a:solidFill>
                          <a:effectLst/>
                          <a:latin typeface="Arial" panose="020B0604020202020204" pitchFamily="34" charset="0"/>
                          <a:cs typeface="Arial" panose="020B0604020202020204" pitchFamily="34" charset="0"/>
                        </a:rPr>
                        <a:t>It’s time to gain national recognition for your leadership in supporting nursing education</a:t>
                      </a:r>
                    </a:p>
                  </a:txBody>
                  <a:tcPr marL="114300" marR="114300" marT="0" marB="0">
                    <a:noFill/>
                  </a:tcPr>
                </a:tc>
                <a:extLst>
                  <a:ext uri="{0D108BD9-81ED-4DB2-BD59-A6C34878D82A}">
                    <a16:rowId xmlns:a16="http://schemas.microsoft.com/office/drawing/2014/main" val="4100243442"/>
                  </a:ext>
                </a:extLst>
              </a:tr>
            </a:tbl>
          </a:graphicData>
        </a:graphic>
      </p:graphicFrame>
      <p:sp>
        <p:nvSpPr>
          <p:cNvPr id="13" name="TextBox 12">
            <a:extLst>
              <a:ext uri="{FF2B5EF4-FFF2-40B4-BE49-F238E27FC236}">
                <a16:creationId xmlns:a16="http://schemas.microsoft.com/office/drawing/2014/main" id="{DD6B2D0A-602F-E669-9289-EE8C3F7F2965}"/>
              </a:ext>
            </a:extLst>
          </p:cNvPr>
          <p:cNvSpPr txBox="1"/>
          <p:nvPr/>
        </p:nvSpPr>
        <p:spPr>
          <a:xfrm>
            <a:off x="546072" y="2156760"/>
            <a:ext cx="990348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you’re providing student nurse placements that align with the </a:t>
            </a:r>
            <a:r>
              <a:rPr kumimoji="0" lang="en-GB" sz="2000" b="1" i="0" u="none" strike="noStrike" kern="1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Strategy to enable social care placements for student nurses and nursing associates</a:t>
            </a:r>
            <a:r>
              <a:rPr kumimoji="0" lang="en-GB" sz="2000" b="0" i="0" u="none" strike="noStrike" kern="1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you could be eligible for the Skills for Care Gold Commendation.</a:t>
            </a:r>
          </a:p>
        </p:txBody>
      </p:sp>
      <p:sp>
        <p:nvSpPr>
          <p:cNvPr id="2" name="TextBox 1">
            <a:extLst>
              <a:ext uri="{FF2B5EF4-FFF2-40B4-BE49-F238E27FC236}">
                <a16:creationId xmlns:a16="http://schemas.microsoft.com/office/drawing/2014/main" id="{D0288A10-DFEF-A3C7-C8DD-C33FCE5FD22E}"/>
              </a:ext>
            </a:extLst>
          </p:cNvPr>
          <p:cNvSpPr txBox="1"/>
          <p:nvPr/>
        </p:nvSpPr>
        <p:spPr>
          <a:xfrm>
            <a:off x="546072" y="3223626"/>
            <a:ext cx="9712960" cy="33393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Achieving Gold demonstrates your commitment to:</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Delivering outstanding learning experiences for student nurses.</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Meeting all the recommendations within the national placement strategy.</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Showcasing innovation and good practice in social care nursing education.</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Supporting the future nursing workforce through high-quality placements.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Why apply?</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Gain national recognition for your commitment to excellence.</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Share your good practice and inspire other providers across the sector.</a:t>
            </a:r>
          </a:p>
          <a:p>
            <a:pPr marL="342900" marR="0" lvl="0" indent="-342900" algn="l" defTabSz="914400" rtl="0" eaLnBrk="1" fontAlgn="auto" latinLnBrk="0" hangingPunct="1">
              <a:lnSpc>
                <a:spcPct val="100000"/>
              </a:lnSpc>
              <a:spcBef>
                <a:spcPts val="0"/>
              </a:spcBef>
              <a:spcAft>
                <a:spcPts val="0"/>
              </a:spcAft>
              <a:buClr>
                <a:srgbClr val="0070C0"/>
              </a:buClr>
              <a:buSzTx/>
              <a:buFont typeface="Wingdings" panose="05000000000000000000" pitchFamily="2" charset="2"/>
              <a:buChar char="§"/>
              <a:tabLst/>
              <a:defRPr/>
            </a:pPr>
            <a:endParaRPr lang="en-GB" sz="2000" kern="1200" dirty="0">
              <a:solidFill>
                <a:prstClr val="black"/>
              </a:solidFill>
              <a:latin typeface="Arial" panose="020B0604020202020204" pitchFamily="34" charset="0"/>
              <a:ea typeface="+mn-ea"/>
              <a:cs typeface="Arial" panose="020B0604020202020204" pitchFamily="34" charset="0"/>
            </a:endParaRPr>
          </a:p>
          <a:p>
            <a:pPr marR="0" lvl="0" algn="l" defTabSz="914400" rtl="0" eaLnBrk="1" fontAlgn="auto" latinLnBrk="0" hangingPunct="1">
              <a:lnSpc>
                <a:spcPct val="100000"/>
              </a:lnSpc>
              <a:spcBef>
                <a:spcPts val="0"/>
              </a:spcBef>
              <a:spcAft>
                <a:spcPts val="0"/>
              </a:spcAft>
              <a:buClr>
                <a:srgbClr val="0070C0"/>
              </a:buClr>
              <a:buSzTx/>
              <a:tabLst/>
              <a:defRPr/>
            </a:pPr>
            <a:r>
              <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Find out more.</a:t>
            </a:r>
            <a:endParaRPr kumimoji="0" lang="en-GB"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2D927C3D-2CA6-F09C-3936-925AB189F520}"/>
              </a:ext>
            </a:extLst>
          </p:cNvPr>
          <p:cNvPicPr>
            <a:picLocks noChangeAspect="1"/>
          </p:cNvPicPr>
          <p:nvPr/>
        </p:nvPicPr>
        <p:blipFill>
          <a:blip r:embed="rId4"/>
          <a:stretch>
            <a:fillRect/>
          </a:stretch>
        </p:blipFill>
        <p:spPr>
          <a:xfrm>
            <a:off x="9441274" y="4026156"/>
            <a:ext cx="2382426" cy="23750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258809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36F809-AB0D-9E43-841D-7ABB3B146FD5}"/>
              </a:ext>
            </a:extLst>
          </p:cNvPr>
          <p:cNvSpPr>
            <a:spLocks noGrp="1"/>
          </p:cNvSpPr>
          <p:nvPr>
            <p:ph type="body" sz="quarter" idx="11"/>
          </p:nvPr>
        </p:nvSpPr>
        <p:spPr>
          <a:xfrm>
            <a:off x="495299" y="1613237"/>
            <a:ext cx="11591926" cy="1109131"/>
          </a:xfrm>
        </p:spPr>
        <p:txBody>
          <a:bodyPr/>
          <a:lstStyle/>
          <a:p>
            <a:r>
              <a:rPr lang="en-GB" dirty="0"/>
              <a:t>Refreshed to reflect up-to-date language and guidance, they provide practical tools to design, commission and quality assure education and training.                          </a:t>
            </a:r>
          </a:p>
        </p:txBody>
      </p:sp>
      <p:sp>
        <p:nvSpPr>
          <p:cNvPr id="3" name="Text Placeholder 2">
            <a:extLst>
              <a:ext uri="{FF2B5EF4-FFF2-40B4-BE49-F238E27FC236}">
                <a16:creationId xmlns:a16="http://schemas.microsoft.com/office/drawing/2014/main" id="{5BFEC4DE-7A8F-754A-E703-20558CB1251F}"/>
              </a:ext>
            </a:extLst>
          </p:cNvPr>
          <p:cNvSpPr>
            <a:spLocks noGrp="1"/>
          </p:cNvSpPr>
          <p:nvPr>
            <p:ph type="body" sz="quarter" idx="12"/>
          </p:nvPr>
        </p:nvSpPr>
        <p:spPr/>
        <p:txBody>
          <a:bodyPr/>
          <a:lstStyle/>
          <a:p>
            <a:r>
              <a:rPr lang="en-GB" dirty="0"/>
              <a:t>Updated Mental Health and Dementia Frameworks now available</a:t>
            </a:r>
          </a:p>
        </p:txBody>
      </p:sp>
      <p:sp>
        <p:nvSpPr>
          <p:cNvPr id="4" name="Text Placeholder 3">
            <a:extLst>
              <a:ext uri="{FF2B5EF4-FFF2-40B4-BE49-F238E27FC236}">
                <a16:creationId xmlns:a16="http://schemas.microsoft.com/office/drawing/2014/main" id="{61366112-CA99-0356-E64D-B4B5DAB99D14}"/>
              </a:ext>
            </a:extLst>
          </p:cNvPr>
          <p:cNvSpPr>
            <a:spLocks noGrp="1"/>
          </p:cNvSpPr>
          <p:nvPr>
            <p:ph type="body" sz="quarter" idx="13"/>
          </p:nvPr>
        </p:nvSpPr>
        <p:spPr>
          <a:xfrm>
            <a:off x="495299" y="3277029"/>
            <a:ext cx="8831263" cy="3377228"/>
          </a:xfrm>
        </p:spPr>
        <p:txBody>
          <a:bodyPr/>
          <a:lstStyle/>
          <a:p>
            <a:r>
              <a:rPr lang="en-GB" dirty="0"/>
              <a:t>The updated Mental Health Core Capabilities Framework and Dementia Training Standards Framework set out nationally agreed learning outcomes and capability statements, aligned to current practice. </a:t>
            </a:r>
          </a:p>
          <a:p>
            <a:endParaRPr lang="en-GB" dirty="0"/>
          </a:p>
          <a:p>
            <a:r>
              <a:rPr lang="en-GB" dirty="0"/>
              <a:t>Ideal for learning providers, employers, commissioners and registered managers, both frameworks help standardise training, strengthen competence and improve consistency across the workforce.</a:t>
            </a:r>
          </a:p>
          <a:p>
            <a:endParaRPr lang="en-GB" dirty="0"/>
          </a:p>
          <a:p>
            <a:r>
              <a:rPr lang="en-GB" dirty="0">
                <a:hlinkClick r:id="rId3"/>
              </a:rPr>
              <a:t>Explore the frameworks</a:t>
            </a:r>
            <a:endParaRPr lang="en-GB" dirty="0"/>
          </a:p>
        </p:txBody>
      </p:sp>
      <p:sp>
        <p:nvSpPr>
          <p:cNvPr id="5" name="Text Placeholder 4">
            <a:extLst>
              <a:ext uri="{FF2B5EF4-FFF2-40B4-BE49-F238E27FC236}">
                <a16:creationId xmlns:a16="http://schemas.microsoft.com/office/drawing/2014/main" id="{114DE62E-5886-FBA9-1ACA-FD84F12958E4}"/>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3402687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362FFF-F327-CC21-1F2B-C998F3832FF0}"/>
              </a:ext>
            </a:extLst>
          </p:cNvPr>
          <p:cNvSpPr>
            <a:spLocks noGrp="1"/>
          </p:cNvSpPr>
          <p:nvPr>
            <p:ph type="body" sz="quarter" idx="11"/>
          </p:nvPr>
        </p:nvSpPr>
        <p:spPr>
          <a:xfrm>
            <a:off x="495299" y="1286176"/>
            <a:ext cx="11106151" cy="1109131"/>
          </a:xfrm>
        </p:spPr>
        <p:txBody>
          <a:bodyPr/>
          <a:lstStyle/>
          <a:p>
            <a:r>
              <a:rPr lang="en-GB" dirty="0"/>
              <a:t>Understanding allyship is the first step - putting it into practice is what creates real change.</a:t>
            </a:r>
          </a:p>
        </p:txBody>
      </p:sp>
      <p:sp>
        <p:nvSpPr>
          <p:cNvPr id="3" name="Text Placeholder 2">
            <a:extLst>
              <a:ext uri="{FF2B5EF4-FFF2-40B4-BE49-F238E27FC236}">
                <a16:creationId xmlns:a16="http://schemas.microsoft.com/office/drawing/2014/main" id="{788A3314-5529-6C7A-B8B7-6702F56BFD4D}"/>
              </a:ext>
            </a:extLst>
          </p:cNvPr>
          <p:cNvSpPr>
            <a:spLocks noGrp="1"/>
          </p:cNvSpPr>
          <p:nvPr>
            <p:ph type="body" sz="quarter" idx="12"/>
          </p:nvPr>
        </p:nvSpPr>
        <p:spPr/>
        <p:txBody>
          <a:bodyPr/>
          <a:lstStyle/>
          <a:p>
            <a:r>
              <a:rPr lang="en-GB" dirty="0"/>
              <a:t>Allyship resources</a:t>
            </a:r>
          </a:p>
        </p:txBody>
      </p:sp>
      <p:sp>
        <p:nvSpPr>
          <p:cNvPr id="4" name="Text Placeholder 3">
            <a:extLst>
              <a:ext uri="{FF2B5EF4-FFF2-40B4-BE49-F238E27FC236}">
                <a16:creationId xmlns:a16="http://schemas.microsoft.com/office/drawing/2014/main" id="{B9F75B6A-E5BF-3562-BA91-B31B018E7DBC}"/>
              </a:ext>
            </a:extLst>
          </p:cNvPr>
          <p:cNvSpPr>
            <a:spLocks noGrp="1"/>
          </p:cNvSpPr>
          <p:nvPr>
            <p:ph type="body" sz="quarter" idx="13"/>
          </p:nvPr>
        </p:nvSpPr>
        <p:spPr>
          <a:xfrm>
            <a:off x="495299" y="2395307"/>
            <a:ext cx="8831263" cy="3377228"/>
          </a:xfrm>
        </p:spPr>
        <p:txBody>
          <a:bodyPr/>
          <a:lstStyle/>
          <a:p>
            <a:r>
              <a:rPr lang="en-GB" dirty="0"/>
              <a:t>Discover our practical tools and guidance to help you embed allyship into everyday leadership and team culture across adult social care. </a:t>
            </a:r>
          </a:p>
          <a:p>
            <a:endParaRPr lang="en-GB" sz="1000" dirty="0"/>
          </a:p>
          <a:p>
            <a:r>
              <a:rPr lang="en-GB" dirty="0"/>
              <a:t>Allyship is not a one-off action. It is a consistent commitment to behaviours that promote fairness, challenge inequity and strengthen belonging.</a:t>
            </a:r>
          </a:p>
          <a:p>
            <a:endParaRPr lang="en-GB" sz="1000" dirty="0"/>
          </a:p>
          <a:p>
            <a:r>
              <a:rPr lang="en-GB" dirty="0"/>
              <a:t>Our introductory animation and group activities are designed to help you learn to recognise and challenge bias, lead respectful conversations, respond confidently to discrimination, and foster psychological safety. </a:t>
            </a:r>
          </a:p>
          <a:p>
            <a:endParaRPr lang="en-GB" sz="1050" dirty="0"/>
          </a:p>
          <a:p>
            <a:r>
              <a:rPr lang="en-GB" dirty="0"/>
              <a:t>Start shaping a fairer, more supportive, and equitable workplace.</a:t>
            </a:r>
          </a:p>
          <a:p>
            <a:endParaRPr lang="en-GB" sz="1000" dirty="0"/>
          </a:p>
          <a:p>
            <a:r>
              <a:rPr lang="en-GB" dirty="0">
                <a:hlinkClick r:id="rId3"/>
              </a:rPr>
              <a:t>Access the resources</a:t>
            </a:r>
            <a:endParaRPr lang="en-GB" dirty="0"/>
          </a:p>
        </p:txBody>
      </p:sp>
      <p:sp>
        <p:nvSpPr>
          <p:cNvPr id="5" name="Text Placeholder 4">
            <a:extLst>
              <a:ext uri="{FF2B5EF4-FFF2-40B4-BE49-F238E27FC236}">
                <a16:creationId xmlns:a16="http://schemas.microsoft.com/office/drawing/2014/main" id="{E7FD9187-F807-8018-C285-AE02EA02A013}"/>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35946027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52B260-C7B1-A435-304A-A16BDEAA6925}"/>
              </a:ext>
            </a:extLst>
          </p:cNvPr>
          <p:cNvSpPr>
            <a:spLocks noGrp="1"/>
          </p:cNvSpPr>
          <p:nvPr>
            <p:ph type="body" sz="quarter" idx="11"/>
          </p:nvPr>
        </p:nvSpPr>
        <p:spPr>
          <a:xfrm>
            <a:off x="495299" y="1181988"/>
            <a:ext cx="10820401" cy="1109131"/>
          </a:xfrm>
        </p:spPr>
        <p:txBody>
          <a:bodyPr/>
          <a:lstStyle/>
          <a:p>
            <a:r>
              <a:rPr lang="en-GB" dirty="0"/>
              <a:t>Explore our new medicines management resources designed for adult social care.</a:t>
            </a:r>
          </a:p>
        </p:txBody>
      </p:sp>
      <p:sp>
        <p:nvSpPr>
          <p:cNvPr id="3" name="Text Placeholder 2">
            <a:extLst>
              <a:ext uri="{FF2B5EF4-FFF2-40B4-BE49-F238E27FC236}">
                <a16:creationId xmlns:a16="http://schemas.microsoft.com/office/drawing/2014/main" id="{78E8D617-19A0-6FA8-80AD-02B5A4540E16}"/>
              </a:ext>
            </a:extLst>
          </p:cNvPr>
          <p:cNvSpPr>
            <a:spLocks noGrp="1"/>
          </p:cNvSpPr>
          <p:nvPr>
            <p:ph type="body" sz="quarter" idx="12"/>
          </p:nvPr>
        </p:nvSpPr>
        <p:spPr/>
        <p:txBody>
          <a:bodyPr/>
          <a:lstStyle/>
          <a:p>
            <a:r>
              <a:rPr lang="en-GB" dirty="0"/>
              <a:t>Help investigating medicines errors</a:t>
            </a:r>
          </a:p>
        </p:txBody>
      </p:sp>
      <p:sp>
        <p:nvSpPr>
          <p:cNvPr id="4" name="Text Placeholder 3">
            <a:extLst>
              <a:ext uri="{FF2B5EF4-FFF2-40B4-BE49-F238E27FC236}">
                <a16:creationId xmlns:a16="http://schemas.microsoft.com/office/drawing/2014/main" id="{519C6975-DE02-0B6D-405B-82D360C392B3}"/>
              </a:ext>
            </a:extLst>
          </p:cNvPr>
          <p:cNvSpPr>
            <a:spLocks noGrp="1"/>
          </p:cNvSpPr>
          <p:nvPr>
            <p:ph type="body" sz="quarter" idx="13"/>
          </p:nvPr>
        </p:nvSpPr>
        <p:spPr>
          <a:xfrm>
            <a:off x="495299" y="2250960"/>
            <a:ext cx="8320089" cy="3521575"/>
          </a:xfrm>
        </p:spPr>
        <p:txBody>
          <a:bodyPr/>
          <a:lstStyle/>
          <a:p>
            <a:r>
              <a:rPr lang="en-GB" b="1" dirty="0"/>
              <a:t>These tools support training, quality assurance, and competency assessment, and provide a framework for reviewing factors contributing to medicine errors.</a:t>
            </a:r>
          </a:p>
          <a:p>
            <a:endParaRPr lang="en-GB" sz="1000" dirty="0"/>
          </a:p>
          <a:p>
            <a:pPr marL="342900" indent="-342900">
              <a:buFont typeface="Wingdings" panose="05000000000000000000" pitchFamily="2" charset="2"/>
              <a:buChar char="§"/>
            </a:pPr>
            <a:r>
              <a:rPr lang="en-GB" dirty="0"/>
              <a:t>The ‘Contributory factors framework for medicines errors in adult social care settings’ helps services investigate errors in a structured, learning‑focused way. </a:t>
            </a:r>
          </a:p>
          <a:p>
            <a:endParaRPr lang="en-GB" sz="1000" dirty="0"/>
          </a:p>
          <a:p>
            <a:pPr marL="342900" indent="-342900">
              <a:buFont typeface="Wingdings" panose="05000000000000000000" pitchFamily="2" charset="2"/>
              <a:buChar char="§"/>
            </a:pPr>
            <a:r>
              <a:rPr lang="en-GB" dirty="0"/>
              <a:t>The interactive framework highlights key factors to consider and supports a root‑cause‑analysis approach, encouraging staff involvement and a culture of openness. It includes case studies and a summary and action‑planning template to help prevent future errors and strengthen safe practice. </a:t>
            </a:r>
          </a:p>
          <a:p>
            <a:endParaRPr lang="en-GB" dirty="0"/>
          </a:p>
        </p:txBody>
      </p:sp>
      <p:sp>
        <p:nvSpPr>
          <p:cNvPr id="5" name="Text Placeholder 4">
            <a:extLst>
              <a:ext uri="{FF2B5EF4-FFF2-40B4-BE49-F238E27FC236}">
                <a16:creationId xmlns:a16="http://schemas.microsoft.com/office/drawing/2014/main" id="{C6D67121-3F41-5F7A-2046-B644FCA6CD85}"/>
              </a:ext>
            </a:extLst>
          </p:cNvPr>
          <p:cNvSpPr>
            <a:spLocks noGrp="1"/>
          </p:cNvSpPr>
          <p:nvPr>
            <p:ph type="body" sz="quarter" idx="10"/>
          </p:nvPr>
        </p:nvSpPr>
        <p:spPr/>
        <p:txBody>
          <a:bodyPr/>
          <a:lstStyle/>
          <a:p>
            <a:endParaRPr lang="en-GB" dirty="0"/>
          </a:p>
        </p:txBody>
      </p:sp>
      <p:pic>
        <p:nvPicPr>
          <p:cNvPr id="7" name="Picture 6">
            <a:extLst>
              <a:ext uri="{FF2B5EF4-FFF2-40B4-BE49-F238E27FC236}">
                <a16:creationId xmlns:a16="http://schemas.microsoft.com/office/drawing/2014/main" id="{8F4D0A9C-A1F9-988C-581D-47FE2E355580}"/>
              </a:ext>
            </a:extLst>
          </p:cNvPr>
          <p:cNvPicPr>
            <a:picLocks noChangeAspect="1"/>
          </p:cNvPicPr>
          <p:nvPr/>
        </p:nvPicPr>
        <p:blipFill>
          <a:blip r:embed="rId3"/>
          <a:stretch>
            <a:fillRect/>
          </a:stretch>
        </p:blipFill>
        <p:spPr>
          <a:xfrm>
            <a:off x="9160259" y="1870314"/>
            <a:ext cx="2536441" cy="3668405"/>
          </a:xfrm>
          <a:prstGeom prst="rect">
            <a:avLst/>
          </a:prstGeom>
        </p:spPr>
      </p:pic>
      <p:sp>
        <p:nvSpPr>
          <p:cNvPr id="9" name="TextBox 8">
            <a:extLst>
              <a:ext uri="{FF2B5EF4-FFF2-40B4-BE49-F238E27FC236}">
                <a16:creationId xmlns:a16="http://schemas.microsoft.com/office/drawing/2014/main" id="{0F9938B8-D274-9ADE-DD2E-3368D46C9D1A}"/>
              </a:ext>
            </a:extLst>
          </p:cNvPr>
          <p:cNvSpPr txBox="1"/>
          <p:nvPr/>
        </p:nvSpPr>
        <p:spPr>
          <a:xfrm>
            <a:off x="8836024" y="5676011"/>
            <a:ext cx="3355976" cy="461665"/>
          </a:xfrm>
          <a:prstGeom prst="rect">
            <a:avLst/>
          </a:prstGeom>
          <a:noFill/>
        </p:spPr>
        <p:txBody>
          <a:bodyPr wrap="square">
            <a:spAutoFit/>
          </a:bodyPr>
          <a:lstStyle/>
          <a:p>
            <a:r>
              <a:rPr lang="en-GB" sz="2400" dirty="0">
                <a:hlinkClick r:id="rId4"/>
              </a:rPr>
              <a:t>Explore the resources</a:t>
            </a:r>
            <a:endParaRPr lang="en-GB" sz="2400" dirty="0"/>
          </a:p>
        </p:txBody>
      </p:sp>
    </p:spTree>
    <p:extLst>
      <p:ext uri="{BB962C8B-B14F-4D97-AF65-F5344CB8AC3E}">
        <p14:creationId xmlns:p14="http://schemas.microsoft.com/office/powerpoint/2010/main" val="20494876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9AC638-AE9B-7381-56E0-6FACBCD6C5E7}"/>
              </a:ext>
            </a:extLst>
          </p:cNvPr>
          <p:cNvSpPr>
            <a:spLocks noGrp="1"/>
          </p:cNvSpPr>
          <p:nvPr>
            <p:ph type="body" sz="quarter" idx="12"/>
          </p:nvPr>
        </p:nvSpPr>
        <p:spPr>
          <a:xfrm>
            <a:off x="466545" y="355313"/>
            <a:ext cx="7383463" cy="703263"/>
          </a:xfrm>
        </p:spPr>
        <p:txBody>
          <a:bodyPr lIns="91440" tIns="45720" rIns="91440" bIns="45720" anchor="t"/>
          <a:lstStyle/>
          <a:p>
            <a:r>
              <a:rPr lang="en-US" dirty="0">
                <a:latin typeface="Arial"/>
                <a:cs typeface="Arial"/>
              </a:rPr>
              <a:t>Digital skills resources</a:t>
            </a:r>
            <a:endParaRPr lang="en-US" dirty="0"/>
          </a:p>
        </p:txBody>
      </p:sp>
      <p:pic>
        <p:nvPicPr>
          <p:cNvPr id="6" name="Picture 5" descr="A white letters on a green background&#10;&#10;Description automatically generated">
            <a:extLst>
              <a:ext uri="{FF2B5EF4-FFF2-40B4-BE49-F238E27FC236}">
                <a16:creationId xmlns:a16="http://schemas.microsoft.com/office/drawing/2014/main" id="{B346F5E9-9D99-A19A-13AC-198EB1B13374}"/>
              </a:ext>
            </a:extLst>
          </p:cNvPr>
          <p:cNvPicPr>
            <a:picLocks noChangeAspect="1"/>
          </p:cNvPicPr>
          <p:nvPr/>
        </p:nvPicPr>
        <p:blipFill>
          <a:blip r:embed="rId3"/>
          <a:stretch>
            <a:fillRect/>
          </a:stretch>
        </p:blipFill>
        <p:spPr>
          <a:xfrm>
            <a:off x="8540479" y="445601"/>
            <a:ext cx="1572165" cy="484517"/>
          </a:xfrm>
          <a:prstGeom prst="rect">
            <a:avLst/>
          </a:prstGeom>
        </p:spPr>
      </p:pic>
      <p:sp>
        <p:nvSpPr>
          <p:cNvPr id="9" name="Text Placeholder 8">
            <a:extLst>
              <a:ext uri="{FF2B5EF4-FFF2-40B4-BE49-F238E27FC236}">
                <a16:creationId xmlns:a16="http://schemas.microsoft.com/office/drawing/2014/main" id="{0EDC3494-53C6-2193-FE89-7743FF7DE18B}"/>
              </a:ext>
            </a:extLst>
          </p:cNvPr>
          <p:cNvSpPr>
            <a:spLocks noGrp="1"/>
          </p:cNvSpPr>
          <p:nvPr>
            <p:ph type="body" sz="quarter" idx="11"/>
          </p:nvPr>
        </p:nvSpPr>
        <p:spPr>
          <a:xfrm>
            <a:off x="466545" y="1388767"/>
            <a:ext cx="10951423" cy="7117560"/>
          </a:xfrm>
        </p:spPr>
        <p:txBody>
          <a:bodyPr>
            <a:normAutofit/>
          </a:bodyPr>
          <a:lstStyle/>
          <a:p>
            <a:r>
              <a:rPr lang="en-GB" dirty="0"/>
              <a:t>Digital skills framework: self-assessment tools</a:t>
            </a:r>
          </a:p>
          <a:p>
            <a:endParaRPr lang="en-GB" sz="1000" dirty="0"/>
          </a:p>
          <a:p>
            <a:pPr marL="457200" indent="-457200">
              <a:buFont typeface="Wingdings" panose="05000000000000000000" pitchFamily="2" charset="2"/>
              <a:buChar char="§"/>
            </a:pPr>
            <a:r>
              <a:rPr lang="en-GB" sz="2200" b="0" dirty="0">
                <a:solidFill>
                  <a:schemeClr val="tx1"/>
                </a:solidFill>
                <a:hlinkClick r:id="rId4"/>
              </a:rPr>
              <a:t>Digital Skills Self-Assessment Tool </a:t>
            </a:r>
            <a:r>
              <a:rPr lang="en-GB" sz="2200" b="0" dirty="0">
                <a:solidFill>
                  <a:schemeClr val="tx1"/>
                </a:solidFill>
              </a:rPr>
              <a:t>(for people working in care)</a:t>
            </a:r>
          </a:p>
          <a:p>
            <a:pPr marL="457200" indent="-457200">
              <a:buFont typeface="Wingdings" panose="05000000000000000000" pitchFamily="2" charset="2"/>
              <a:buChar char="§"/>
            </a:pPr>
            <a:endParaRPr lang="en-GB" sz="1000" b="0" dirty="0">
              <a:solidFill>
                <a:schemeClr val="tx1"/>
              </a:solidFill>
            </a:endParaRPr>
          </a:p>
          <a:p>
            <a:pPr marL="457200" indent="-457200">
              <a:buFont typeface="Wingdings" panose="05000000000000000000" pitchFamily="2" charset="2"/>
              <a:buChar char="§"/>
            </a:pPr>
            <a:r>
              <a:rPr lang="en-GB" sz="2200" b="0" dirty="0">
                <a:solidFill>
                  <a:schemeClr val="tx1"/>
                </a:solidFill>
                <a:hlinkClick r:id="rId5"/>
              </a:rPr>
              <a:t>‘What Good Looks Like</a:t>
            </a:r>
            <a:r>
              <a:rPr lang="en-GB" sz="2200" b="0" dirty="0">
                <a:solidFill>
                  <a:schemeClr val="tx1"/>
                </a:solidFill>
              </a:rPr>
              <a:t>’ Self-Assessment Tool (for care organisations)</a:t>
            </a:r>
          </a:p>
          <a:p>
            <a:endParaRPr lang="en-GB" sz="3000" b="0" dirty="0">
              <a:solidFill>
                <a:schemeClr val="tx1"/>
              </a:solidFill>
            </a:endParaRPr>
          </a:p>
          <a:p>
            <a:r>
              <a:rPr lang="en-GB" dirty="0"/>
              <a:t>Level 5 Award in Understanding Digital Leadership in Adult Social Care</a:t>
            </a:r>
            <a:r>
              <a:rPr lang="en-GB" b="0" dirty="0">
                <a:solidFill>
                  <a:schemeClr val="tx1"/>
                </a:solidFill>
              </a:rPr>
              <a:t>  </a:t>
            </a:r>
          </a:p>
          <a:p>
            <a:endParaRPr lang="en-GB" sz="1100" b="0" dirty="0">
              <a:solidFill>
                <a:schemeClr val="tx1"/>
              </a:solidFill>
            </a:endParaRPr>
          </a:p>
          <a:p>
            <a:r>
              <a:rPr lang="en-GB" sz="2200" b="0" dirty="0">
                <a:solidFill>
                  <a:schemeClr val="tx1"/>
                </a:solidFill>
              </a:rPr>
              <a:t>Aimed at registered managers, team leaders, senior care practitioners, and others in senior roles who are in a position to influence digital decisions and lead cultural change within their services. </a:t>
            </a:r>
          </a:p>
          <a:p>
            <a:r>
              <a:rPr lang="en-GB" sz="2200" b="0" dirty="0">
                <a:solidFill>
                  <a:schemeClr val="tx1"/>
                </a:solidFill>
              </a:rPr>
              <a:t>£525 funding through LDSS is available for eligible adult social care employers.</a:t>
            </a:r>
          </a:p>
          <a:p>
            <a:r>
              <a:rPr lang="en-GB" sz="2200" b="0" dirty="0">
                <a:solidFill>
                  <a:schemeClr val="tx1"/>
                </a:solidFill>
                <a:hlinkClick r:id="rId6"/>
              </a:rPr>
              <a:t>Find out more</a:t>
            </a:r>
            <a:endParaRPr lang="en-GB" sz="2200" b="0" dirty="0">
              <a:solidFill>
                <a:schemeClr val="tx1"/>
              </a:solidFill>
            </a:endParaRPr>
          </a:p>
          <a:p>
            <a:pPr marL="457200" indent="-457200">
              <a:buFont typeface="Wingdings" panose="05000000000000000000" pitchFamily="2" charset="2"/>
              <a:buChar char="§"/>
            </a:pPr>
            <a:endParaRPr lang="en-GB" dirty="0"/>
          </a:p>
          <a:p>
            <a:endParaRPr lang="en-GB" dirty="0"/>
          </a:p>
        </p:txBody>
      </p:sp>
    </p:spTree>
    <p:extLst>
      <p:ext uri="{BB962C8B-B14F-4D97-AF65-F5344CB8AC3E}">
        <p14:creationId xmlns:p14="http://schemas.microsoft.com/office/powerpoint/2010/main" val="11945722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BF1AB4-2519-0E38-7D01-85E85890B288}"/>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E435EFE2-B1C9-1EDF-F970-F1E44C43EB1C}"/>
              </a:ext>
            </a:extLst>
          </p:cNvPr>
          <p:cNvSpPr>
            <a:spLocks noGrp="1"/>
          </p:cNvSpPr>
          <p:nvPr>
            <p:ph type="body" sz="quarter" idx="11"/>
          </p:nvPr>
        </p:nvSpPr>
        <p:spPr>
          <a:xfrm>
            <a:off x="495299" y="1152412"/>
            <a:ext cx="11315700" cy="1109131"/>
          </a:xfrm>
        </p:spPr>
        <p:txBody>
          <a:bodyPr/>
          <a:lstStyle/>
          <a:p>
            <a:r>
              <a:rPr lang="en-GB" dirty="0"/>
              <a:t>Discover this free eLearning module tailored for adult social care professionals, focusing on health promotion and preventive practices. </a:t>
            </a:r>
          </a:p>
        </p:txBody>
      </p:sp>
      <p:sp>
        <p:nvSpPr>
          <p:cNvPr id="4" name="Text Placeholder 3">
            <a:extLst>
              <a:ext uri="{FF2B5EF4-FFF2-40B4-BE49-F238E27FC236}">
                <a16:creationId xmlns:a16="http://schemas.microsoft.com/office/drawing/2014/main" id="{5751825C-29C6-20C4-A081-7BD533360A29}"/>
              </a:ext>
            </a:extLst>
          </p:cNvPr>
          <p:cNvSpPr>
            <a:spLocks noGrp="1"/>
          </p:cNvSpPr>
          <p:nvPr>
            <p:ph type="body" sz="quarter" idx="12"/>
          </p:nvPr>
        </p:nvSpPr>
        <p:spPr/>
        <p:txBody>
          <a:bodyPr/>
          <a:lstStyle/>
          <a:p>
            <a:r>
              <a:rPr lang="en-GB" dirty="0"/>
              <a:t>All Our Health eLearning </a:t>
            </a:r>
          </a:p>
        </p:txBody>
      </p:sp>
      <p:sp>
        <p:nvSpPr>
          <p:cNvPr id="5" name="Text Placeholder 4">
            <a:extLst>
              <a:ext uri="{FF2B5EF4-FFF2-40B4-BE49-F238E27FC236}">
                <a16:creationId xmlns:a16="http://schemas.microsoft.com/office/drawing/2014/main" id="{52C7D0D0-720A-6E85-121E-203CADEC4317}"/>
              </a:ext>
            </a:extLst>
          </p:cNvPr>
          <p:cNvSpPr>
            <a:spLocks noGrp="1"/>
          </p:cNvSpPr>
          <p:nvPr>
            <p:ph type="body" sz="quarter" idx="13"/>
          </p:nvPr>
        </p:nvSpPr>
        <p:spPr>
          <a:xfrm>
            <a:off x="495299" y="2667414"/>
            <a:ext cx="11315700" cy="3377228"/>
          </a:xfrm>
        </p:spPr>
        <p:txBody>
          <a:bodyPr/>
          <a:lstStyle/>
          <a:p>
            <a:r>
              <a:rPr lang="en-GB" dirty="0"/>
              <a:t>Tailored specifically for people who work in adult social care, this eLearning module has ten adult social care public health tips and an underlying theme of prevention. </a:t>
            </a:r>
          </a:p>
          <a:p>
            <a:endParaRPr lang="en-GB" dirty="0"/>
          </a:p>
          <a:p>
            <a:r>
              <a:rPr lang="en-GB" dirty="0"/>
              <a:t>Build on your existing knowledge to enhance support quality, with practical guidance on integrating public health approaches into daily care routines.</a:t>
            </a:r>
          </a:p>
          <a:p>
            <a:endParaRPr lang="en-GB" dirty="0"/>
          </a:p>
          <a:p>
            <a:r>
              <a:rPr lang="en-GB" dirty="0"/>
              <a:t>This free eLearning module is available now, developed by All Our Health.</a:t>
            </a:r>
          </a:p>
          <a:p>
            <a:endParaRPr lang="en-GB" dirty="0"/>
          </a:p>
          <a:p>
            <a:r>
              <a:rPr lang="en-GB" dirty="0">
                <a:hlinkClick r:id="rId3"/>
              </a:rPr>
              <a:t>Find out more</a:t>
            </a:r>
            <a:endParaRPr lang="en-GB" dirty="0"/>
          </a:p>
        </p:txBody>
      </p:sp>
      <p:pic>
        <p:nvPicPr>
          <p:cNvPr id="1026" name="Picture 2" descr="Logo&#10;&#10;Description automatically generated">
            <a:extLst>
              <a:ext uri="{FF2B5EF4-FFF2-40B4-BE49-F238E27FC236}">
                <a16:creationId xmlns:a16="http://schemas.microsoft.com/office/drawing/2014/main" id="{B62DFFAB-CBA6-B716-7077-D31B84822F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1296" y="5398622"/>
            <a:ext cx="3479703" cy="613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0376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3C03C-5874-F7D4-30D0-B1C9998FB3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11905C-EDD8-24F2-014F-4219ACD205AE}"/>
              </a:ext>
            </a:extLst>
          </p:cNvPr>
          <p:cNvSpPr>
            <a:spLocks noGrp="1"/>
          </p:cNvSpPr>
          <p:nvPr>
            <p:ph type="body" sz="quarter" idx="11"/>
          </p:nvPr>
        </p:nvSpPr>
        <p:spPr>
          <a:xfrm>
            <a:off x="495298" y="1143000"/>
            <a:ext cx="11696701" cy="1109131"/>
          </a:xfrm>
        </p:spPr>
        <p:txBody>
          <a:bodyPr/>
          <a:lstStyle/>
          <a:p>
            <a:r>
              <a:rPr lang="en-GB" sz="2600" dirty="0"/>
              <a:t>Skills for Care and NHS England have created free-to-access induction materials for anyone new to a role in health and social care</a:t>
            </a:r>
          </a:p>
        </p:txBody>
      </p:sp>
      <p:sp>
        <p:nvSpPr>
          <p:cNvPr id="3" name="Text Placeholder 2">
            <a:extLst>
              <a:ext uri="{FF2B5EF4-FFF2-40B4-BE49-F238E27FC236}">
                <a16:creationId xmlns:a16="http://schemas.microsoft.com/office/drawing/2014/main" id="{0A999B46-C992-96C7-8C5B-B3D116CC26EF}"/>
              </a:ext>
            </a:extLst>
          </p:cNvPr>
          <p:cNvSpPr>
            <a:spLocks noGrp="1"/>
          </p:cNvSpPr>
          <p:nvPr>
            <p:ph type="body" sz="quarter" idx="12"/>
          </p:nvPr>
        </p:nvSpPr>
        <p:spPr/>
        <p:txBody>
          <a:bodyPr/>
          <a:lstStyle/>
          <a:p>
            <a:r>
              <a:rPr lang="en-GB" sz="3200" dirty="0"/>
              <a:t>National induction for health and social care</a:t>
            </a:r>
          </a:p>
        </p:txBody>
      </p:sp>
      <p:sp>
        <p:nvSpPr>
          <p:cNvPr id="4" name="Text Placeholder 3">
            <a:extLst>
              <a:ext uri="{FF2B5EF4-FFF2-40B4-BE49-F238E27FC236}">
                <a16:creationId xmlns:a16="http://schemas.microsoft.com/office/drawing/2014/main" id="{498AE4F2-3CE0-A850-5205-BA67E9E20A55}"/>
              </a:ext>
            </a:extLst>
          </p:cNvPr>
          <p:cNvSpPr>
            <a:spLocks noGrp="1"/>
          </p:cNvSpPr>
          <p:nvPr>
            <p:ph type="body" sz="quarter" idx="13"/>
          </p:nvPr>
        </p:nvSpPr>
        <p:spPr>
          <a:xfrm>
            <a:off x="527253" y="2247759"/>
            <a:ext cx="9182101" cy="3377228"/>
          </a:xfrm>
        </p:spPr>
        <p:txBody>
          <a:bodyPr lIns="91440" tIns="45720" rIns="91440" bIns="45720" anchor="t"/>
          <a:lstStyle/>
          <a:p>
            <a:r>
              <a:rPr lang="en-GB" dirty="0"/>
              <a:t>The ‘National induction for health and social care’ brings together virtual learning modules and resources to equip new starters with a clear understanding of health and social care, helping to build a sense of belonging and support retention. </a:t>
            </a:r>
          </a:p>
          <a:p>
            <a:endParaRPr lang="en-GB" dirty="0"/>
          </a:p>
          <a:p>
            <a:r>
              <a:rPr lang="en-GB" dirty="0"/>
              <a:t>It introduces different subjects important to social care, such as how to deliver personalised care, why we have regulation, what roles we might come across in our work and what they do. </a:t>
            </a:r>
          </a:p>
          <a:p>
            <a:endParaRPr lang="en-GB" dirty="0"/>
          </a:p>
          <a:p>
            <a:r>
              <a:rPr lang="en-GB" dirty="0"/>
              <a:t>All content is available online to use as part of your induction or as a refresher for existing staff, alongside your organisation specific induction. </a:t>
            </a:r>
          </a:p>
          <a:p>
            <a:endParaRPr lang="en-GB" dirty="0"/>
          </a:p>
          <a:p>
            <a:r>
              <a:rPr lang="en-GB" dirty="0">
                <a:hlinkClick r:id="rId3"/>
              </a:rPr>
              <a:t>Find out more</a:t>
            </a:r>
            <a:endParaRPr lang="en-GB" dirty="0"/>
          </a:p>
          <a:p>
            <a:endParaRPr lang="en-GB" dirty="0"/>
          </a:p>
        </p:txBody>
      </p:sp>
    </p:spTree>
    <p:extLst>
      <p:ext uri="{BB962C8B-B14F-4D97-AF65-F5344CB8AC3E}">
        <p14:creationId xmlns:p14="http://schemas.microsoft.com/office/powerpoint/2010/main" val="406577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15610D-FB91-3175-A24D-D1FDEBDB7679}"/>
              </a:ext>
            </a:extLst>
          </p:cNvPr>
          <p:cNvSpPr>
            <a:spLocks noGrp="1"/>
          </p:cNvSpPr>
          <p:nvPr>
            <p:ph type="body" sz="quarter" idx="11"/>
          </p:nvPr>
        </p:nvSpPr>
        <p:spPr>
          <a:xfrm>
            <a:off x="466545" y="1286176"/>
            <a:ext cx="11318545" cy="1109131"/>
          </a:xfrm>
        </p:spPr>
        <p:txBody>
          <a:bodyPr lIns="91440" tIns="45720" rIns="91440" bIns="45720" anchor="t"/>
          <a:lstStyle/>
          <a:p>
            <a:pPr algn="l"/>
            <a:r>
              <a:rPr lang="en-US" sz="2400" dirty="0">
                <a:latin typeface="Arial"/>
                <a:cs typeface="Arial"/>
              </a:rPr>
              <a:t>This learning framework for working with LGBTQ+ people in later life aims to provide a base for identifying the insights, knowledge, understanding and skills that the social care workforce need to help them work effectively with individuals from gender and sexually diverse communities.</a:t>
            </a:r>
          </a:p>
          <a:p>
            <a:endParaRPr lang="en-US" dirty="0"/>
          </a:p>
        </p:txBody>
      </p:sp>
      <p:sp>
        <p:nvSpPr>
          <p:cNvPr id="4" name="Text Placeholder 3">
            <a:extLst>
              <a:ext uri="{FF2B5EF4-FFF2-40B4-BE49-F238E27FC236}">
                <a16:creationId xmlns:a16="http://schemas.microsoft.com/office/drawing/2014/main" id="{488D95F9-81FC-36E2-1BF1-727664CDB30B}"/>
              </a:ext>
            </a:extLst>
          </p:cNvPr>
          <p:cNvSpPr>
            <a:spLocks noGrp="1"/>
          </p:cNvSpPr>
          <p:nvPr>
            <p:ph type="body" sz="quarter" idx="12"/>
          </p:nvPr>
        </p:nvSpPr>
        <p:spPr/>
        <p:txBody>
          <a:bodyPr lIns="91440" tIns="45720" rIns="91440" bIns="45720" anchor="t"/>
          <a:lstStyle/>
          <a:p>
            <a:pPr algn="l"/>
            <a:r>
              <a:rPr lang="en-US" dirty="0"/>
              <a:t>LGBTQ+ learning framework</a:t>
            </a:r>
          </a:p>
          <a:p>
            <a:endParaRPr lang="en-US" dirty="0"/>
          </a:p>
        </p:txBody>
      </p:sp>
      <p:sp>
        <p:nvSpPr>
          <p:cNvPr id="5" name="Text Placeholder 4">
            <a:extLst>
              <a:ext uri="{FF2B5EF4-FFF2-40B4-BE49-F238E27FC236}">
                <a16:creationId xmlns:a16="http://schemas.microsoft.com/office/drawing/2014/main" id="{1711FDD9-C29B-A60E-54F7-B4DAC1FBD944}"/>
              </a:ext>
            </a:extLst>
          </p:cNvPr>
          <p:cNvSpPr>
            <a:spLocks noGrp="1"/>
          </p:cNvSpPr>
          <p:nvPr>
            <p:ph type="body" sz="quarter" idx="13"/>
          </p:nvPr>
        </p:nvSpPr>
        <p:spPr>
          <a:xfrm>
            <a:off x="466545" y="2998175"/>
            <a:ext cx="8931903" cy="2888398"/>
          </a:xfrm>
        </p:spPr>
        <p:txBody>
          <a:bodyPr lIns="91440" tIns="45720" rIns="91440" bIns="45720" anchor="t"/>
          <a:lstStyle/>
          <a:p>
            <a:pPr algn="l"/>
            <a:r>
              <a:rPr lang="en-GB" dirty="0">
                <a:latin typeface="Arial"/>
                <a:cs typeface="Arial"/>
              </a:rPr>
              <a:t>The framework is intended to be used by social care employers, employees, training providers, regulators, commissioners, policy makers and others to build their own knowledge and support colleagues’ understanding of how to better support LGBTQ+ people in later life. </a:t>
            </a:r>
            <a:endParaRPr lang="en-US" dirty="0">
              <a:latin typeface="Arial"/>
              <a:cs typeface="Arial"/>
            </a:endParaRPr>
          </a:p>
          <a:p>
            <a:pPr algn="l"/>
            <a:endParaRPr lang="en-GB" dirty="0">
              <a:latin typeface="Arial"/>
              <a:cs typeface="Arial"/>
            </a:endParaRPr>
          </a:p>
          <a:p>
            <a:pPr algn="l"/>
            <a:r>
              <a:rPr lang="en-GB" dirty="0">
                <a:latin typeface="Arial"/>
                <a:cs typeface="Arial"/>
              </a:rPr>
              <a:t>Updated to include an additional topic which covers ‘LGBTQ+ religion and spirituality in later life’. </a:t>
            </a:r>
          </a:p>
          <a:p>
            <a:pPr algn="l"/>
            <a:endParaRPr lang="en-GB" dirty="0"/>
          </a:p>
          <a:p>
            <a:pPr algn="l"/>
            <a:r>
              <a:rPr lang="en-GB" dirty="0">
                <a:solidFill>
                  <a:srgbClr val="005EB8"/>
                </a:solidFill>
                <a:latin typeface="Arial"/>
                <a:cs typeface="Arial"/>
                <a:hlinkClick r:id="rId3"/>
              </a:rPr>
              <a:t>www.skillsforcare.org.uk/LGBTQFramework</a:t>
            </a:r>
            <a:endParaRPr lang="en-GB" dirty="0">
              <a:latin typeface="Arial"/>
              <a:cs typeface="Arial"/>
            </a:endParaRPr>
          </a:p>
          <a:p>
            <a:pPr algn="l"/>
            <a:endParaRPr lang="en-GB" dirty="0"/>
          </a:p>
          <a:p>
            <a:endParaRPr lang="en-GB" b="1" dirty="0"/>
          </a:p>
        </p:txBody>
      </p:sp>
      <p:pic>
        <p:nvPicPr>
          <p:cNvPr id="2" name="Picture 1" descr="A person smiling with a rainbow background&#10;&#10;Description automatically generated">
            <a:extLst>
              <a:ext uri="{FF2B5EF4-FFF2-40B4-BE49-F238E27FC236}">
                <a16:creationId xmlns:a16="http://schemas.microsoft.com/office/drawing/2014/main" id="{79ABBB94-EC20-F4E3-3963-D00BF8CB0DA0}"/>
              </a:ext>
            </a:extLst>
          </p:cNvPr>
          <p:cNvPicPr>
            <a:picLocks noChangeAspect="1"/>
          </p:cNvPicPr>
          <p:nvPr/>
        </p:nvPicPr>
        <p:blipFill>
          <a:blip r:embed="rId4"/>
          <a:stretch>
            <a:fillRect/>
          </a:stretch>
        </p:blipFill>
        <p:spPr>
          <a:xfrm>
            <a:off x="9400518" y="3157866"/>
            <a:ext cx="2521827" cy="2880821"/>
          </a:xfrm>
          <a:prstGeom prst="rect">
            <a:avLst/>
          </a:prstGeom>
        </p:spPr>
      </p:pic>
    </p:spTree>
    <p:extLst>
      <p:ext uri="{BB962C8B-B14F-4D97-AF65-F5344CB8AC3E}">
        <p14:creationId xmlns:p14="http://schemas.microsoft.com/office/powerpoint/2010/main" val="3268741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74B6FB-F7A6-56E3-A083-8DC33CE06A49}"/>
              </a:ext>
            </a:extLst>
          </p:cNvPr>
          <p:cNvSpPr>
            <a:spLocks noGrp="1"/>
          </p:cNvSpPr>
          <p:nvPr>
            <p:ph type="body" sz="quarter" idx="11"/>
          </p:nvPr>
        </p:nvSpPr>
        <p:spPr>
          <a:xfrm>
            <a:off x="465482" y="1676400"/>
            <a:ext cx="11261035" cy="1384737"/>
          </a:xfrm>
        </p:spPr>
        <p:txBody>
          <a:bodyPr lIns="91440" tIns="45720" rIns="91440" bIns="45720" anchor="t"/>
          <a:lstStyle/>
          <a:p>
            <a:pPr algn="l"/>
            <a:r>
              <a:rPr lang="en-US" dirty="0"/>
              <a:t>Take a look at our training materials to help develop the skills and knowledge needed to support people who draw on services with personal relationships.</a:t>
            </a:r>
          </a:p>
          <a:p>
            <a:endParaRPr lang="en-US" dirty="0"/>
          </a:p>
        </p:txBody>
      </p:sp>
      <p:sp>
        <p:nvSpPr>
          <p:cNvPr id="3" name="Text Placeholder 2">
            <a:extLst>
              <a:ext uri="{FF2B5EF4-FFF2-40B4-BE49-F238E27FC236}">
                <a16:creationId xmlns:a16="http://schemas.microsoft.com/office/drawing/2014/main" id="{9BA84639-8E0C-967F-9DAC-1AE7B99E285D}"/>
              </a:ext>
            </a:extLst>
          </p:cNvPr>
          <p:cNvSpPr>
            <a:spLocks noGrp="1"/>
          </p:cNvSpPr>
          <p:nvPr>
            <p:ph type="body" sz="quarter" idx="12"/>
          </p:nvPr>
        </p:nvSpPr>
        <p:spPr/>
        <p:txBody>
          <a:bodyPr lIns="91440" tIns="45720" rIns="91440" bIns="45720" anchor="t"/>
          <a:lstStyle/>
          <a:p>
            <a:r>
              <a:rPr lang="en-US" dirty="0">
                <a:latin typeface="Arial"/>
                <a:cs typeface="Arial"/>
              </a:rPr>
              <a:t>Training resources to help support personal relationships</a:t>
            </a:r>
          </a:p>
        </p:txBody>
      </p:sp>
      <p:sp>
        <p:nvSpPr>
          <p:cNvPr id="4" name="Text Placeholder 3">
            <a:extLst>
              <a:ext uri="{FF2B5EF4-FFF2-40B4-BE49-F238E27FC236}">
                <a16:creationId xmlns:a16="http://schemas.microsoft.com/office/drawing/2014/main" id="{5D9D6E53-2926-9F22-3BEC-413D881ABEF6}"/>
              </a:ext>
            </a:extLst>
          </p:cNvPr>
          <p:cNvSpPr>
            <a:spLocks noGrp="1"/>
          </p:cNvSpPr>
          <p:nvPr>
            <p:ph type="body" sz="quarter" idx="13"/>
          </p:nvPr>
        </p:nvSpPr>
        <p:spPr>
          <a:xfrm>
            <a:off x="495299" y="3403355"/>
            <a:ext cx="8831263" cy="3099332"/>
          </a:xfrm>
        </p:spPr>
        <p:txBody>
          <a:bodyPr lIns="91440" tIns="45720" rIns="91440" bIns="45720" anchor="t"/>
          <a:lstStyle/>
          <a:p>
            <a:pPr algn="l"/>
            <a:r>
              <a:rPr lang="en-GB" dirty="0">
                <a:latin typeface="Arial"/>
                <a:cs typeface="Arial"/>
              </a:rPr>
              <a:t>The trainer materials include PowerPoint slides, which are supported by a training facilitator guide, lesson plan and learner handouts and worksheets.</a:t>
            </a:r>
            <a:endParaRPr lang="en-US" dirty="0"/>
          </a:p>
          <a:p>
            <a:pPr algn="l"/>
            <a:endParaRPr lang="en-US" dirty="0"/>
          </a:p>
          <a:p>
            <a:pPr algn="l"/>
            <a:r>
              <a:rPr lang="en-GB" dirty="0">
                <a:latin typeface="Arial"/>
                <a:cs typeface="Arial"/>
              </a:rPr>
              <a:t>They complement our ‘Supporting personal relationships guide’ and are focused on enabling social care providers to offer support in a way that respects peoples’ choices and values whilst keeping them safe. </a:t>
            </a:r>
            <a:r>
              <a:rPr lang="en-GB" b="1" dirty="0">
                <a:latin typeface="Arial"/>
                <a:cs typeface="Arial"/>
              </a:rPr>
              <a:t> </a:t>
            </a:r>
            <a:endParaRPr lang="en-GB" dirty="0"/>
          </a:p>
          <a:p>
            <a:pPr algn="l"/>
            <a:endParaRPr lang="en-GB" b="1" dirty="0">
              <a:latin typeface="Arial"/>
              <a:cs typeface="Arial"/>
            </a:endParaRPr>
          </a:p>
          <a:p>
            <a:pPr algn="l"/>
            <a:r>
              <a:rPr lang="en-GB" dirty="0">
                <a:latin typeface="Arial"/>
                <a:cs typeface="Arial"/>
                <a:hlinkClick r:id="rId3"/>
              </a:rPr>
              <a:t>Find out more</a:t>
            </a:r>
          </a:p>
          <a:p>
            <a:endParaRPr lang="en-GB" b="1" dirty="0">
              <a:latin typeface="Arial"/>
              <a:cs typeface="Arial"/>
            </a:endParaRPr>
          </a:p>
        </p:txBody>
      </p:sp>
      <p:pic>
        <p:nvPicPr>
          <p:cNvPr id="6" name="Picture 5" descr="A group of people sitting at a table&#10;&#10;Description automatically generated">
            <a:extLst>
              <a:ext uri="{FF2B5EF4-FFF2-40B4-BE49-F238E27FC236}">
                <a16:creationId xmlns:a16="http://schemas.microsoft.com/office/drawing/2014/main" id="{2900B5E6-55F7-F777-CC54-8E50FCC7DFF7}"/>
              </a:ext>
            </a:extLst>
          </p:cNvPr>
          <p:cNvPicPr>
            <a:picLocks noChangeAspect="1"/>
          </p:cNvPicPr>
          <p:nvPr/>
        </p:nvPicPr>
        <p:blipFill>
          <a:blip r:embed="rId4"/>
          <a:stretch>
            <a:fillRect/>
          </a:stretch>
        </p:blipFill>
        <p:spPr>
          <a:xfrm>
            <a:off x="9193069" y="3061137"/>
            <a:ext cx="2687103" cy="2995449"/>
          </a:xfrm>
          <a:prstGeom prst="rect">
            <a:avLst/>
          </a:prstGeom>
        </p:spPr>
      </p:pic>
    </p:spTree>
    <p:extLst>
      <p:ext uri="{BB962C8B-B14F-4D97-AF65-F5344CB8AC3E}">
        <p14:creationId xmlns:p14="http://schemas.microsoft.com/office/powerpoint/2010/main" val="9302790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8FE7F2-1AAF-A312-A33E-36B68D5EB6DF}"/>
              </a:ext>
            </a:extLst>
          </p:cNvPr>
          <p:cNvSpPr>
            <a:spLocks noGrp="1"/>
          </p:cNvSpPr>
          <p:nvPr>
            <p:ph type="body" sz="quarter" idx="11"/>
          </p:nvPr>
        </p:nvSpPr>
        <p:spPr>
          <a:xfrm>
            <a:off x="466546" y="1717497"/>
            <a:ext cx="10225865" cy="1339168"/>
          </a:xfrm>
        </p:spPr>
        <p:txBody>
          <a:bodyPr lIns="91440" tIns="45720" rIns="91440" bIns="45720" anchor="t"/>
          <a:lstStyle/>
          <a:p>
            <a:pPr algn="l"/>
            <a:r>
              <a:rPr lang="en-US" dirty="0">
                <a:latin typeface="Arial"/>
                <a:cs typeface="Arial"/>
              </a:rPr>
              <a:t>These resources have been produced to help you have a clearer understanding of culturally appropriate care and what that may mean to individuals you support.</a:t>
            </a:r>
          </a:p>
          <a:p>
            <a:endParaRPr lang="en-US" dirty="0"/>
          </a:p>
        </p:txBody>
      </p:sp>
      <p:sp>
        <p:nvSpPr>
          <p:cNvPr id="3" name="Text Placeholder 2">
            <a:extLst>
              <a:ext uri="{FF2B5EF4-FFF2-40B4-BE49-F238E27FC236}">
                <a16:creationId xmlns:a16="http://schemas.microsoft.com/office/drawing/2014/main" id="{CD88FE5E-5A96-5F35-4B90-AE8DFC88C744}"/>
              </a:ext>
            </a:extLst>
          </p:cNvPr>
          <p:cNvSpPr>
            <a:spLocks noGrp="1"/>
          </p:cNvSpPr>
          <p:nvPr>
            <p:ph type="body" sz="quarter" idx="12"/>
          </p:nvPr>
        </p:nvSpPr>
        <p:spPr>
          <a:xfrm>
            <a:off x="466545" y="355313"/>
            <a:ext cx="8864331" cy="1120206"/>
          </a:xfrm>
        </p:spPr>
        <p:txBody>
          <a:bodyPr lIns="91440" tIns="45720" rIns="91440" bIns="45720" anchor="t"/>
          <a:lstStyle/>
          <a:p>
            <a:pPr algn="l"/>
            <a:r>
              <a:rPr lang="en-US" dirty="0"/>
              <a:t>Resources to support culturally appropriate care</a:t>
            </a:r>
          </a:p>
          <a:p>
            <a:endParaRPr lang="en-US" dirty="0"/>
          </a:p>
        </p:txBody>
      </p:sp>
      <p:sp>
        <p:nvSpPr>
          <p:cNvPr id="4" name="Text Placeholder 3">
            <a:extLst>
              <a:ext uri="{FF2B5EF4-FFF2-40B4-BE49-F238E27FC236}">
                <a16:creationId xmlns:a16="http://schemas.microsoft.com/office/drawing/2014/main" id="{50DC3A51-5DF0-2DB0-5CE6-8148C4BC608D}"/>
              </a:ext>
            </a:extLst>
          </p:cNvPr>
          <p:cNvSpPr>
            <a:spLocks noGrp="1"/>
          </p:cNvSpPr>
          <p:nvPr>
            <p:ph type="body" sz="quarter" idx="13"/>
          </p:nvPr>
        </p:nvSpPr>
        <p:spPr>
          <a:xfrm>
            <a:off x="469023" y="3307288"/>
            <a:ext cx="8831263" cy="3377228"/>
          </a:xfrm>
        </p:spPr>
        <p:txBody>
          <a:bodyPr lIns="91440" tIns="45720" rIns="91440" bIns="45720" anchor="t"/>
          <a:lstStyle/>
          <a:p>
            <a:pPr marL="342900" indent="-342900" algn="l">
              <a:buFont typeface="Wingdings"/>
              <a:buChar char="§"/>
            </a:pPr>
            <a:r>
              <a:rPr lang="en-GB" dirty="0">
                <a:latin typeface="Arial"/>
                <a:cs typeface="Arial"/>
              </a:rPr>
              <a:t>The ‘Culturally appropriate care guide’ covers a broad range of topics that will help you to learn about and be sensitive to people’s cultural identity or heritage. </a:t>
            </a:r>
          </a:p>
          <a:p>
            <a:pPr algn="l"/>
            <a:endParaRPr lang="en-GB" dirty="0"/>
          </a:p>
          <a:p>
            <a:pPr marL="342900" indent="-342900" algn="l">
              <a:buFont typeface="Wingdings"/>
              <a:buChar char="§"/>
            </a:pPr>
            <a:r>
              <a:rPr lang="en-GB" dirty="0">
                <a:latin typeface="Arial"/>
                <a:cs typeface="Arial"/>
              </a:rPr>
              <a:t>Use the supporting training resources to implement the learning from the guide at your service.</a:t>
            </a:r>
            <a:endParaRPr lang="en-GB" dirty="0"/>
          </a:p>
          <a:p>
            <a:endParaRPr lang="en-GB" b="1" dirty="0">
              <a:latin typeface="Arial"/>
              <a:cs typeface="Arial"/>
            </a:endParaRPr>
          </a:p>
          <a:p>
            <a:pPr algn="l"/>
            <a:r>
              <a:rPr lang="en-GB" dirty="0">
                <a:solidFill>
                  <a:srgbClr val="005DB8"/>
                </a:solidFill>
                <a:latin typeface="Arial"/>
                <a:cs typeface="Arial"/>
                <a:hlinkClick r:id="rId3"/>
              </a:rPr>
              <a:t>www.skillsforcare.org.uk/CulturallyAppropriateCare</a:t>
            </a:r>
            <a:r>
              <a:rPr lang="en-GB" dirty="0">
                <a:solidFill>
                  <a:srgbClr val="005DB8"/>
                </a:solidFill>
                <a:latin typeface="Arial"/>
                <a:cs typeface="Arial"/>
              </a:rPr>
              <a:t> </a:t>
            </a:r>
            <a:endParaRPr lang="en-GB" dirty="0"/>
          </a:p>
          <a:p>
            <a:endParaRPr lang="en-GB" b="1" dirty="0">
              <a:latin typeface="Arial"/>
              <a:cs typeface="Arial"/>
            </a:endParaRPr>
          </a:p>
        </p:txBody>
      </p:sp>
      <p:pic>
        <p:nvPicPr>
          <p:cNvPr id="6" name="Picture 5" descr="A cover of a book&#10;&#10;Description automatically generated">
            <a:extLst>
              <a:ext uri="{FF2B5EF4-FFF2-40B4-BE49-F238E27FC236}">
                <a16:creationId xmlns:a16="http://schemas.microsoft.com/office/drawing/2014/main" id="{F7355E12-B7CF-20E9-BCA7-853195361223}"/>
              </a:ext>
            </a:extLst>
          </p:cNvPr>
          <p:cNvPicPr>
            <a:picLocks noChangeAspect="1"/>
          </p:cNvPicPr>
          <p:nvPr/>
        </p:nvPicPr>
        <p:blipFill>
          <a:blip r:embed="rId4"/>
          <a:stretch>
            <a:fillRect/>
          </a:stretch>
        </p:blipFill>
        <p:spPr>
          <a:xfrm>
            <a:off x="9680366" y="3087358"/>
            <a:ext cx="2047157" cy="2897398"/>
          </a:xfrm>
          <a:prstGeom prst="rect">
            <a:avLst/>
          </a:prstGeom>
        </p:spPr>
      </p:pic>
    </p:spTree>
    <p:extLst>
      <p:ext uri="{BB962C8B-B14F-4D97-AF65-F5344CB8AC3E}">
        <p14:creationId xmlns:p14="http://schemas.microsoft.com/office/powerpoint/2010/main" val="1112194601"/>
      </p:ext>
    </p:extLst>
  </p:cSld>
  <p:clrMapOvr>
    <a:masterClrMapping/>
  </p:clrMapOvr>
</p:sld>
</file>

<file path=ppt/theme/theme1.xml><?xml version="1.0" encoding="utf-8"?>
<a:theme xmlns:a="http://schemas.openxmlformats.org/drawingml/2006/main" name="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peaker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006E0275AB004DA980E47366B0BF8D" ma:contentTypeVersion="7" ma:contentTypeDescription="Create a new document." ma:contentTypeScope="" ma:versionID="6df3c4a54eb27b3ff474185c3f6e3e01">
  <xsd:schema xmlns:xsd="http://www.w3.org/2001/XMLSchema" xmlns:xs="http://www.w3.org/2001/XMLSchema" xmlns:p="http://schemas.microsoft.com/office/2006/metadata/properties" xmlns:ns2="c2777cb6-b54c-47df-acac-48a8dca98059" targetNamespace="http://schemas.microsoft.com/office/2006/metadata/properties" ma:root="true" ma:fieldsID="13c345e9e6ead5263ccdad7edfe90112" ns2:_="">
    <xsd:import namespace="c2777cb6-b54c-47df-acac-48a8dca9805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777cb6-b54c-47df-acac-48a8dca980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F56BF1-002C-4F02-B022-AC4469A40A41}">
  <ds:schemaRefs>
    <ds:schemaRef ds:uri="c2777cb6-b54c-47df-acac-48a8dca98059"/>
    <ds:schemaRef ds:uri="http://purl.org/dc/terms/"/>
    <ds:schemaRef ds:uri="http://schemas.microsoft.com/office/2006/metadata/properties"/>
    <ds:schemaRef ds:uri="http://schemas.microsoft.com/office/infopath/2007/PartnerControls"/>
    <ds:schemaRef ds:uri="http://www.w3.org/XML/1998/namespace"/>
    <ds:schemaRef ds:uri="http://purl.org/dc/elements/1.1/"/>
    <ds:schemaRef ds:uri="http://schemas.microsoft.com/office/2006/documentManagement/type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4DE39F89-B2BA-4AB4-A5C7-AD4FE0C72904}">
  <ds:schemaRefs>
    <ds:schemaRef ds:uri="http://schemas.microsoft.com/sharepoint/v3/contenttype/forms"/>
  </ds:schemaRefs>
</ds:datastoreItem>
</file>

<file path=customXml/itemProps3.xml><?xml version="1.0" encoding="utf-8"?>
<ds:datastoreItem xmlns:ds="http://schemas.openxmlformats.org/officeDocument/2006/customXml" ds:itemID="{2E7652EF-B561-4EC0-8091-C111D8D4D6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777cb6-b54c-47df-acac-48a8dca980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1948</TotalTime>
  <Words>13762</Words>
  <Application>Microsoft Office PowerPoint</Application>
  <PresentationFormat>Widescreen</PresentationFormat>
  <Paragraphs>1261</Paragraphs>
  <Slides>60</Slides>
  <Notes>53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60</vt:i4>
      </vt:variant>
    </vt:vector>
  </HeadingPairs>
  <TitlesOfParts>
    <vt:vector size="71" baseType="lpstr">
      <vt:lpstr>Aptos</vt:lpstr>
      <vt:lpstr>Aptos Display</vt:lpstr>
      <vt:lpstr>Arial</vt:lpstr>
      <vt:lpstr>Calibri</vt:lpstr>
      <vt:lpstr>font-regular</vt:lpstr>
      <vt:lpstr>Segoe UI</vt:lpstr>
      <vt:lpstr>Wingdings</vt:lpstr>
      <vt:lpstr>Content slides</vt:lpstr>
      <vt:lpstr>Title slides</vt:lpstr>
      <vt:lpstr>Speaker Slides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Latest info</vt:lpstr>
      <vt:lpstr>PowerPoint Presentation</vt:lpstr>
      <vt:lpstr>PowerPoint Presentation</vt:lpstr>
      <vt:lpstr>PowerPoint Presentation</vt:lpstr>
      <vt:lpstr>PowerPoint Presentation</vt:lpstr>
      <vt:lpstr>PowerPoint Presentation</vt:lpstr>
      <vt:lpstr>Upcoming events, seminars and programmes</vt:lpstr>
      <vt:lpstr>PowerPoint Presentation</vt:lpstr>
      <vt:lpstr>PowerPoint Presentation</vt:lpstr>
      <vt:lpstr>PowerPoint Presentation</vt:lpstr>
      <vt:lpstr>PowerPoint Presentation</vt:lpstr>
      <vt:lpstr>PowerPoint Presentation</vt:lpstr>
      <vt:lpstr>Further support and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Hawkins</dc:creator>
  <cp:lastModifiedBy>peter.webb48 peter.webb48</cp:lastModifiedBy>
  <cp:revision>47</cp:revision>
  <dcterms:created xsi:type="dcterms:W3CDTF">2024-02-05T11:50:09Z</dcterms:created>
  <dcterms:modified xsi:type="dcterms:W3CDTF">2026-10-09T08:47:54Z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2024-02-05T00:00:00Z</vt:filetime>
  </property>
  <property fmtid="{D5CDD505-2E9C-101B-9397-08002B2CF9AE}" pid="3" name="Creator">
    <vt:lpwstr>Adobe InDesign 19.1 (Macintosh)</vt:lpwstr>
  </property>
  <property fmtid="{D5CDD505-2E9C-101B-9397-08002B2CF9AE}" pid="4" name="LastSaved">
    <vt:filetime>2024-02-05T00:00:00Z</vt:filetime>
  </property>
  <property fmtid="{D5CDD505-2E9C-101B-9397-08002B2CF9AE}" pid="5" name="Producer">
    <vt:lpwstr>Adobe PDF Library 17.0</vt:lpwstr>
  </property>
  <property fmtid="{D5CDD505-2E9C-101B-9397-08002B2CF9AE}" pid="6" name="MSIP_Label_f194113b-ecba-4458-8e2e-fa038bf17a69_Enabled">
    <vt:lpwstr>true</vt:lpwstr>
  </property>
  <property fmtid="{D5CDD505-2E9C-101B-9397-08002B2CF9AE}" pid="7" name="MSIP_Label_f194113b-ecba-4458-8e2e-fa038bf17a69_SetDate">
    <vt:lpwstr>2024-03-18T15:58:55Z</vt:lpwstr>
  </property>
  <property fmtid="{D5CDD505-2E9C-101B-9397-08002B2CF9AE}" pid="8" name="MSIP_Label_f194113b-ecba-4458-8e2e-fa038bf17a69_Method">
    <vt:lpwstr>Standard</vt:lpwstr>
  </property>
  <property fmtid="{D5CDD505-2E9C-101B-9397-08002B2CF9AE}" pid="9" name="MSIP_Label_f194113b-ecba-4458-8e2e-fa038bf17a69_Name">
    <vt:lpwstr>Internal</vt:lpwstr>
  </property>
  <property fmtid="{D5CDD505-2E9C-101B-9397-08002B2CF9AE}" pid="10" name="MSIP_Label_f194113b-ecba-4458-8e2e-fa038bf17a69_SiteId">
    <vt:lpwstr>5c317017-415d-43e6-ada1-7668f9ad3f9f</vt:lpwstr>
  </property>
  <property fmtid="{D5CDD505-2E9C-101B-9397-08002B2CF9AE}" pid="11" name="MSIP_Label_f194113b-ecba-4458-8e2e-fa038bf17a69_ActionId">
    <vt:lpwstr>6a3a8d48-e055-4f4b-8a7f-ba4e9d92c9e7</vt:lpwstr>
  </property>
  <property fmtid="{D5CDD505-2E9C-101B-9397-08002B2CF9AE}" pid="12" name="MSIP_Label_f194113b-ecba-4458-8e2e-fa038bf17a69_ContentBits">
    <vt:lpwstr>0</vt:lpwstr>
  </property>
  <property fmtid="{D5CDD505-2E9C-101B-9397-08002B2CF9AE}" pid="13" name="MediaServiceImageTags">
    <vt:lpwstr/>
  </property>
  <property fmtid="{D5CDD505-2E9C-101B-9397-08002B2CF9AE}" pid="14" name="ContentTypeId">
    <vt:lpwstr>0x010100C9006E0275AB004DA980E47366B0BF8D</vt:lpwstr>
  </property>
</Properties>
</file>