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4"/>
  </p:notesMasterIdLst>
  <p:sldIdLst>
    <p:sldId id="259" r:id="rId3"/>
    <p:sldId id="320" r:id="rId4"/>
    <p:sldId id="313" r:id="rId5"/>
    <p:sldId id="265" r:id="rId6"/>
    <p:sldId id="270" r:id="rId7"/>
    <p:sldId id="325" r:id="rId8"/>
    <p:sldId id="284" r:id="rId9"/>
    <p:sldId id="274" r:id="rId10"/>
    <p:sldId id="316" r:id="rId11"/>
    <p:sldId id="281"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60" d="100"/>
          <a:sy n="60" d="100"/>
        </p:scale>
        <p:origin x="2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77E74-9F92-4192-AA0F-6FD1D56E9A7F}"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7185E-FDA0-43EB-9B0B-20F774032AC2}" type="slidenum">
              <a:rPr lang="en-GB" smtClean="0"/>
              <a:t>‹#›</a:t>
            </a:fld>
            <a:endParaRPr lang="en-GB"/>
          </a:p>
        </p:txBody>
      </p:sp>
    </p:spTree>
    <p:extLst>
      <p:ext uri="{BB962C8B-B14F-4D97-AF65-F5344CB8AC3E}">
        <p14:creationId xmlns:p14="http://schemas.microsoft.com/office/powerpoint/2010/main" val="339814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SCreimbursement@dhsc.gov.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line1.snapsurveys.com/interview/38a7ca6a-f9c3-408c-8fea-1e077947667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nline1.snapsurveys.com/x1x2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u="sng" dirty="0">
                <a:effectLst/>
                <a:latin typeface="Calibri" panose="020F0502020204030204" pitchFamily="34" charset="0"/>
                <a:ea typeface="Calibri" panose="020F0502020204030204" pitchFamily="34" charset="0"/>
              </a:rPr>
              <a:t>https://www.gov.uk/government/publications/adult-social-care-learning-and-development-support-scheme</a:t>
            </a:r>
          </a:p>
          <a:p>
            <a:endParaRPr lang="en-GB" sz="800" b="1" u="sng" dirty="0">
              <a:effectLst/>
              <a:latin typeface="Calibri" panose="020F0502020204030204" pitchFamily="34" charset="0"/>
              <a:ea typeface="Calibri" panose="020F0502020204030204" pitchFamily="34" charset="0"/>
            </a:endParaRPr>
          </a:p>
          <a:p>
            <a:r>
              <a:rPr lang="en-GB" sz="1000" b="0" i="0" dirty="0">
                <a:solidFill>
                  <a:srgbClr val="212529"/>
                </a:solidFill>
                <a:effectLst/>
                <a:latin typeface="font-regular"/>
              </a:rPr>
              <a:t>For any queries in relation to this statement please email </a:t>
            </a:r>
            <a:r>
              <a:rPr lang="en-GB" sz="1000" b="0" i="0" u="sng" dirty="0">
                <a:solidFill>
                  <a:srgbClr val="053A8A"/>
                </a:solidFill>
                <a:effectLst/>
                <a:latin typeface="font-regular"/>
                <a:hlinkClick r:id="rId3" tooltip="mailto:ascreimbursement@dhsc.gov.uk"/>
              </a:rPr>
              <a:t>ASCreimbursement@dhsc.gov.uk</a:t>
            </a:r>
            <a:endParaRPr lang="en-GB" sz="800" b="1" u="sng" dirty="0">
              <a:effectLst/>
              <a:latin typeface="Calibri" panose="020F0502020204030204" pitchFamily="34" charset="0"/>
              <a:ea typeface="Calibri" panose="020F0502020204030204" pitchFamily="34" charset="0"/>
            </a:endParaRPr>
          </a:p>
          <a:p>
            <a:endParaRPr lang="en-GB" sz="1000" b="0" i="0" dirty="0">
              <a:solidFill>
                <a:srgbClr val="212529"/>
              </a:solidFill>
              <a:effectLst/>
              <a:highlight>
                <a:srgbClr val="FFFFFF"/>
              </a:highlight>
              <a:latin typeface="font-semibold"/>
            </a:endParaRPr>
          </a:p>
          <a:p>
            <a:pPr algn="l"/>
            <a:r>
              <a:rPr lang="en-GB" sz="1200" b="1" i="0" dirty="0">
                <a:solidFill>
                  <a:srgbClr val="212529"/>
                </a:solidFill>
                <a:effectLst/>
                <a:latin typeface="font-semibold"/>
              </a:rPr>
              <a:t>WDF 2024-25</a:t>
            </a:r>
          </a:p>
          <a:p>
            <a:pPr algn="l"/>
            <a:r>
              <a:rPr lang="en-GB" sz="1200" b="0" i="0" dirty="0">
                <a:solidFill>
                  <a:srgbClr val="212529"/>
                </a:solidFill>
                <a:effectLst/>
                <a:latin typeface="font-regular"/>
              </a:rPr>
              <a:t>The WDF will be scaled down in 2024-25. It will only be possible to claim WDF for learning which is already in progress. This means that qualifications and apprenticeships which start on or before 31 March 2024 will be eligible for the WDF as long as the learner completes, and the certificate is issued by 31 March 2025.</a:t>
            </a:r>
          </a:p>
          <a:p>
            <a:pPr algn="l"/>
            <a:r>
              <a:rPr lang="en-GB" sz="1200" b="0" i="0" dirty="0">
                <a:solidFill>
                  <a:srgbClr val="212529"/>
                </a:solidFill>
                <a:effectLst/>
                <a:latin typeface="font-regular"/>
              </a:rPr>
              <a:t>This is to ensure that employers who have already paid for learning and development are not left out of pocket. Courses and qualifications which start on or after 1 April 2024 will not be eligible for funding through the WDF.</a:t>
            </a:r>
          </a:p>
          <a:p>
            <a:endParaRPr lang="en-GB" sz="1000" b="0" i="0" dirty="0">
              <a:solidFill>
                <a:srgbClr val="212529"/>
              </a:solidFill>
              <a:effectLst/>
              <a:highlight>
                <a:srgbClr val="FFFFFF"/>
              </a:highlight>
              <a:latin typeface="font-semibold"/>
            </a:endParaRPr>
          </a:p>
          <a:p>
            <a:r>
              <a:rPr lang="en-GB" b="1" dirty="0"/>
              <a:t>How to access funding to support staff training</a:t>
            </a:r>
            <a:endParaRPr lang="en-US" dirty="0"/>
          </a:p>
          <a:p>
            <a:r>
              <a:rPr lang="en-GB" sz="1200" b="0" i="0" dirty="0">
                <a:solidFill>
                  <a:srgbClr val="000000"/>
                </a:solidFill>
                <a:effectLst/>
                <a:latin typeface="Arial" panose="020B0604020202020204" pitchFamily="34" charset="0"/>
              </a:rPr>
              <a:t>This webinar, hosted by Skills for Care, will guide adult social care employers on accessing funding through the Adult Social Care Learning and Development Support Scheme (LDSS). Learn practical steps to claim funding for training, enhancing both staff development and organisational goals. </a:t>
            </a:r>
          </a:p>
          <a:p>
            <a:r>
              <a:rPr lang="en-GB" b="1" u="sng" dirty="0"/>
              <a:t>https://www.skillsforcare.org.uk/news-and-events/Events/November/How-to-access-funding-to-support-staff-training.aspx</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3323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Adult Social Care Workforce Data Set (ASC-WDS) is a data collection service, commissioned and funded by the Department of Health and Social Care. It is the leading source of intelligence for the adult social care workforce.</a:t>
            </a:r>
          </a:p>
          <a:p>
            <a:endParaRPr lang="en-US" dirty="0"/>
          </a:p>
          <a:p>
            <a:pPr marL="342900" indent="-342900">
              <a:buFont typeface="Wingdings,Sans-Serif"/>
              <a:buChar char=""/>
            </a:pPr>
            <a:r>
              <a:rPr lang="en-GB" dirty="0"/>
              <a:t>You can gain access to funding for training your staff through the Workforce Development Fund and the Learning and Development Support Scheme (LDSS). You need an ASC-WDS account to be eligible to claim funding. These funds have saved care providers thousands of pounds. One care provider with 45 staff told us they claimed over £33,000 over the years, which has meant all their staff have the opportunity to do level 2 or above qualifications!  </a:t>
            </a:r>
          </a:p>
          <a:p>
            <a:pPr marL="342900" indent="-342900">
              <a:buFont typeface="Wingdings,Sans-Serif"/>
              <a:buChar char=""/>
            </a:pPr>
            <a:r>
              <a:rPr lang="en-GB" dirty="0"/>
              <a:t>The system provides safe and free storage of staff records and can help you to manage your training records- get expiry alerts when training is due to expire, define mandatory training for different job roles. It’s basically a free learning management system. </a:t>
            </a:r>
          </a:p>
          <a:p>
            <a:pPr marL="342900" indent="-342900">
              <a:buFont typeface="Wingdings,Sans-Serif"/>
              <a:buChar char=""/>
            </a:pPr>
            <a:r>
              <a:rPr lang="en-GB" dirty="0"/>
              <a:t>You can benchmark your workplace against other providers in your area, for metrics like pay or turnover. You can even filter to see only Good and Outstanding providers near you. </a:t>
            </a:r>
          </a:p>
          <a:p>
            <a:pPr marL="342900" indent="-342900">
              <a:buFont typeface="Wingdings,Sans-Serif"/>
              <a:buChar char=""/>
            </a:pPr>
            <a:r>
              <a:rPr lang="en-GB" dirty="0"/>
              <a:t>You’ll also get our ASC-WDS Benefits Bundle for discounts and special offers from Skills for Care and learning providers. </a:t>
            </a:r>
          </a:p>
          <a:p>
            <a:r>
              <a:rPr lang="en-GB" dirty="0"/>
              <a:t> </a:t>
            </a:r>
            <a:endParaRPr lang="en-US" dirty="0"/>
          </a:p>
          <a:p>
            <a:r>
              <a:rPr lang="en-GB" dirty="0"/>
              <a:t>It only takes a few minutes to get started. Find out more on our website. </a:t>
            </a:r>
            <a:endParaRPr lang="en-US" dirty="0"/>
          </a:p>
          <a:p>
            <a:r>
              <a:rPr lang="en-GB" dirty="0"/>
              <a:t> </a:t>
            </a:r>
            <a:endParaRPr lang="en-US" dirty="0"/>
          </a:p>
          <a:p>
            <a:endParaRPr lang="en-GB"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7344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a:effectLst/>
                <a:latin typeface="Calibri" panose="020F0502020204030204" pitchFamily="34" charset="0"/>
                <a:ea typeface="Calibri" panose="020F0502020204030204" pitchFamily="34" charset="0"/>
              </a:rPr>
              <a:t>https://www.skillsforcare.org.uk/CareCertificateQual</a:t>
            </a:r>
          </a:p>
          <a:p>
            <a:endParaRPr lang="en-GB" sz="1000" b="1" dirty="0">
              <a:effectLst/>
              <a:latin typeface="Calibri" panose="020F0502020204030204" pitchFamily="34" charset="0"/>
              <a:ea typeface="Calibri" panose="020F0502020204030204" pitchFamily="34" charset="0"/>
            </a:endParaRPr>
          </a:p>
          <a:p>
            <a:r>
              <a:rPr lang="en-GB" sz="1000" b="1" u="sng" dirty="0">
                <a:effectLst/>
                <a:latin typeface="Calibri" panose="020F0502020204030204" pitchFamily="34" charset="0"/>
                <a:ea typeface="Calibri" panose="020F0502020204030204" pitchFamily="34" charset="0"/>
              </a:rPr>
              <a:t>https://www.gov.uk/government/publications/adult-social-care-learning-and-development-support-scheme/learning-and-development-support-scheme-for-the-adult-social-care-workforce-a-guide-for-employers</a:t>
            </a:r>
          </a:p>
          <a:p>
            <a:endParaRPr lang="en-GB" sz="1000" b="1" u="sng"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ea typeface="Aptos" panose="020B0004020202020204" pitchFamily="34" charset="0"/>
                <a:cs typeface="Aptos" panose="020B0004020202020204" pitchFamily="34" charset="0"/>
              </a:rPr>
              <a:t>The qualification is available now to eligible non-regulated care staff, 19+ years.</a:t>
            </a:r>
          </a:p>
          <a:p>
            <a:endParaRPr lang="en-GB" sz="1000" dirty="0">
              <a:solidFill>
                <a:srgbClr val="000000"/>
              </a:solidFill>
              <a:latin typeface="Arial"/>
              <a:cs typeface="Arial"/>
            </a:endParaRPr>
          </a:p>
          <a:p>
            <a:r>
              <a:rPr lang="en-GB" sz="1000" dirty="0">
                <a:solidFill>
                  <a:srgbClr val="000000"/>
                </a:solidFill>
                <a:latin typeface="Arial"/>
                <a:cs typeface="Arial"/>
              </a:rPr>
              <a:t>Currently 54% of direct care workers do not have a level 2 or above qualification. The introduction of the Level 2 Adult Social Care Certificate qualification will provide people in care roles the most up-to-date knowledge and baseline skills required to support people well and succeed in their roles.</a:t>
            </a:r>
          </a:p>
          <a:p>
            <a:endParaRPr lang="en-GB" sz="1000" dirty="0">
              <a:solidFill>
                <a:srgbClr val="000000"/>
              </a:solidFill>
              <a:latin typeface="Arial"/>
              <a:cs typeface="Arial"/>
            </a:endParaRPr>
          </a:p>
          <a:p>
            <a:r>
              <a:rPr lang="en-GB" sz="1000" dirty="0">
                <a:solidFill>
                  <a:srgbClr val="000000"/>
                </a:solidFill>
                <a:latin typeface="Arial"/>
                <a:cs typeface="Arial"/>
              </a:rPr>
              <a:t>For those who have been in the sector for several years and deserve acknowledgement for the skilled care they provide, the qualification will also provide a route for them to gain a recognised qualification. Investing in training and support for staff will act as an incentive for staff recruitment, retention and development within the workforce.</a:t>
            </a:r>
          </a:p>
          <a:p>
            <a:pPr algn="l"/>
            <a:endParaRPr lang="en-GB" sz="1200" b="0" i="0" dirty="0">
              <a:solidFill>
                <a:srgbClr val="212529"/>
              </a:solidFill>
              <a:effectLst/>
              <a:latin typeface="font-regular"/>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6227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https://online1.snapsurveys.com/interview/38a7ca6a-f9c3-408c-8fea-1e077947667c</a:t>
            </a:r>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1615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dirty="0">
                <a:effectLst/>
              </a:rPr>
              <a:t>INTEGRATION AND ICSs</a:t>
            </a:r>
          </a:p>
          <a:p>
            <a:pPr algn="l"/>
            <a:endParaRPr lang="en-GB" sz="1200" b="0" i="0" dirty="0">
              <a:effectLst/>
            </a:endParaRPr>
          </a:p>
          <a:p>
            <a:pPr algn="l"/>
            <a:r>
              <a:rPr lang="en-GB" sz="1200" b="0" i="0" dirty="0">
                <a:effectLst/>
              </a:rPr>
              <a:t>Integrated care is about people only having to tell their story once to get the high-quality care and support that means they can live the lives they want. It presents the opportunity for joint working across service providers to ensure person-centred care, where choice and control is based on what matters to the person drawing on care and support.</a:t>
            </a:r>
          </a:p>
          <a:p>
            <a:pPr algn="l"/>
            <a:endParaRPr lang="en-GB" sz="12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06060"/>
                </a:solidFill>
                <a:effectLst/>
              </a:rPr>
              <a:t>Joining up care leads to better outcomes for people. When local partners – the NHS, councils, care providers, voluntary sector and others – work together, they can create better services based on local need.</a:t>
            </a:r>
          </a:p>
          <a:p>
            <a:pPr algn="l"/>
            <a:endParaRPr lang="en-GB" sz="1200" b="0" i="0" dirty="0">
              <a:effectLst/>
            </a:endParaRPr>
          </a:p>
          <a:p>
            <a:pPr algn="l" fontAlgn="base"/>
            <a:r>
              <a:rPr lang="en-GB" sz="1200" b="0" i="0" dirty="0">
                <a:effectLst/>
              </a:rPr>
              <a:t>The Health and Social Care Act 2022 provided the legislative framework for health and care organisations to work together and deliver joined up care. Integrated Care Systems (ICSs) have been set up to make this happen. Their (ICSs) aim is to improve health and care services – with a focus on prevention, better outcomes and reducing health inequalities.</a:t>
            </a:r>
            <a:endParaRPr lang="en-GB" dirty="0"/>
          </a:p>
          <a:p>
            <a:pPr fontAlgn="base">
              <a:buFont typeface="Arial" panose="020B0604020202020204" pitchFamily="34" charset="0"/>
              <a:buNone/>
            </a:pPr>
            <a:endParaRPr lang="en-GB" dirty="0">
              <a:effectLst/>
            </a:endParaRPr>
          </a:p>
          <a:p>
            <a:pPr marL="171450" indent="-171450" fontAlgn="base">
              <a:buFont typeface="Wingdings" panose="05000000000000000000" pitchFamily="2" charset="2"/>
              <a:buChar char="§"/>
            </a:pPr>
            <a:r>
              <a:rPr lang="en-GB" dirty="0">
                <a:effectLst/>
              </a:rPr>
              <a:t>To enable ICSs to achieve their aim to improve health and care services – with a focus on prevention, better outcomes and reducing health inequalities it is important the ASC providers are aware of their purpose and have a voice.</a:t>
            </a:r>
          </a:p>
          <a:p>
            <a:pPr marL="0" indent="0" fontAlgn="base">
              <a:buFont typeface="Wingdings" panose="05000000000000000000" pitchFamily="2" charset="2"/>
              <a:buNone/>
            </a:pPr>
            <a:endParaRPr lang="en-GB" dirty="0">
              <a:effectLst/>
            </a:endParaRPr>
          </a:p>
          <a:p>
            <a:pPr algn="l"/>
            <a:r>
              <a:rPr lang="en-GB" dirty="0">
                <a:effectLst/>
              </a:rPr>
              <a:t>On the Skills for Care website, we have a more comprehensive explanation about integration. For more information, visit our website for a short animation about ICSs and  they are interested to find out more go to the link on our website where we have a more comprehensive explanation and a short animation about ICSs, as well as </a:t>
            </a:r>
            <a:r>
              <a:rPr lang="en-GB" b="0" i="0" dirty="0">
                <a:solidFill>
                  <a:srgbClr val="212529"/>
                </a:solidFill>
                <a:effectLst/>
                <a:latin typeface="font-regular"/>
              </a:rPr>
              <a:t>examples of where integration across sectors is already working well. You'll find examples of how leaders of social care organisations are involved with their ICS and innovative ideas for making integrated ways of working a success. </a:t>
            </a:r>
          </a:p>
          <a:p>
            <a:pPr marL="0" indent="0" fontAlgn="base">
              <a:buFont typeface="Wingdings" panose="05000000000000000000" pitchFamily="2" charset="2"/>
              <a:buNone/>
            </a:pPr>
            <a:endParaRPr lang="en-GB" dirty="0">
              <a:effectLst/>
            </a:endParaRPr>
          </a:p>
          <a:p>
            <a:pPr marL="0" indent="0" fontAlgn="base">
              <a:buFont typeface="Wingdings" panose="05000000000000000000" pitchFamily="2" charset="2"/>
              <a:buNone/>
            </a:pPr>
            <a:r>
              <a:rPr lang="en-GB" b="1" dirty="0">
                <a:effectLst/>
              </a:rPr>
              <a:t>WHY GET INVOLVED?</a:t>
            </a:r>
          </a:p>
          <a:p>
            <a:pPr marL="0" indent="0" fontAlgn="base">
              <a:buFont typeface="Wingdings" panose="05000000000000000000" pitchFamily="2" charset="2"/>
              <a:buNone/>
            </a:pPr>
            <a:endParaRPr lang="en-GB" dirty="0">
              <a:effectLst/>
            </a:endParaRPr>
          </a:p>
          <a:p>
            <a:pPr algn="l"/>
            <a:r>
              <a:rPr lang="en-GB" dirty="0">
                <a:solidFill>
                  <a:srgbClr val="212529"/>
                </a:solidFill>
                <a:latin typeface="font-regular"/>
              </a:rPr>
              <a:t>We would like to encourage</a:t>
            </a:r>
            <a:r>
              <a:rPr lang="en-GB" b="0" i="0" dirty="0">
                <a:solidFill>
                  <a:srgbClr val="212529"/>
                </a:solidFill>
                <a:effectLst/>
                <a:latin typeface="font-regular"/>
              </a:rPr>
              <a:t> social care employers to engage with their ICS this could be through its local placed-based partnership or at neighbourhood level.</a:t>
            </a:r>
          </a:p>
          <a:p>
            <a:pPr algn="l"/>
            <a:endParaRPr lang="en-GB" dirty="0">
              <a:solidFill>
                <a:srgbClr val="212529"/>
              </a:solidFill>
              <a:latin typeface="font-regular"/>
            </a:endParaRPr>
          </a:p>
          <a:p>
            <a:pPr algn="l"/>
            <a:r>
              <a:rPr lang="en-GB" dirty="0">
                <a:solidFill>
                  <a:srgbClr val="212529"/>
                </a:solidFill>
                <a:latin typeface="font-regular"/>
              </a:rPr>
              <a:t>There are different ways providers can get involved – listed here are some examples how to get involved in place-based systems. This will be difference for every ICS. (NOTE TO LMs: Use your local knowledge when providing examples. And it may just be by being a member of this network and feeding in through Skills for Care).</a:t>
            </a:r>
          </a:p>
          <a:p>
            <a:pPr algn="l"/>
            <a:endParaRPr lang="en-GB" b="0" i="0" dirty="0">
              <a:solidFill>
                <a:srgbClr val="212529"/>
              </a:solidFill>
              <a:effectLst/>
              <a:latin typeface="font-regular"/>
            </a:endParaRPr>
          </a:p>
          <a:p>
            <a:pPr algn="l">
              <a:buFont typeface="Arial" panose="020B0604020202020204" pitchFamily="34" charset="0"/>
              <a:buChar char="•"/>
            </a:pPr>
            <a:r>
              <a:rPr lang="en-GB" b="0" i="0" dirty="0">
                <a:solidFill>
                  <a:srgbClr val="212529"/>
                </a:solidFill>
                <a:effectLst/>
                <a:latin typeface="font-regular"/>
              </a:rPr>
              <a:t>joining the main local placed-based partnership as an individual</a:t>
            </a:r>
          </a:p>
          <a:p>
            <a:pPr algn="l">
              <a:buFont typeface="Arial" panose="020B0604020202020204" pitchFamily="34" charset="0"/>
              <a:buChar char="•"/>
            </a:pPr>
            <a:endParaRPr lang="en-GB" b="0" i="0" dirty="0">
              <a:solidFill>
                <a:srgbClr val="212529"/>
              </a:solidFill>
              <a:effectLst/>
              <a:latin typeface="font-regular"/>
            </a:endParaRPr>
          </a:p>
          <a:p>
            <a:pPr algn="l">
              <a:buFont typeface="Arial" panose="020B0604020202020204" pitchFamily="34" charset="0"/>
              <a:buChar char="•"/>
            </a:pPr>
            <a:r>
              <a:rPr lang="en-GB" b="0" i="0" dirty="0">
                <a:solidFill>
                  <a:srgbClr val="212529"/>
                </a:solidFill>
                <a:effectLst/>
                <a:latin typeface="font-regular"/>
              </a:rPr>
              <a:t>joining the main local placed-based partnership as a group, such as a local care association or registered manger, deputy manager or nominated individual network</a:t>
            </a:r>
          </a:p>
          <a:p>
            <a:pPr algn="l">
              <a:buFont typeface="Arial" panose="020B0604020202020204" pitchFamily="34" charset="0"/>
              <a:buChar char="•"/>
            </a:pPr>
            <a:endParaRPr lang="en-GB" b="0" i="0" dirty="0">
              <a:solidFill>
                <a:srgbClr val="212529"/>
              </a:solidFill>
              <a:effectLst/>
              <a:latin typeface="font-regular"/>
            </a:endParaRPr>
          </a:p>
          <a:p>
            <a:pPr algn="l">
              <a:buFont typeface="Arial" panose="020B0604020202020204" pitchFamily="34" charset="0"/>
              <a:buChar char="•"/>
            </a:pPr>
            <a:r>
              <a:rPr lang="en-GB" b="0" i="0" dirty="0">
                <a:solidFill>
                  <a:srgbClr val="212529"/>
                </a:solidFill>
                <a:effectLst/>
                <a:latin typeface="font-regular"/>
              </a:rPr>
              <a:t>joining one of the sub-groups or ‘neighbourhoods’ of the place-based partnership as an individual or network</a:t>
            </a:r>
          </a:p>
          <a:p>
            <a:pPr algn="l">
              <a:buFont typeface="Arial" panose="020B0604020202020204" pitchFamily="34" charset="0"/>
              <a:buChar char="•"/>
            </a:pPr>
            <a:endParaRPr lang="en-GB" b="0" i="0" dirty="0">
              <a:solidFill>
                <a:srgbClr val="212529"/>
              </a:solidFill>
              <a:effectLst/>
              <a:latin typeface="font-regular"/>
            </a:endParaRPr>
          </a:p>
          <a:p>
            <a:pPr algn="l">
              <a:buFont typeface="Arial" panose="020B0604020202020204" pitchFamily="34" charset="0"/>
              <a:buChar char="•"/>
            </a:pPr>
            <a:r>
              <a:rPr lang="en-GB" b="0" i="0" dirty="0">
                <a:solidFill>
                  <a:srgbClr val="212529"/>
                </a:solidFill>
                <a:effectLst/>
                <a:latin typeface="font-regular"/>
              </a:rPr>
              <a:t>finding out who to connect with who is already engaged with the place-based partnership in an area, seeking to be kept informed of opportunities and developments.</a:t>
            </a:r>
          </a:p>
          <a:p>
            <a:pPr marL="0" indent="0" fontAlgn="base">
              <a:buFont typeface="Wingdings" panose="05000000000000000000" pitchFamily="2" charset="2"/>
              <a:buNone/>
            </a:pPr>
            <a:endParaRPr lang="en-GB" dirty="0">
              <a:effectLst/>
            </a:endParaRPr>
          </a:p>
          <a:p>
            <a:pPr marL="0" indent="0" fontAlgn="base">
              <a:buFont typeface="Wingdings" panose="05000000000000000000" pitchFamily="2" charset="2"/>
              <a:buNone/>
            </a:pPr>
            <a:r>
              <a:rPr lang="en-GB" b="1" dirty="0">
                <a:effectLst/>
              </a:rPr>
              <a:t>QUESTIONS TO ASK FOR REPORTING PURPOSES</a:t>
            </a:r>
          </a:p>
          <a:p>
            <a:pPr marL="171450" indent="-171450" fontAlgn="base">
              <a:buFont typeface="Wingdings" panose="05000000000000000000" pitchFamily="2" charset="2"/>
              <a:buChar char="§"/>
            </a:pPr>
            <a:endParaRPr lang="en-GB" dirty="0">
              <a:effectLst/>
            </a:endParaRPr>
          </a:p>
          <a:p>
            <a:pPr marL="171450" indent="-171450" fontAlgn="base">
              <a:buFont typeface="Wingdings" panose="05000000000000000000" pitchFamily="2" charset="2"/>
              <a:buChar char="§"/>
            </a:pPr>
            <a:r>
              <a:rPr lang="en-GB" dirty="0">
                <a:effectLst/>
              </a:rPr>
              <a:t>Ask network members if they have heard of or are involved in their ICS. This could be at system, place or neighbourhood level.  If people are involved ask them to explain their involvement, e.g., People Board member, subgroup, etc.  (please record details on reporting tab).</a:t>
            </a:r>
          </a:p>
          <a:p>
            <a:endParaRPr lang="en-GB" dirty="0">
              <a:effectLst/>
            </a:endParaRPr>
          </a:p>
          <a:p>
            <a:endParaRPr lang="en-GB" dirty="0">
              <a:effectLs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6907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effectLst/>
                <a:latin typeface="Calibri" panose="020F0502020204030204" pitchFamily="34" charset="0"/>
                <a:ea typeface="Calibri" panose="020F0502020204030204" pitchFamily="34" charset="0"/>
              </a:rPr>
              <a:t>https://www.skillsforcare.org.uk/Developing-your-workforce/Care-workforce-pathway-for-adult-social-care.aspx</a:t>
            </a:r>
          </a:p>
          <a:p>
            <a:r>
              <a:rPr lang="en-GB" sz="1200" b="1" u="sng" dirty="0">
                <a:effectLst/>
                <a:latin typeface="Calibri" panose="020F0502020204030204" pitchFamily="34" charset="0"/>
                <a:ea typeface="Calibri" panose="020F0502020204030204" pitchFamily="34" charset="0"/>
              </a:rPr>
              <a:t>https://www.gov.uk/government/publications/care-workforce-pathway-for-adult-social-care</a:t>
            </a:r>
          </a:p>
          <a:p>
            <a:endParaRPr lang="en-GB" sz="1200" b="1" u="sng" dirty="0">
              <a:effectLst/>
              <a:latin typeface="Calibri" panose="020F0502020204030204" pitchFamily="34" charset="0"/>
              <a:ea typeface="Calibri" panose="020F0502020204030204" pitchFamily="34" charset="0"/>
            </a:endParaRPr>
          </a:p>
          <a:p>
            <a:r>
              <a:rPr lang="en-GB" sz="1200" b="1" dirty="0">
                <a:effectLst/>
                <a:latin typeface="Calibri" panose="020F0502020204030204" pitchFamily="34" charset="0"/>
                <a:ea typeface="Calibri" panose="020F0502020204030204" pitchFamily="34" charset="0"/>
              </a:rPr>
              <a:t>Phase 1 - 4 categories</a:t>
            </a:r>
          </a:p>
          <a:p>
            <a:pPr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Role category A: new to care</a:t>
            </a:r>
            <a:r>
              <a:rPr lang="en-US" sz="1200" b="0" i="0" dirty="0">
                <a:solidFill>
                  <a:srgbClr val="000000"/>
                </a:solidFill>
                <a:effectLst/>
                <a:latin typeface="Arial" panose="020B0604020202020204" pitchFamily="34" charset="0"/>
              </a:rPr>
              <a:t>​</a:t>
            </a: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Role category B: care or support worker</a:t>
            </a:r>
            <a:r>
              <a:rPr lang="en-US" sz="1200" b="0" i="0" dirty="0">
                <a:solidFill>
                  <a:srgbClr val="000000"/>
                </a:solidFill>
                <a:effectLst/>
                <a:latin typeface="Arial" panose="020B0604020202020204" pitchFamily="34" charset="0"/>
              </a:rPr>
              <a:t>​</a:t>
            </a: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Role category C: supervisor or leader</a:t>
            </a:r>
            <a:r>
              <a:rPr lang="en-US" sz="1200" b="0" i="0" dirty="0">
                <a:solidFill>
                  <a:srgbClr val="000000"/>
                </a:solidFill>
                <a:effectLst/>
                <a:latin typeface="Arial" panose="020B0604020202020204" pitchFamily="34" charset="0"/>
              </a:rPr>
              <a:t>​</a:t>
            </a: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Role category D: practice leader</a:t>
            </a:r>
          </a:p>
          <a:p>
            <a:pPr algn="l" rtl="0" fontAlgn="base">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None/>
            </a:pPr>
            <a:r>
              <a:rPr lang="en-US" sz="1200" b="1" i="0" u="none" strike="noStrike" dirty="0">
                <a:solidFill>
                  <a:srgbClr val="000000"/>
                </a:solidFill>
                <a:effectLst/>
                <a:latin typeface="Arial" panose="020B0604020202020204" pitchFamily="34" charset="0"/>
              </a:rPr>
              <a:t>Phase 2 – additional 4 categories</a:t>
            </a: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Deputy manager</a:t>
            </a: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RM</a:t>
            </a: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Enhanced care roles</a:t>
            </a: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PAs</a:t>
            </a:r>
            <a:endParaRPr lang="en-US" sz="4000" b="0" i="0" dirty="0">
              <a:solidFill>
                <a:srgbClr val="000000"/>
              </a:solidFill>
              <a:effectLst/>
              <a:latin typeface="Arial" panose="020B0604020202020204" pitchFamily="34" charset="0"/>
            </a:endParaRPr>
          </a:p>
          <a:p>
            <a:endParaRPr lang="en-GB" sz="1200" b="1" dirty="0">
              <a:effectLst/>
              <a:latin typeface="Calibri" panose="020F0502020204030204" pitchFamily="34" charset="0"/>
              <a:ea typeface="Calibri" panose="020F0502020204030204" pitchFamily="34" charset="0"/>
            </a:endParaRPr>
          </a:p>
          <a:p>
            <a:pPr algn="l"/>
            <a:r>
              <a:rPr lang="en-GB" sz="1800" b="0" i="0" dirty="0">
                <a:solidFill>
                  <a:srgbClr val="212529"/>
                </a:solidFill>
                <a:effectLst/>
                <a:latin typeface="font-regular"/>
              </a:rPr>
              <a:t>we will be engaging further with the sector for insight and feedback on what knowledge, skills and behaviours each of these require.</a:t>
            </a:r>
          </a:p>
          <a:p>
            <a:pPr algn="l"/>
            <a:r>
              <a:rPr lang="en-GB" sz="1800" b="0" i="0" dirty="0">
                <a:solidFill>
                  <a:srgbClr val="212529"/>
                </a:solidFill>
                <a:effectLst/>
                <a:latin typeface="font-regular"/>
              </a:rPr>
              <a:t>We will also work with DHSC to scope further parts of the pathway, and plan for implementation and adoption.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243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4E95D9"/>
                </a:solidFill>
                <a:effectLst/>
                <a:latin typeface="Aptos" panose="020B0004020202020204" pitchFamily="34" charset="0"/>
              </a:rPr>
              <a:t>We’re currently sourcing input from care providers across the sector to feed into a few different pieces of work. We’re flexible on what type of contributions we’re looking for- probably shaped by what the example you might have to share is. But we might want to produce some case study content or take a quote or testimonial to use in articles or blogs. We might even ask if you’d be happy to share your knowledge as a guest speaker at a network meeting or similar. We may share your examples with our funders (the Department of Health &amp; Social Care and the NHS Transformation Directorate) or with other providers via our website, e-newsletters etc. We’ll always ask for permission to use anything in a public-facing forum.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4E95D9"/>
                </a:solidFill>
                <a:effectLst/>
                <a:latin typeface="Aptos" panose="020B0004020202020204" pitchFamily="34" charset="0"/>
              </a:rPr>
              <a:t>We’d be delighted to hear from you if you can help us with any of these topic areas: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4E95D9"/>
                </a:solidFill>
                <a:effectLst/>
                <a:latin typeface="Aptos" panose="020B0004020202020204" pitchFamily="34" charset="0"/>
              </a:rPr>
              <a:t>If you’ve used any of the recent sector reform outputs, particularly Care Workforce Pathway, the L2 Care Certificate qualification or the Learning and Development Support Scheme. Even if you haven’t used them yet but you appreciate the intentions of the project and plan to use them, we’d still love to hear from you.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4E95D9"/>
                </a:solidFill>
                <a:effectLst/>
                <a:latin typeface="Aptos" panose="020B0004020202020204" pitchFamily="34" charset="0"/>
              </a:rPr>
              <a:t>WHY? </a:t>
            </a:r>
            <a:r>
              <a:rPr lang="en-GB" sz="1800" b="0" i="0" u="none" strike="noStrike" dirty="0">
                <a:solidFill>
                  <a:srgbClr val="000000"/>
                </a:solidFill>
                <a:effectLst/>
                <a:latin typeface="Aptos" panose="020B0004020202020204" pitchFamily="34" charset="0"/>
              </a:rPr>
              <a:t>The DHSC initiatives has been in the works for a while, and they aim to help address some of the big issues around recruitment and retention in the sector. We know that the understanding of these initiatives is varied across the sector, but for them to have the intended impact, they need to be widely adopted and recognised by the care providers. By lending your voice to the conversation about these projects, you can help the sector make the most of these opportunities and ensure government continues to provide support. </a:t>
            </a:r>
            <a:r>
              <a:rPr lang="en-GB" sz="1800" b="0" i="0" dirty="0">
                <a:solidFill>
                  <a:srgbClr val="444444"/>
                </a:solidFill>
                <a:effectLst/>
                <a:latin typeface="Aptos" panose="020B0004020202020204" pitchFamily="34" charset="0"/>
              </a:rPr>
              <a:t>​</a:t>
            </a:r>
            <a:br>
              <a:rPr lang="en-GB" sz="1800" b="0" i="0" dirty="0">
                <a:solidFill>
                  <a:srgbClr val="444444"/>
                </a:solidFill>
                <a:effectLst/>
                <a:latin typeface="Aptos" panose="020B0004020202020204" pitchFamily="34" charset="0"/>
              </a:rPr>
            </a:br>
            <a:r>
              <a:rPr lang="en-GB" sz="1800" b="0" i="0" dirty="0">
                <a:solidFill>
                  <a:srgbClr val="444444"/>
                </a:solidFill>
                <a:effectLst/>
                <a:latin typeface="Aptos" panose="020B0004020202020204" pitchFamily="34" charset="0"/>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4E95D9"/>
                </a:solidFill>
                <a:effectLst/>
                <a:latin typeface="Aptos" panose="020B0004020202020204" pitchFamily="34" charset="0"/>
              </a:rPr>
              <a:t>Something that helps us demonstrate how the support and resources available from Skills for Care are making a difference in the sector. Think along the lines of: How has being part of a network shaped the work that you do? Have you used one of our guides to implement changes in your organisation? What was the impact of those changes? Increased retention? Better quality of care? Improved CQC rating?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4E95D9"/>
                </a:solidFill>
                <a:effectLst/>
                <a:latin typeface="Aptos" panose="020B0004020202020204" pitchFamily="34" charset="0"/>
              </a:rPr>
              <a:t>WHY? </a:t>
            </a:r>
            <a:r>
              <a:rPr lang="en-GB" sz="1800" b="0" i="0" u="none" strike="noStrike" dirty="0">
                <a:solidFill>
                  <a:srgbClr val="000000"/>
                </a:solidFill>
                <a:effectLst/>
                <a:latin typeface="Aptos" panose="020B0004020202020204" pitchFamily="34" charset="0"/>
              </a:rPr>
              <a:t>Sharing how Skills for Care’s support and resources have had an impact on your business will help us build a vital evidence base that we can use with funders. We know our work has a positive impact on the sector, but these examples help us demonstrate that. Ultimately it helps us to continue to secure funding, which means we can continue to support you. </a:t>
            </a:r>
            <a:r>
              <a:rPr lang="en-GB" sz="1800" b="0" i="0" dirty="0">
                <a:solidFill>
                  <a:srgbClr val="444444"/>
                </a:solidFill>
                <a:effectLst/>
                <a:latin typeface="Aptos" panose="020B0004020202020204" pitchFamily="34" charset="0"/>
              </a:rPr>
              <a:t>​</a:t>
            </a:r>
            <a:br>
              <a:rPr lang="en-GB" sz="1800" b="0" i="0" dirty="0">
                <a:solidFill>
                  <a:srgbClr val="444444"/>
                </a:solidFill>
                <a:effectLst/>
                <a:latin typeface="Aptos" panose="020B0004020202020204" pitchFamily="34" charset="0"/>
              </a:rPr>
            </a:br>
            <a:r>
              <a:rPr lang="en-GB" sz="1800" b="0" i="0" dirty="0">
                <a:solidFill>
                  <a:srgbClr val="444444"/>
                </a:solidFill>
                <a:effectLst/>
                <a:latin typeface="Aptos" panose="020B0004020202020204" pitchFamily="34" charset="0"/>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4E95D9"/>
                </a:solidFill>
                <a:effectLst/>
                <a:latin typeface="Aptos" panose="020B0004020202020204" pitchFamily="34" charset="0"/>
              </a:rPr>
              <a:t>Anything that showcases the fantastic and innovative work that’s happening in the sector, particularly good practice examples in workforce development, recruitment and retention, the use of digital technology, staff wellbeing support or delegated healthcare activities and prevention</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4E95D9"/>
                </a:solidFill>
                <a:effectLst/>
                <a:latin typeface="Aptos" panose="020B0004020202020204" pitchFamily="34" charset="0"/>
              </a:rPr>
              <a:t>WHY? </a:t>
            </a:r>
            <a:r>
              <a:rPr lang="en-GB" sz="1800" b="0" i="0" u="none" strike="noStrike" dirty="0">
                <a:solidFill>
                  <a:srgbClr val="000000"/>
                </a:solidFill>
                <a:effectLst/>
                <a:latin typeface="Aptos" panose="020B0004020202020204" pitchFamily="34" charset="0"/>
              </a:rPr>
              <a:t>The reason behind this one is fairly straight forward- you can help others in the sector to learn from your experiences. We all want to ASC sector to be an attractive place to work, to be recognised as the skilled workforce we are and to ultimately deliver the right care and support so by helping others to improve, you’re not only doing good for the sector but ultimately improving the proxy reputation of your organisation as part of that sector.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If you’re regulated by CQC, you can also use all of these examples as evidence of activity under the “partnerships and communities” topic for “Well-led”. It says you should work with others, including peer to peer support to help share best practice.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8193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GB" b="1" dirty="0">
                <a:hlinkClick r:id="rId3"/>
              </a:rPr>
              <a:t>https://online1.snapsurveys.com/x1x2o</a:t>
            </a:r>
            <a:endParaRPr lang="en-US" dirty="0"/>
          </a:p>
          <a:p>
            <a:endParaRPr lang="en-GB" dirty="0"/>
          </a:p>
          <a:p>
            <a:r>
              <a:rPr lang="en-GB" sz="1200" i="0" dirty="0">
                <a:effectLst/>
                <a:latin typeface="Arial" panose="020B0604020202020204" pitchFamily="34" charset="0"/>
                <a:ea typeface="Calibri" panose="020F0502020204030204" pitchFamily="34" charset="0"/>
              </a:rPr>
              <a:t>We know how important the networks are to managers and we want to continue to make them as relevant and useful to you as possible by having the right support in place. </a:t>
            </a:r>
          </a:p>
          <a:p>
            <a:r>
              <a:rPr lang="en-GB" sz="1200" i="0" dirty="0">
                <a:effectLst/>
                <a:latin typeface="Arial" panose="020B0604020202020204" pitchFamily="34" charset="0"/>
                <a:ea typeface="Calibri" panose="020F0502020204030204" pitchFamily="34" charset="0"/>
              </a:rPr>
              <a:t>The information we gain from the survey will help us to understand more about the benefits of the networks and we will share the findings with the Department of Health and Social Care (DHSC) to demonstrate the value of the networks. </a:t>
            </a:r>
            <a:endParaRPr lang="en-GB" sz="1200" i="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6224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Dates also available for:</a:t>
            </a:r>
          </a:p>
          <a:p>
            <a:endParaRPr lang="en-GB" dirty="0"/>
          </a:p>
          <a:p>
            <a:pPr marL="342900" lvl="0" indent="-342900">
              <a:lnSpc>
                <a:spcPct val="115000"/>
              </a:lnSpc>
              <a:buFont typeface="Wingdings" panose="05000000000000000000" pitchFamily="2" charset="2"/>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Wednesday 18 December 2024</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Tuesday 14 January 2025</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Key Benefits: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Enhanced compliance with CQC requirements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Gain insights into aligning workforce planning practices with CQC’s expectations for safe, effective staffing and robust governance.</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Improved recruitment and retention</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Address the underlying factors impacting recruitment and retention, resulting in a more stable and sustainable workforce.</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and operational efficiency</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maintaining optimal staffing levels, organisations can experience significant cost savings by reducing turnover, minimising overtime costs, and enhancing service continuity.</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Evidence-based decision making</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Equip managers with the tools to make informed staffing decisions using real-time workforce data, leading to better service quality and operational stability.</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Empowered and competent workforce</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 a clear pathway for staff development and support, promoting person-centred care, reducing burnout, and fostering a positive working environment that attracts new talent.</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Interactive workforce planning tool</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a customized, interactive tool to streamline workforce planning, allowing managers to track progress and adapt strategies effectively.</a:t>
            </a: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3B0468B-8785-400B-8DC5-EE63AE5D47AE}"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326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799" y="4363826"/>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5"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544331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5" y="2667000"/>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dirty="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7" y="4114585"/>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dirty="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93265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654969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67373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598"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27"/>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0"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565510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6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83428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Tree>
    <p:extLst>
      <p:ext uri="{BB962C8B-B14F-4D97-AF65-F5344CB8AC3E}">
        <p14:creationId xmlns:p14="http://schemas.microsoft.com/office/powerpoint/2010/main" val="1220460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086723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41204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05085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Tree>
    <p:extLst>
      <p:ext uri="{BB962C8B-B14F-4D97-AF65-F5344CB8AC3E}">
        <p14:creationId xmlns:p14="http://schemas.microsoft.com/office/powerpoint/2010/main" val="23058501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online1.snapsurveys.com/x1x2o"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NUL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forcare.org.uk/news-and-events/Events/November/Evidencing-CQC-safe-and-effective-staffing-through-workforce-planning.aspx?utm_medium=slides&amp;utm_source=RMNetworks&amp;utm_campaign=CQCOPWP"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news-and-events/Events/November/How-to-access-funding-to-support-staff-training.aspx"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gov.uk/government/publications/adult-social-care-learning-and-development-support-schem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ur01.safelinks.protection.outlook.com/?url=http%3A%2F%2Fwww.skillsforcare.org.uk%2Fascwds&amp;data=05%7C02%7CNatalie.Scarimbolo%40skillsforcare.org.uk%7C4e890b4d944d48dbed1e08dcde24499f%7C5c317017415d43e6ada17668f9ad3f9f%7C0%7C0%7C638629494643032888%7CUnknown%7CTWFpbGZsb3d8eyJWIjoiMC4wLjAwMDAiLCJQIjoiV2luMzIiLCJBTiI6Ik1haWwiLCJXVCI6Mn0%3D%7C0%7C%7C%7C&amp;sdata=EnZkatfcvNJ5agSuxu4qZu75HHdb1u8wYBREGO%2BU5iA%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skillsforcare.org.uk/CareCertificateQual"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orcare.org.uk/Developing-your-workforce/Quality-assurance/Quality-Assured-Care-Learning-Service.aspx"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hyperlink" Target="https://online1.snapsurveys.com/interview/38a7ca6a-f9c3-408c-8fea-1e077947667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Support-for-leaders-and-managers/Integration/Integration.aspx"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killsforcare.org.uk/Developing-your-workforce/Care-workforce-pathway-for-adult-social-care.aspx"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8251E-FB1E-B29B-F689-42F2C4847D06}"/>
              </a:ext>
            </a:extLst>
          </p:cNvPr>
          <p:cNvSpPr>
            <a:spLocks noGrp="1"/>
          </p:cNvSpPr>
          <p:nvPr>
            <p:ph type="body" sz="quarter" idx="10"/>
          </p:nvPr>
        </p:nvSpPr>
        <p:spPr>
          <a:xfrm>
            <a:off x="538163" y="2438400"/>
            <a:ext cx="5557837" cy="2209800"/>
          </a:xfrm>
        </p:spPr>
        <p:txBody>
          <a:bodyPr lIns="91440" tIns="45720" rIns="91440" bIns="45720" anchor="t"/>
          <a:lstStyle/>
          <a:p>
            <a:r>
              <a:rPr lang="en-GB" sz="2800" b="1" dirty="0">
                <a:effectLst/>
                <a:latin typeface="Arial" panose="020B0604020202020204" pitchFamily="34" charset="0"/>
                <a:ea typeface="Times New Roman" panose="02020603050405020304" pitchFamily="18" charset="0"/>
              </a:rPr>
              <a:t>Welcome to your Skills for Care Update</a:t>
            </a:r>
          </a:p>
          <a:p>
            <a:endParaRPr lang="en-GB" dirty="0"/>
          </a:p>
          <a:p>
            <a:endParaRPr lang="en-GB" dirty="0"/>
          </a:p>
          <a:p>
            <a:r>
              <a:rPr lang="en-GB" dirty="0">
                <a:solidFill>
                  <a:schemeClr val="tx1"/>
                </a:solidFill>
                <a:latin typeface="Arial"/>
                <a:cs typeface="Arial"/>
              </a:rPr>
              <a:t>Ali Porteous 7/11/24</a:t>
            </a:r>
            <a:endParaRPr lang="en-GB" dirty="0">
              <a:solidFill>
                <a:schemeClr val="tx1"/>
              </a:solidFill>
            </a:endParaRPr>
          </a:p>
        </p:txBody>
      </p:sp>
    </p:spTree>
    <p:extLst>
      <p:ext uri="{BB962C8B-B14F-4D97-AF65-F5344CB8AC3E}">
        <p14:creationId xmlns:p14="http://schemas.microsoft.com/office/powerpoint/2010/main" val="244053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481DFD-30AB-FCF4-4E1B-8A7A856FB6B2}"/>
              </a:ext>
            </a:extLst>
          </p:cNvPr>
          <p:cNvSpPr>
            <a:spLocks noGrp="1"/>
          </p:cNvSpPr>
          <p:nvPr>
            <p:ph type="body" sz="quarter" idx="11"/>
          </p:nvPr>
        </p:nvSpPr>
        <p:spPr>
          <a:xfrm>
            <a:off x="495299" y="1715219"/>
            <a:ext cx="8831263" cy="795107"/>
          </a:xfrm>
        </p:spPr>
        <p:txBody>
          <a:bodyPr/>
          <a:lstStyle/>
          <a:p>
            <a:r>
              <a:rPr lang="en-GB" sz="2400" dirty="0"/>
              <a:t>We are inviting managers who have attended a network to take part in a short survey to help us understand more about the benefits of networks.</a:t>
            </a:r>
          </a:p>
          <a:p>
            <a:endParaRPr lang="en-GB" dirty="0"/>
          </a:p>
        </p:txBody>
      </p:sp>
      <p:sp>
        <p:nvSpPr>
          <p:cNvPr id="3" name="Text Placeholder 2">
            <a:extLst>
              <a:ext uri="{FF2B5EF4-FFF2-40B4-BE49-F238E27FC236}">
                <a16:creationId xmlns:a16="http://schemas.microsoft.com/office/drawing/2014/main" id="{7593B6C8-0DAC-13AF-C12C-640259C63F5A}"/>
              </a:ext>
            </a:extLst>
          </p:cNvPr>
          <p:cNvSpPr>
            <a:spLocks noGrp="1"/>
          </p:cNvSpPr>
          <p:nvPr>
            <p:ph type="body" sz="quarter" idx="12"/>
          </p:nvPr>
        </p:nvSpPr>
        <p:spPr/>
        <p:txBody>
          <a:bodyPr/>
          <a:lstStyle/>
          <a:p>
            <a:r>
              <a:rPr lang="en-GB" dirty="0"/>
              <a:t>Registered manager / Deputy manager network survey 2024/25</a:t>
            </a:r>
          </a:p>
        </p:txBody>
      </p:sp>
      <p:sp>
        <p:nvSpPr>
          <p:cNvPr id="4" name="Text Placeholder 3">
            <a:extLst>
              <a:ext uri="{FF2B5EF4-FFF2-40B4-BE49-F238E27FC236}">
                <a16:creationId xmlns:a16="http://schemas.microsoft.com/office/drawing/2014/main" id="{7C0FCB23-D659-D1D2-D792-041B905E1C65}"/>
              </a:ext>
            </a:extLst>
          </p:cNvPr>
          <p:cNvSpPr>
            <a:spLocks noGrp="1"/>
          </p:cNvSpPr>
          <p:nvPr>
            <p:ph type="body" sz="quarter" idx="13"/>
          </p:nvPr>
        </p:nvSpPr>
        <p:spPr>
          <a:xfrm>
            <a:off x="495299" y="3159822"/>
            <a:ext cx="8831263" cy="2884406"/>
          </a:xfrm>
        </p:spPr>
        <p:txBody>
          <a:bodyPr lIns="91440" tIns="45720" rIns="91440" bIns="45720" anchor="t"/>
          <a:lstStyle/>
          <a:p>
            <a:r>
              <a:rPr lang="en-GB" sz="2200" dirty="0">
                <a:latin typeface="Arial"/>
                <a:cs typeface="Arial"/>
              </a:rPr>
              <a:t>We want to understand and gain feedback on many things including:</a:t>
            </a:r>
          </a:p>
          <a:p>
            <a:pPr marL="342900" indent="-342900">
              <a:buFont typeface="Wingdings" panose="05000000000000000000" pitchFamily="2" charset="2"/>
              <a:buChar char="§"/>
            </a:pPr>
            <a:r>
              <a:rPr lang="en-GB" sz="2200" dirty="0">
                <a:latin typeface="Arial"/>
                <a:cs typeface="Arial"/>
              </a:rPr>
              <a:t>why managers attend the networks</a:t>
            </a:r>
          </a:p>
          <a:p>
            <a:pPr marL="342900" indent="-342900">
              <a:buFont typeface="Wingdings" panose="05000000000000000000" pitchFamily="2" charset="2"/>
              <a:buChar char="§"/>
            </a:pPr>
            <a:r>
              <a:rPr lang="en-GB" sz="2200" dirty="0">
                <a:latin typeface="Arial"/>
                <a:cs typeface="Arial"/>
              </a:rPr>
              <a:t>what benefits managers gain from attending</a:t>
            </a:r>
          </a:p>
          <a:p>
            <a:pPr marL="342900" indent="-342900">
              <a:buFont typeface="Wingdings" panose="05000000000000000000" pitchFamily="2" charset="2"/>
              <a:buChar char="§"/>
            </a:pPr>
            <a:r>
              <a:rPr lang="en-GB" sz="2200" dirty="0">
                <a:latin typeface="Arial"/>
                <a:cs typeface="Arial"/>
              </a:rPr>
              <a:t>what improvements they have made to their service as a result of attending the network.</a:t>
            </a:r>
          </a:p>
          <a:p>
            <a:endParaRPr lang="en-GB" sz="2200" dirty="0"/>
          </a:p>
          <a:p>
            <a:r>
              <a:rPr lang="en-GB" sz="2200" b="1" dirty="0">
                <a:latin typeface="Arial"/>
                <a:cs typeface="Arial"/>
              </a:rPr>
              <a:t>The survey will only take 10 minutes to complete - </a:t>
            </a:r>
            <a:r>
              <a:rPr lang="en-GB" sz="2200" dirty="0">
                <a:latin typeface="Arial"/>
                <a:cs typeface="Arial"/>
                <a:hlinkClick r:id="rId3"/>
              </a:rPr>
              <a:t>Access the survey</a:t>
            </a:r>
            <a:endParaRPr lang="en-GB" sz="2200" dirty="0">
              <a:latin typeface="Arial"/>
              <a:cs typeface="Arial"/>
              <a:hlinkClick r:id="rId4" invalidUrl="http:///"/>
            </a:endParaRPr>
          </a:p>
          <a:p>
            <a:endParaRPr lang="en-GB" b="1" dirty="0">
              <a:latin typeface="Arial"/>
              <a:cs typeface="Arial"/>
            </a:endParaRPr>
          </a:p>
        </p:txBody>
      </p:sp>
      <p:pic>
        <p:nvPicPr>
          <p:cNvPr id="6" name="Picture 5" descr="A qr code with a white background&#10;&#10;Description automatically generated">
            <a:extLst>
              <a:ext uri="{FF2B5EF4-FFF2-40B4-BE49-F238E27FC236}">
                <a16:creationId xmlns:a16="http://schemas.microsoft.com/office/drawing/2014/main" id="{808CDAF8-4793-B3BA-F141-9EB2F4F7AAF3}"/>
              </a:ext>
            </a:extLst>
          </p:cNvPr>
          <p:cNvPicPr>
            <a:picLocks noChangeAspect="1"/>
          </p:cNvPicPr>
          <p:nvPr/>
        </p:nvPicPr>
        <p:blipFill>
          <a:blip r:embed="rId5"/>
          <a:stretch>
            <a:fillRect/>
          </a:stretch>
        </p:blipFill>
        <p:spPr>
          <a:xfrm>
            <a:off x="9144000" y="3429000"/>
            <a:ext cx="2884406" cy="2884406"/>
          </a:xfrm>
          <a:prstGeom prst="rect">
            <a:avLst/>
          </a:prstGeom>
        </p:spPr>
      </p:pic>
    </p:spTree>
    <p:extLst>
      <p:ext uri="{BB962C8B-B14F-4D97-AF65-F5344CB8AC3E}">
        <p14:creationId xmlns:p14="http://schemas.microsoft.com/office/powerpoint/2010/main" val="20486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5132-C2E3-3B77-BD10-72C95BBA14C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574091F-090B-80D1-833F-F040EEEBF2B9}"/>
              </a:ext>
            </a:extLst>
          </p:cNvPr>
          <p:cNvSpPr>
            <a:spLocks noGrp="1"/>
          </p:cNvSpPr>
          <p:nvPr>
            <p:ph type="body" sz="quarter" idx="12"/>
          </p:nvPr>
        </p:nvSpPr>
        <p:spPr>
          <a:xfrm>
            <a:off x="495299" y="355313"/>
            <a:ext cx="10230366" cy="703263"/>
          </a:xfrm>
        </p:spPr>
        <p:txBody>
          <a:bodyPr/>
          <a:lstStyle/>
          <a:p>
            <a:r>
              <a:rPr lang="en-GB" dirty="0"/>
              <a:t>Evidencing CQC safe and effective staffing through workforce planning</a:t>
            </a:r>
          </a:p>
        </p:txBody>
      </p:sp>
      <p:sp>
        <p:nvSpPr>
          <p:cNvPr id="7" name="Text Placeholder 6">
            <a:extLst>
              <a:ext uri="{FF2B5EF4-FFF2-40B4-BE49-F238E27FC236}">
                <a16:creationId xmlns:a16="http://schemas.microsoft.com/office/drawing/2014/main" id="{3BDD2CF5-42BE-9E2A-6CB9-853DEAF590CE}"/>
              </a:ext>
            </a:extLst>
          </p:cNvPr>
          <p:cNvSpPr>
            <a:spLocks noGrp="1"/>
          </p:cNvSpPr>
          <p:nvPr>
            <p:ph type="body" sz="quarter" idx="13"/>
          </p:nvPr>
        </p:nvSpPr>
        <p:spPr>
          <a:xfrm>
            <a:off x="495299" y="1752600"/>
            <a:ext cx="9639301" cy="3103320"/>
          </a:xfrm>
        </p:spPr>
        <p:txBody>
          <a:bodyPr lIns="91440" tIns="45720" rIns="91440" bIns="45720" anchor="t"/>
          <a:lstStyle/>
          <a:p>
            <a:r>
              <a:rPr lang="en-GB" sz="2400" b="1" dirty="0">
                <a:solidFill>
                  <a:srgbClr val="008C95"/>
                </a:solidFill>
              </a:rPr>
              <a:t>Join our seminar designed to help registered managers meet CQC standards around safe and effective staffing through workforce planning. </a:t>
            </a:r>
          </a:p>
          <a:p>
            <a:endParaRPr lang="en-GB" sz="2400" dirty="0"/>
          </a:p>
          <a:p>
            <a:r>
              <a:rPr lang="en-GB" sz="2200" dirty="0"/>
              <a:t>The seminar will help you:</a:t>
            </a:r>
            <a:endParaRPr lang="en-GB" sz="2200" dirty="0">
              <a:solidFill>
                <a:srgbClr val="212529"/>
              </a:solidFill>
            </a:endParaRPr>
          </a:p>
          <a:p>
            <a:pPr marL="457200" indent="-457200">
              <a:buFont typeface="Wingdings" panose="05000000000000000000" pitchFamily="2" charset="2"/>
              <a:buChar char="§"/>
            </a:pPr>
            <a:r>
              <a:rPr lang="en-GB" sz="2200" dirty="0">
                <a:solidFill>
                  <a:srgbClr val="212529"/>
                </a:solidFill>
              </a:rPr>
              <a:t>define workforce planning and its importance</a:t>
            </a:r>
          </a:p>
          <a:p>
            <a:pPr marL="457200" indent="-457200">
              <a:buFont typeface="Wingdings" panose="05000000000000000000" pitchFamily="2" charset="2"/>
              <a:buChar char="§"/>
            </a:pPr>
            <a:r>
              <a:rPr lang="en-GB" sz="2200" dirty="0">
                <a:solidFill>
                  <a:srgbClr val="212529"/>
                </a:solidFill>
              </a:rPr>
              <a:t>utilise data to inform staffing decisions</a:t>
            </a:r>
          </a:p>
          <a:p>
            <a:pPr marL="457200" indent="-457200">
              <a:buFont typeface="Wingdings" panose="05000000000000000000" pitchFamily="2" charset="2"/>
              <a:buChar char="§"/>
            </a:pPr>
            <a:r>
              <a:rPr lang="en-GB" sz="2200" dirty="0">
                <a:solidFill>
                  <a:srgbClr val="212529"/>
                </a:solidFill>
              </a:rPr>
              <a:t>align staffing with CQC standards</a:t>
            </a:r>
          </a:p>
          <a:p>
            <a:pPr marL="457200" indent="-457200">
              <a:buFont typeface="Wingdings" panose="05000000000000000000" pitchFamily="2" charset="2"/>
              <a:buChar char="§"/>
            </a:pPr>
            <a:r>
              <a:rPr lang="en-GB" sz="2200" dirty="0">
                <a:solidFill>
                  <a:srgbClr val="212529"/>
                </a:solidFill>
              </a:rPr>
              <a:t>develop priorities based on workforce challenges</a:t>
            </a:r>
          </a:p>
          <a:p>
            <a:pPr marL="457200" indent="-457200">
              <a:buFont typeface="Wingdings" panose="05000000000000000000" pitchFamily="2" charset="2"/>
              <a:buChar char="§"/>
            </a:pPr>
            <a:r>
              <a:rPr lang="en-GB" sz="2200" dirty="0">
                <a:solidFill>
                  <a:srgbClr val="212529"/>
                </a:solidFill>
              </a:rPr>
              <a:t>leave with at least 20% of the initial workforce plan developed.</a:t>
            </a:r>
          </a:p>
          <a:p>
            <a:pPr marL="457200" indent="-457200">
              <a:buFont typeface="Wingdings" panose="05000000000000000000" pitchFamily="2" charset="2"/>
              <a:buChar char="§"/>
            </a:pPr>
            <a:endParaRPr lang="en-GB" sz="1000" dirty="0">
              <a:solidFill>
                <a:srgbClr val="212529"/>
              </a:solidFill>
            </a:endParaRPr>
          </a:p>
          <a:p>
            <a:r>
              <a:rPr lang="en-GB" sz="2400" b="1" dirty="0">
                <a:solidFill>
                  <a:srgbClr val="212529"/>
                </a:solidFill>
                <a:latin typeface="Arial"/>
                <a:cs typeface="Arial"/>
              </a:rPr>
              <a:t>Next date</a:t>
            </a:r>
            <a:r>
              <a:rPr lang="en-GB" sz="2400" dirty="0">
                <a:solidFill>
                  <a:srgbClr val="212529"/>
                </a:solidFill>
                <a:latin typeface="Arial"/>
                <a:cs typeface="Arial"/>
              </a:rPr>
              <a:t>: </a:t>
            </a:r>
            <a:r>
              <a:rPr lang="en-GB" sz="2400" dirty="0">
                <a:solidFill>
                  <a:srgbClr val="212529"/>
                </a:solidFill>
                <a:latin typeface="Arial"/>
                <a:cs typeface="Arial"/>
                <a:hlinkClick r:id="rId3"/>
              </a:rPr>
              <a:t>Thursday 21 November 2024 | 09:30 – 15:00 | £250 +VAT</a:t>
            </a:r>
            <a:endParaRPr lang="en-GB" sz="2800">
              <a:solidFill>
                <a:srgbClr val="212529"/>
              </a:solidFill>
            </a:endParaRPr>
          </a:p>
          <a:p>
            <a:r>
              <a:rPr lang="en-GB" sz="1800" dirty="0">
                <a:solidFill>
                  <a:srgbClr val="212529"/>
                </a:solidFill>
                <a:latin typeface="Arial"/>
                <a:cs typeface="Arial"/>
              </a:rPr>
              <a:t>(there are also dates in January and February 2025)</a:t>
            </a:r>
            <a:endParaRPr lang="en-GB" sz="1800" dirty="0">
              <a:solidFill>
                <a:srgbClr val="212529"/>
              </a:solidFill>
            </a:endParaRPr>
          </a:p>
          <a:p>
            <a:endParaRPr lang="en-GB" dirty="0"/>
          </a:p>
        </p:txBody>
      </p:sp>
    </p:spTree>
    <p:extLst>
      <p:ext uri="{BB962C8B-B14F-4D97-AF65-F5344CB8AC3E}">
        <p14:creationId xmlns:p14="http://schemas.microsoft.com/office/powerpoint/2010/main" val="112476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6D02D-1F95-82B0-DB76-C693B728309A}"/>
              </a:ext>
            </a:extLst>
          </p:cNvPr>
          <p:cNvSpPr>
            <a:spLocks noGrp="1"/>
          </p:cNvSpPr>
          <p:nvPr>
            <p:ph type="body" sz="quarter" idx="11"/>
          </p:nvPr>
        </p:nvSpPr>
        <p:spPr>
          <a:xfrm>
            <a:off x="495299" y="1710489"/>
            <a:ext cx="9639301" cy="795107"/>
          </a:xfrm>
        </p:spPr>
        <p:txBody>
          <a:bodyPr/>
          <a:lstStyle/>
          <a:p>
            <a:r>
              <a:rPr lang="en-GB" dirty="0"/>
              <a:t>The DHSC has launched the learning and development support programme for the financial year 2024-2025.</a:t>
            </a:r>
          </a:p>
          <a:p>
            <a:endParaRPr lang="en-GB" dirty="0"/>
          </a:p>
        </p:txBody>
      </p:sp>
      <p:sp>
        <p:nvSpPr>
          <p:cNvPr id="3" name="Text Placeholder 2">
            <a:extLst>
              <a:ext uri="{FF2B5EF4-FFF2-40B4-BE49-F238E27FC236}">
                <a16:creationId xmlns:a16="http://schemas.microsoft.com/office/drawing/2014/main" id="{F845B0B3-CC2A-8DFE-3624-6D0F9918CF07}"/>
              </a:ext>
            </a:extLst>
          </p:cNvPr>
          <p:cNvSpPr>
            <a:spLocks noGrp="1"/>
          </p:cNvSpPr>
          <p:nvPr>
            <p:ph type="body" sz="quarter" idx="12"/>
          </p:nvPr>
        </p:nvSpPr>
        <p:spPr>
          <a:xfrm>
            <a:off x="495299" y="355313"/>
            <a:ext cx="8852379" cy="1244925"/>
          </a:xfrm>
        </p:spPr>
        <p:txBody>
          <a:bodyPr/>
          <a:lstStyle/>
          <a:p>
            <a:r>
              <a:rPr lang="en-GB" dirty="0"/>
              <a:t>Adult Social Care Learning and Development Support Scheme (LDSS)</a:t>
            </a:r>
          </a:p>
        </p:txBody>
      </p:sp>
      <p:sp>
        <p:nvSpPr>
          <p:cNvPr id="4" name="Text Placeholder 3">
            <a:extLst>
              <a:ext uri="{FF2B5EF4-FFF2-40B4-BE49-F238E27FC236}">
                <a16:creationId xmlns:a16="http://schemas.microsoft.com/office/drawing/2014/main" id="{6E4080A3-426C-3ECB-B32D-BBA5519017B0}"/>
              </a:ext>
            </a:extLst>
          </p:cNvPr>
          <p:cNvSpPr>
            <a:spLocks noGrp="1"/>
          </p:cNvSpPr>
          <p:nvPr>
            <p:ph type="body" sz="quarter" idx="13"/>
          </p:nvPr>
        </p:nvSpPr>
        <p:spPr>
          <a:xfrm>
            <a:off x="489361" y="2739361"/>
            <a:ext cx="8831263" cy="3226087"/>
          </a:xfrm>
        </p:spPr>
        <p:txBody>
          <a:bodyPr lIns="91440" tIns="45720" rIns="91440" bIns="45720" anchor="t"/>
          <a:lstStyle/>
          <a:p>
            <a:r>
              <a:rPr lang="en-GB" b="1" dirty="0"/>
              <a:t>Virtual webinar: Thursday 28 November 11:30 – 12:30</a:t>
            </a:r>
          </a:p>
          <a:p>
            <a:r>
              <a:rPr lang="en-GB" dirty="0"/>
              <a:t>Colleagues from the DHSC will share:</a:t>
            </a:r>
          </a:p>
          <a:p>
            <a:endParaRPr lang="en-GB" sz="1000" b="1" dirty="0"/>
          </a:p>
          <a:p>
            <a:pPr marL="342900" indent="-342900">
              <a:buClr>
                <a:srgbClr val="0068B3"/>
              </a:buClr>
              <a:buFont typeface="Wingdings" panose="05000000000000000000" pitchFamily="2" charset="2"/>
              <a:buChar char="§"/>
            </a:pPr>
            <a:r>
              <a:rPr lang="en-GB" dirty="0"/>
              <a:t>the eligibility criteria for being able to make claims through the scheme</a:t>
            </a:r>
          </a:p>
          <a:p>
            <a:pPr marL="342900" indent="-342900">
              <a:buClr>
                <a:srgbClr val="0068B3"/>
              </a:buClr>
              <a:buFont typeface="Wingdings" panose="05000000000000000000" pitchFamily="2" charset="2"/>
              <a:buChar char="§"/>
            </a:pPr>
            <a:r>
              <a:rPr lang="en-GB" dirty="0"/>
              <a:t>how the funding can be used, including the training courses and qualifications within the scope of the scheme</a:t>
            </a:r>
          </a:p>
          <a:p>
            <a:pPr marL="342900" indent="-342900">
              <a:buClr>
                <a:srgbClr val="0068B3"/>
              </a:buClr>
              <a:buFont typeface="Wingdings" panose="05000000000000000000" pitchFamily="2" charset="2"/>
              <a:buChar char="§"/>
            </a:pPr>
            <a:r>
              <a:rPr lang="en-GB" dirty="0"/>
              <a:t>details on how to access the fund to make a claim, including a demonstration of the new online claims service</a:t>
            </a:r>
            <a:endParaRPr lang="en-GB" dirty="0">
              <a:latin typeface="Arial"/>
              <a:cs typeface="Arial"/>
            </a:endParaRPr>
          </a:p>
          <a:p>
            <a:br>
              <a:rPr lang="en-GB" dirty="0">
                <a:latin typeface="Arial"/>
                <a:cs typeface="Arial"/>
              </a:rPr>
            </a:br>
            <a:r>
              <a:rPr lang="en-GB" b="1" dirty="0">
                <a:latin typeface="Arial"/>
                <a:cs typeface="Arial"/>
                <a:hlinkClick r:id="rId3"/>
              </a:rPr>
              <a:t>Register to attend </a:t>
            </a:r>
            <a:r>
              <a:rPr lang="en-GB" dirty="0">
                <a:latin typeface="Arial"/>
                <a:cs typeface="Arial"/>
              </a:rPr>
              <a:t>or find out more about LDSS on the </a:t>
            </a:r>
            <a:r>
              <a:rPr lang="en-GB" b="1" dirty="0">
                <a:latin typeface="Arial"/>
                <a:cs typeface="Arial"/>
                <a:hlinkClick r:id="rId4"/>
              </a:rPr>
              <a:t>DHSC web page</a:t>
            </a:r>
            <a:endParaRPr lang="en-GB" b="1" dirty="0">
              <a:latin typeface="Arial"/>
              <a:cs typeface="Arial"/>
            </a:endParaRPr>
          </a:p>
          <a:p>
            <a:endParaRPr lang="en-GB" b="1" dirty="0">
              <a:latin typeface="Arial"/>
              <a:cs typeface="Arial"/>
            </a:endParaRPr>
          </a:p>
          <a:p>
            <a:r>
              <a:rPr lang="en-GB" b="1" dirty="0">
                <a:latin typeface="Arial"/>
                <a:cs typeface="Arial"/>
              </a:rPr>
              <a:t>Please note that you need an ASC-WDS account to claim the funding</a:t>
            </a:r>
            <a:endParaRPr lang="en-GB" b="1" dirty="0"/>
          </a:p>
        </p:txBody>
      </p:sp>
    </p:spTree>
    <p:extLst>
      <p:ext uri="{BB962C8B-B14F-4D97-AF65-F5344CB8AC3E}">
        <p14:creationId xmlns:p14="http://schemas.microsoft.com/office/powerpoint/2010/main" val="289226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BD9AE-9689-9443-7711-76DE44C78A97}"/>
              </a:ext>
            </a:extLst>
          </p:cNvPr>
          <p:cNvSpPr>
            <a:spLocks noGrp="1"/>
          </p:cNvSpPr>
          <p:nvPr>
            <p:ph type="body" sz="quarter" idx="11"/>
          </p:nvPr>
        </p:nvSpPr>
        <p:spPr>
          <a:xfrm>
            <a:off x="466545" y="1717497"/>
            <a:ext cx="9176318" cy="1109131"/>
          </a:xfrm>
        </p:spPr>
        <p:txBody>
          <a:bodyPr lIns="91440" tIns="45720" rIns="91440" bIns="45720" anchor="t"/>
          <a:lstStyle/>
          <a:p>
            <a:r>
              <a:rPr lang="en-US" dirty="0"/>
              <a:t>ASC-WDS is a free online service which helps you to manage your team and provides crucial information to decision makers </a:t>
            </a:r>
          </a:p>
        </p:txBody>
      </p:sp>
      <p:sp>
        <p:nvSpPr>
          <p:cNvPr id="3" name="Text Placeholder 2">
            <a:extLst>
              <a:ext uri="{FF2B5EF4-FFF2-40B4-BE49-F238E27FC236}">
                <a16:creationId xmlns:a16="http://schemas.microsoft.com/office/drawing/2014/main" id="{E17B6A21-2426-8048-C263-180F4353F862}"/>
              </a:ext>
            </a:extLst>
          </p:cNvPr>
          <p:cNvSpPr>
            <a:spLocks noGrp="1"/>
          </p:cNvSpPr>
          <p:nvPr>
            <p:ph type="body" sz="quarter" idx="12"/>
          </p:nvPr>
        </p:nvSpPr>
        <p:spPr/>
        <p:txBody>
          <a:bodyPr lIns="91440" tIns="45720" rIns="91440" bIns="45720" anchor="t"/>
          <a:lstStyle/>
          <a:p>
            <a:r>
              <a:rPr lang="en-US" dirty="0">
                <a:latin typeface="Arial"/>
                <a:cs typeface="Arial"/>
              </a:rPr>
              <a:t>Adult Social Care Workforce Data Set (ASC-WDS)</a:t>
            </a:r>
          </a:p>
        </p:txBody>
      </p:sp>
      <p:sp>
        <p:nvSpPr>
          <p:cNvPr id="4" name="Text Placeholder 3">
            <a:extLst>
              <a:ext uri="{FF2B5EF4-FFF2-40B4-BE49-F238E27FC236}">
                <a16:creationId xmlns:a16="http://schemas.microsoft.com/office/drawing/2014/main" id="{3B6CD5D2-433F-A9FA-BFD0-C4A809B038C5}"/>
              </a:ext>
            </a:extLst>
          </p:cNvPr>
          <p:cNvSpPr>
            <a:spLocks noGrp="1"/>
          </p:cNvSpPr>
          <p:nvPr>
            <p:ph type="body" sz="quarter" idx="13"/>
          </p:nvPr>
        </p:nvSpPr>
        <p:spPr>
          <a:xfrm>
            <a:off x="452168" y="3227717"/>
            <a:ext cx="8946280" cy="2816511"/>
          </a:xfrm>
        </p:spPr>
        <p:txBody>
          <a:bodyPr lIns="91440" tIns="45720" rIns="91440" bIns="45720" anchor="t"/>
          <a:lstStyle/>
          <a:p>
            <a:r>
              <a:rPr lang="en-GB" b="1" dirty="0">
                <a:latin typeface="Arial"/>
                <a:cs typeface="Arial"/>
              </a:rPr>
              <a:t>Benefits to your business</a:t>
            </a:r>
            <a:endParaRPr lang="en-US" dirty="0">
              <a:latin typeface="Arial"/>
              <a:cs typeface="Arial"/>
            </a:endParaRPr>
          </a:p>
          <a:p>
            <a:pPr marL="342900" indent="-342900">
              <a:buFont typeface="Wingdings,Sans-Serif"/>
              <a:buChar char="§"/>
            </a:pPr>
            <a:r>
              <a:rPr lang="en-GB" dirty="0">
                <a:latin typeface="Arial"/>
                <a:cs typeface="Arial"/>
              </a:rPr>
              <a:t>Funding for training your staff</a:t>
            </a:r>
            <a:endParaRPr lang="en-US" dirty="0">
              <a:latin typeface="Arial"/>
              <a:cs typeface="Arial"/>
            </a:endParaRPr>
          </a:p>
          <a:p>
            <a:pPr marL="342900" indent="-342900">
              <a:buFont typeface="Wingdings,Sans-Serif"/>
              <a:buChar char="§"/>
            </a:pPr>
            <a:r>
              <a:rPr lang="en-GB" dirty="0">
                <a:latin typeface="Arial"/>
                <a:cs typeface="Arial"/>
              </a:rPr>
              <a:t>Safe and free storage of staff records</a:t>
            </a:r>
            <a:endParaRPr lang="en-US" dirty="0">
              <a:latin typeface="Arial"/>
              <a:cs typeface="Arial"/>
            </a:endParaRPr>
          </a:p>
          <a:p>
            <a:pPr marL="342900" indent="-342900">
              <a:buFont typeface="Wingdings,Sans-Serif"/>
              <a:buChar char="§"/>
            </a:pPr>
            <a:r>
              <a:rPr lang="en-GB" dirty="0">
                <a:latin typeface="Arial"/>
                <a:cs typeface="Arial"/>
              </a:rPr>
              <a:t>Manage training records</a:t>
            </a:r>
            <a:endParaRPr lang="en-US" dirty="0">
              <a:latin typeface="Arial"/>
              <a:cs typeface="Arial"/>
            </a:endParaRPr>
          </a:p>
          <a:p>
            <a:pPr marL="342900" indent="-342900">
              <a:buFont typeface="Wingdings,Sans-Serif"/>
              <a:buChar char="§"/>
            </a:pPr>
            <a:r>
              <a:rPr lang="en-GB" dirty="0">
                <a:latin typeface="Arial"/>
                <a:cs typeface="Arial"/>
              </a:rPr>
              <a:t>Benchmark your workplace </a:t>
            </a:r>
            <a:endParaRPr lang="en-US" dirty="0">
              <a:latin typeface="Arial"/>
              <a:cs typeface="Arial"/>
            </a:endParaRPr>
          </a:p>
          <a:p>
            <a:pPr marL="342900" indent="-342900">
              <a:buFont typeface="Wingdings,Sans-Serif"/>
              <a:buChar char="§"/>
            </a:pPr>
            <a:r>
              <a:rPr lang="en-GB" dirty="0">
                <a:latin typeface="Arial"/>
                <a:cs typeface="Arial"/>
              </a:rPr>
              <a:t>Access the ASC-WDS Benefits Bundle</a:t>
            </a:r>
            <a:endParaRPr lang="en-US" dirty="0">
              <a:latin typeface="Arial"/>
              <a:cs typeface="Arial"/>
            </a:endParaRPr>
          </a:p>
          <a:p>
            <a:pPr marL="342900" indent="-342900">
              <a:buFont typeface="Wingdings,Sans-Serif"/>
              <a:buChar char="§"/>
            </a:pPr>
            <a:r>
              <a:rPr lang="en-GB" dirty="0">
                <a:latin typeface="Arial"/>
                <a:cs typeface="Arial"/>
              </a:rPr>
              <a:t>Make your voice heard! </a:t>
            </a:r>
            <a:endParaRPr lang="en-US" dirty="0">
              <a:latin typeface="Arial"/>
              <a:cs typeface="Arial"/>
            </a:endParaRPr>
          </a:p>
          <a:p>
            <a:pPr marL="342900" indent="-342900">
              <a:buFont typeface="Wingdings,Sans-Serif"/>
              <a:buChar char="§"/>
            </a:pPr>
            <a:endParaRPr lang="en-GB" dirty="0"/>
          </a:p>
          <a:p>
            <a:r>
              <a:rPr lang="en-GB" b="1" dirty="0">
                <a:latin typeface="Arial"/>
                <a:cs typeface="Arial"/>
              </a:rPr>
              <a:t>Find out more: </a:t>
            </a:r>
            <a:r>
              <a:rPr lang="en-GB" dirty="0">
                <a:latin typeface="Arial"/>
                <a:cs typeface="Arial"/>
                <a:hlinkClick r:id="rId3"/>
              </a:rPr>
              <a:t>www.skillsforcare.org.uk/ascwds</a:t>
            </a:r>
            <a:endParaRPr lang="en-GB" dirty="0">
              <a:latin typeface="Arial"/>
              <a:cs typeface="Arial"/>
            </a:endParaRPr>
          </a:p>
          <a:p>
            <a:endParaRPr lang="en-US" dirty="0"/>
          </a:p>
        </p:txBody>
      </p:sp>
    </p:spTree>
    <p:extLst>
      <p:ext uri="{BB962C8B-B14F-4D97-AF65-F5344CB8AC3E}">
        <p14:creationId xmlns:p14="http://schemas.microsoft.com/office/powerpoint/2010/main" val="190162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7E12F4-E9A6-3DB6-32AD-F5E62C0C40FF}"/>
              </a:ext>
            </a:extLst>
          </p:cNvPr>
          <p:cNvSpPr>
            <a:spLocks noGrp="1"/>
          </p:cNvSpPr>
          <p:nvPr>
            <p:ph type="body" sz="quarter" idx="11"/>
          </p:nvPr>
        </p:nvSpPr>
        <p:spPr/>
        <p:txBody>
          <a:bodyPr/>
          <a:lstStyle/>
          <a:p>
            <a:r>
              <a:rPr lang="en-GB" sz="2400" dirty="0"/>
              <a:t>The Level 2 Adult Social Care qualification is an accredited qualification designed to provide a baseline standard to care, reduce the need for repeat training and give recognition to our care workforce.</a:t>
            </a:r>
          </a:p>
          <a:p>
            <a:endParaRPr lang="en-GB" dirty="0"/>
          </a:p>
        </p:txBody>
      </p:sp>
      <p:sp>
        <p:nvSpPr>
          <p:cNvPr id="3" name="Text Placeholder 2">
            <a:extLst>
              <a:ext uri="{FF2B5EF4-FFF2-40B4-BE49-F238E27FC236}">
                <a16:creationId xmlns:a16="http://schemas.microsoft.com/office/drawing/2014/main" id="{05B86501-4FA5-70FA-3B99-8E705AC2F2BF}"/>
              </a:ext>
            </a:extLst>
          </p:cNvPr>
          <p:cNvSpPr>
            <a:spLocks noGrp="1"/>
          </p:cNvSpPr>
          <p:nvPr>
            <p:ph type="body" sz="quarter" idx="12"/>
          </p:nvPr>
        </p:nvSpPr>
        <p:spPr>
          <a:xfrm>
            <a:off x="495299" y="355313"/>
            <a:ext cx="9182101" cy="703263"/>
          </a:xfrm>
        </p:spPr>
        <p:txBody>
          <a:bodyPr/>
          <a:lstStyle/>
          <a:p>
            <a:r>
              <a:rPr lang="en-GB" dirty="0"/>
              <a:t>New Level 2 Care Certificate qualification</a:t>
            </a:r>
          </a:p>
        </p:txBody>
      </p:sp>
      <p:sp>
        <p:nvSpPr>
          <p:cNvPr id="4" name="Text Placeholder 3">
            <a:extLst>
              <a:ext uri="{FF2B5EF4-FFF2-40B4-BE49-F238E27FC236}">
                <a16:creationId xmlns:a16="http://schemas.microsoft.com/office/drawing/2014/main" id="{1623D13C-E7D0-80CE-4527-582F399CB597}"/>
              </a:ext>
            </a:extLst>
          </p:cNvPr>
          <p:cNvSpPr>
            <a:spLocks noGrp="1"/>
          </p:cNvSpPr>
          <p:nvPr>
            <p:ph type="body" sz="quarter" idx="13"/>
          </p:nvPr>
        </p:nvSpPr>
        <p:spPr>
          <a:xfrm>
            <a:off x="495299" y="3048000"/>
            <a:ext cx="8831263" cy="2996228"/>
          </a:xfrm>
        </p:spPr>
        <p:txBody>
          <a:bodyPr lIns="91440" tIns="45720" rIns="91440" bIns="45720" anchor="t"/>
          <a:lstStyle/>
          <a:p>
            <a:pPr marL="342900" indent="-342900">
              <a:buFont typeface="Wingdings" panose="05000000000000000000" pitchFamily="2" charset="2"/>
              <a:buChar char="§"/>
            </a:pPr>
            <a:r>
              <a:rPr lang="en-GB" dirty="0">
                <a:latin typeface="Arial"/>
                <a:cs typeface="Arial"/>
              </a:rPr>
              <a:t>It’s expected to take a new learner around 6-8 months to complete. An experienced care worker may complete this in a shorter period of time. </a:t>
            </a:r>
          </a:p>
          <a:p>
            <a:endParaRPr lang="en-GB" dirty="0"/>
          </a:p>
          <a:p>
            <a:pPr marL="342900" indent="-342900">
              <a:buFont typeface="Wingdings" panose="05000000000000000000" pitchFamily="2" charset="2"/>
              <a:buChar char="§"/>
            </a:pPr>
            <a:r>
              <a:rPr lang="en-GB" dirty="0"/>
              <a:t>Eligible employers can claim funding for the Level 2 Adult Social Care Certificate on behalf of eligible care staff for up to £1500 per qualification through the Learning and Development Support Scheme (LDSS).</a:t>
            </a:r>
          </a:p>
          <a:p>
            <a:pPr marL="342900" indent="-342900">
              <a:buFont typeface="Wingdings" panose="05000000000000000000" pitchFamily="2" charset="2"/>
              <a:buChar char="§"/>
            </a:pPr>
            <a:endParaRPr lang="en-GB" dirty="0"/>
          </a:p>
          <a:p>
            <a:pPr algn="l" rtl="0"/>
            <a:endParaRPr lang="en-GB" dirty="0">
              <a:latin typeface="Arial"/>
              <a:cs typeface="Arial"/>
            </a:endParaRPr>
          </a:p>
          <a:p>
            <a:pPr algn="l" rtl="0"/>
            <a:r>
              <a:rPr lang="en-GB" b="1" dirty="0">
                <a:latin typeface="Arial"/>
                <a:cs typeface="Arial"/>
              </a:rPr>
              <a:t>Find out more:</a:t>
            </a:r>
            <a:r>
              <a:rPr lang="en-GB" dirty="0">
                <a:latin typeface="Arial"/>
                <a:cs typeface="Arial"/>
              </a:rPr>
              <a:t> </a:t>
            </a:r>
            <a:r>
              <a:rPr lang="en-GB" sz="2000" dirty="0">
                <a:solidFill>
                  <a:prstClr val="black"/>
                </a:solidFill>
                <a:latin typeface="Arial" panose="020B0604020202020204" pitchFamily="34" charset="0"/>
                <a:ea typeface="Calibri" panose="020F0502020204030204" pitchFamily="34" charset="0"/>
                <a:cs typeface="Aptos" panose="020B0004020202020204" pitchFamily="34" charset="0"/>
                <a:hlinkClick r:id="rId3"/>
              </a:rPr>
              <a:t>www.skillsforcare.org.uk/CareCertificateQual</a:t>
            </a:r>
            <a:endParaRPr lang="en-GB" sz="2000" dirty="0">
              <a:solidFill>
                <a:prstClr val="black"/>
              </a:solidFill>
              <a:latin typeface="Arial" panose="020B0604020202020204" pitchFamily="34" charset="0"/>
              <a:ea typeface="Calibri" panose="020F0502020204030204" pitchFamily="34" charset="0"/>
              <a:cs typeface="Aptos" panose="020B0004020202020204" pitchFamily="34" charset="0"/>
            </a:endParaRPr>
          </a:p>
          <a:p>
            <a:endParaRPr lang="en-GB" dirty="0"/>
          </a:p>
          <a:p>
            <a:endParaRPr lang="en-GB" dirty="0"/>
          </a:p>
        </p:txBody>
      </p:sp>
    </p:spTree>
    <p:extLst>
      <p:ext uri="{BB962C8B-B14F-4D97-AF65-F5344CB8AC3E}">
        <p14:creationId xmlns:p14="http://schemas.microsoft.com/office/powerpoint/2010/main" val="70083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5C8F2-D568-8BD4-1024-7DB30F6D60CB}"/>
              </a:ext>
            </a:extLst>
          </p:cNvPr>
          <p:cNvSpPr>
            <a:spLocks noGrp="1"/>
          </p:cNvSpPr>
          <p:nvPr>
            <p:ph type="body" sz="quarter" idx="11"/>
          </p:nvPr>
        </p:nvSpPr>
        <p:spPr>
          <a:xfrm>
            <a:off x="525341" y="1139007"/>
            <a:ext cx="10980859" cy="1216453"/>
          </a:xfrm>
        </p:spPr>
        <p:txBody>
          <a:bodyPr lIns="91440" tIns="45720" rIns="91440" bIns="45720" anchor="t"/>
          <a:lstStyle/>
          <a:p>
            <a:r>
              <a:rPr lang="en-GB" sz="2400" dirty="0">
                <a:latin typeface="Arial"/>
                <a:cs typeface="Arial"/>
              </a:rPr>
              <a:t>We are inviting you to take part in this short survey to help inform the future of the adult social care workforce training offer by telling us about training priorities and gaps in provision. </a:t>
            </a:r>
            <a:endParaRPr lang="en-GB" sz="2400" b="0" dirty="0"/>
          </a:p>
        </p:txBody>
      </p:sp>
      <p:sp>
        <p:nvSpPr>
          <p:cNvPr id="3" name="Text Placeholder 2">
            <a:extLst>
              <a:ext uri="{FF2B5EF4-FFF2-40B4-BE49-F238E27FC236}">
                <a16:creationId xmlns:a16="http://schemas.microsoft.com/office/drawing/2014/main" id="{FA10FC8C-3945-0B7B-DD78-B12577B9561E}"/>
              </a:ext>
            </a:extLst>
          </p:cNvPr>
          <p:cNvSpPr>
            <a:spLocks noGrp="1"/>
          </p:cNvSpPr>
          <p:nvPr>
            <p:ph type="body" sz="quarter" idx="12"/>
          </p:nvPr>
        </p:nvSpPr>
        <p:spPr/>
        <p:txBody>
          <a:bodyPr lIns="91440" tIns="45720" rIns="91440" bIns="45720" anchor="t"/>
          <a:lstStyle/>
          <a:p>
            <a:r>
              <a:rPr lang="en-GB" dirty="0">
                <a:latin typeface="Arial"/>
                <a:cs typeface="Arial"/>
              </a:rPr>
              <a:t>QA service - Gaps in learning provision</a:t>
            </a:r>
          </a:p>
        </p:txBody>
      </p:sp>
      <p:sp>
        <p:nvSpPr>
          <p:cNvPr id="4" name="Text Placeholder 3">
            <a:extLst>
              <a:ext uri="{FF2B5EF4-FFF2-40B4-BE49-F238E27FC236}">
                <a16:creationId xmlns:a16="http://schemas.microsoft.com/office/drawing/2014/main" id="{FB0D4626-370F-DC17-3646-BE3C3CB3F57B}"/>
              </a:ext>
            </a:extLst>
          </p:cNvPr>
          <p:cNvSpPr>
            <a:spLocks noGrp="1"/>
          </p:cNvSpPr>
          <p:nvPr>
            <p:ph type="body" sz="quarter" idx="13"/>
          </p:nvPr>
        </p:nvSpPr>
        <p:spPr>
          <a:xfrm>
            <a:off x="475277" y="2514600"/>
            <a:ext cx="8927485" cy="2824656"/>
          </a:xfrm>
        </p:spPr>
        <p:txBody>
          <a:bodyPr lIns="91440" tIns="45720" rIns="91440" bIns="45720" anchor="t"/>
          <a:lstStyle/>
          <a:p>
            <a:pPr marL="457200" indent="-457200" algn="l">
              <a:buFont typeface="Wingdings"/>
              <a:buChar char="§"/>
            </a:pPr>
            <a:r>
              <a:rPr lang="en-GB" dirty="0">
                <a:latin typeface="Arial"/>
                <a:cs typeface="Times New Roman"/>
              </a:rPr>
              <a:t>DHSC has contracted Skills for Care to develop and launch a new quality assurance (QA) service for training providers supporting the adult social care sector. The service is intended to be a route to funding through the DHSC’s Learning and Development Support Scheme (LDSS).</a:t>
            </a:r>
          </a:p>
          <a:p>
            <a:pPr marL="457200" indent="-457200" algn="l">
              <a:buFont typeface="Wingdings"/>
              <a:buChar char="§"/>
            </a:pPr>
            <a:endParaRPr lang="en-GB" dirty="0">
              <a:latin typeface="Arial"/>
              <a:cs typeface="Times New Roman"/>
            </a:endParaRPr>
          </a:p>
          <a:p>
            <a:pPr marL="457200" indent="-457200" algn="l">
              <a:buFont typeface="Wingdings"/>
              <a:buChar char="§"/>
            </a:pPr>
            <a:r>
              <a:rPr lang="en-GB" dirty="0">
                <a:latin typeface="Arial"/>
                <a:cs typeface="Times New Roman"/>
              </a:rPr>
              <a:t>We will use the responses to this survey to inform DHSC of learning and development priorities, and gaps in learning provision, in the sector. This will help to shape the future of funded courses and qualifications. If you would like to find out more about the QA service for training providers, you can visit our </a:t>
            </a:r>
            <a:r>
              <a:rPr lang="en-GB" dirty="0">
                <a:latin typeface="Arial"/>
                <a:cs typeface="Times New Roman"/>
                <a:hlinkClick r:id="rId3"/>
              </a:rPr>
              <a:t>webpage</a:t>
            </a:r>
            <a:r>
              <a:rPr lang="en-GB" dirty="0">
                <a:latin typeface="Arial"/>
                <a:cs typeface="Times New Roman"/>
              </a:rPr>
              <a:t>.</a:t>
            </a:r>
            <a:endParaRPr lang="en-GB" dirty="0">
              <a:latin typeface="Arial"/>
            </a:endParaRPr>
          </a:p>
          <a:p>
            <a:pPr algn="l"/>
            <a:endParaRPr lang="en-GB" b="1" dirty="0">
              <a:latin typeface="Arial"/>
              <a:cs typeface="Arial"/>
            </a:endParaRPr>
          </a:p>
          <a:p>
            <a:pPr algn="l"/>
            <a:r>
              <a:rPr lang="en-GB" b="1" dirty="0">
                <a:latin typeface="Arial"/>
                <a:cs typeface="Arial"/>
              </a:rPr>
              <a:t>The survey will only take 10 minutes to complete - </a:t>
            </a:r>
            <a:r>
              <a:rPr lang="en-GB" dirty="0">
                <a:latin typeface="Arial"/>
                <a:cs typeface="Arial"/>
                <a:hlinkClick r:id="rId4"/>
              </a:rPr>
              <a:t>Access the survey</a:t>
            </a:r>
            <a:endParaRPr lang="en-GB" dirty="0">
              <a:cs typeface="Times New Roman"/>
            </a:endParaRPr>
          </a:p>
          <a:p>
            <a:endParaRPr lang="en-GB" dirty="0"/>
          </a:p>
        </p:txBody>
      </p:sp>
      <p:pic>
        <p:nvPicPr>
          <p:cNvPr id="5" name="Picture 4" descr="A qr code with a few black squares&#10;&#10;Description automatically generated">
            <a:extLst>
              <a:ext uri="{FF2B5EF4-FFF2-40B4-BE49-F238E27FC236}">
                <a16:creationId xmlns:a16="http://schemas.microsoft.com/office/drawing/2014/main" id="{22D6246D-C1F3-43AB-A159-757632CF40DA}"/>
              </a:ext>
            </a:extLst>
          </p:cNvPr>
          <p:cNvPicPr>
            <a:picLocks noChangeAspect="1"/>
          </p:cNvPicPr>
          <p:nvPr/>
        </p:nvPicPr>
        <p:blipFill>
          <a:blip r:embed="rId5"/>
          <a:stretch>
            <a:fillRect/>
          </a:stretch>
        </p:blipFill>
        <p:spPr>
          <a:xfrm>
            <a:off x="9405151" y="3652345"/>
            <a:ext cx="2512562" cy="2601311"/>
          </a:xfrm>
          <a:prstGeom prst="rect">
            <a:avLst/>
          </a:prstGeom>
        </p:spPr>
      </p:pic>
    </p:spTree>
    <p:extLst>
      <p:ext uri="{BB962C8B-B14F-4D97-AF65-F5344CB8AC3E}">
        <p14:creationId xmlns:p14="http://schemas.microsoft.com/office/powerpoint/2010/main" val="100739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3BBE9A3-9765-655B-B92C-922CA985AB56}"/>
              </a:ext>
            </a:extLst>
          </p:cNvPr>
          <p:cNvSpPr>
            <a:spLocks noGrp="1"/>
          </p:cNvSpPr>
          <p:nvPr>
            <p:ph type="body" sz="quarter" idx="11"/>
          </p:nvPr>
        </p:nvSpPr>
        <p:spPr>
          <a:xfrm>
            <a:off x="495299" y="1752600"/>
            <a:ext cx="8831263" cy="795107"/>
          </a:xfrm>
        </p:spPr>
        <p:txBody>
          <a:bodyPr/>
          <a:lstStyle/>
          <a:p>
            <a:r>
              <a:rPr lang="en-GB" dirty="0"/>
              <a:t>Why get involved in your ICS and how?</a:t>
            </a:r>
          </a:p>
        </p:txBody>
      </p:sp>
      <p:sp>
        <p:nvSpPr>
          <p:cNvPr id="12" name="Text Placeholder 11">
            <a:extLst>
              <a:ext uri="{FF2B5EF4-FFF2-40B4-BE49-F238E27FC236}">
                <a16:creationId xmlns:a16="http://schemas.microsoft.com/office/drawing/2014/main" id="{97372856-7E3B-549D-88B4-442CCC132FA6}"/>
              </a:ext>
            </a:extLst>
          </p:cNvPr>
          <p:cNvSpPr>
            <a:spLocks noGrp="1"/>
          </p:cNvSpPr>
          <p:nvPr>
            <p:ph type="body" sz="quarter" idx="12"/>
          </p:nvPr>
        </p:nvSpPr>
        <p:spPr/>
        <p:txBody>
          <a:bodyPr/>
          <a:lstStyle/>
          <a:p>
            <a:r>
              <a:rPr lang="en-GB" dirty="0"/>
              <a:t>Integration and Integrated Care Systems (ICSs)</a:t>
            </a:r>
          </a:p>
        </p:txBody>
      </p:sp>
      <p:sp>
        <p:nvSpPr>
          <p:cNvPr id="14" name="Text Placeholder 3">
            <a:extLst>
              <a:ext uri="{FF2B5EF4-FFF2-40B4-BE49-F238E27FC236}">
                <a16:creationId xmlns:a16="http://schemas.microsoft.com/office/drawing/2014/main" id="{4E119BED-0F42-EB99-3CE0-7DD5543A6C57}"/>
              </a:ext>
            </a:extLst>
          </p:cNvPr>
          <p:cNvSpPr>
            <a:spLocks noGrp="1"/>
          </p:cNvSpPr>
          <p:nvPr>
            <p:ph type="body" sz="quarter" idx="13"/>
          </p:nvPr>
        </p:nvSpPr>
        <p:spPr>
          <a:xfrm>
            <a:off x="495300" y="2524932"/>
            <a:ext cx="8831263" cy="3376613"/>
          </a:xfrm>
        </p:spPr>
        <p:txBody>
          <a:bodyPr lIns="91440" tIns="45720" rIns="91440" bIns="45720" anchor="t"/>
          <a:lstStyle/>
          <a:p>
            <a:pPr marL="457200" indent="-457200" algn="l">
              <a:buFont typeface="Wingdings" panose="05000000000000000000" pitchFamily="2" charset="2"/>
              <a:buChar char="§"/>
            </a:pPr>
            <a:r>
              <a:rPr lang="en-GB" sz="2000" dirty="0"/>
              <a:t>E</a:t>
            </a:r>
            <a:r>
              <a:rPr lang="en-GB" sz="2000" b="0" i="0" dirty="0">
                <a:effectLst/>
              </a:rPr>
              <a:t>nsure that social care is at the heart of decision making</a:t>
            </a:r>
          </a:p>
          <a:p>
            <a:pPr marL="457200" indent="-457200" algn="l">
              <a:buFont typeface="Wingdings" panose="05000000000000000000" pitchFamily="2" charset="2"/>
              <a:buChar char="§"/>
            </a:pPr>
            <a:r>
              <a:rPr lang="en-GB" sz="2000" dirty="0"/>
              <a:t>P</a:t>
            </a:r>
            <a:r>
              <a:rPr lang="en-GB" sz="2000" b="0" i="0" dirty="0">
                <a:effectLst/>
              </a:rPr>
              <a:t>romote the importance and understanding of social care</a:t>
            </a:r>
          </a:p>
          <a:p>
            <a:pPr marL="457200" indent="-457200" algn="l">
              <a:buFont typeface="Wingdings" panose="05000000000000000000" pitchFamily="2" charset="2"/>
              <a:buChar char="§"/>
            </a:pPr>
            <a:r>
              <a:rPr lang="en-GB" sz="2000" dirty="0"/>
              <a:t>A</a:t>
            </a:r>
            <a:r>
              <a:rPr lang="en-GB" sz="2000" b="0" i="0" dirty="0">
                <a:effectLst/>
              </a:rPr>
              <a:t>ccess funding and development opportunities </a:t>
            </a:r>
          </a:p>
          <a:p>
            <a:pPr marL="457200" indent="-457200" algn="l">
              <a:buFont typeface="Wingdings" panose="05000000000000000000" pitchFamily="2" charset="2"/>
              <a:buChar char="§"/>
            </a:pPr>
            <a:r>
              <a:rPr lang="en-GB" sz="2000" dirty="0"/>
              <a:t>I</a:t>
            </a:r>
            <a:r>
              <a:rPr lang="en-GB" sz="2000" b="0" i="0" dirty="0">
                <a:effectLst/>
              </a:rPr>
              <a:t>nform the development of systems and processes </a:t>
            </a:r>
          </a:p>
          <a:p>
            <a:pPr marL="457200" indent="-457200" algn="l">
              <a:buFont typeface="Wingdings" panose="05000000000000000000" pitchFamily="2" charset="2"/>
              <a:buChar char="§"/>
            </a:pPr>
            <a:r>
              <a:rPr lang="en-GB" sz="2000" dirty="0"/>
              <a:t>H</a:t>
            </a:r>
            <a:r>
              <a:rPr lang="en-GB" sz="2000" b="0" i="0" dirty="0">
                <a:effectLst/>
              </a:rPr>
              <a:t>elp to make the sector an attractive career option</a:t>
            </a:r>
          </a:p>
          <a:p>
            <a:pPr marL="457200" indent="-457200" algn="l">
              <a:buFont typeface="Wingdings" panose="05000000000000000000" pitchFamily="2" charset="2"/>
              <a:buChar char="§"/>
            </a:pPr>
            <a:r>
              <a:rPr lang="en-GB" sz="2000" dirty="0"/>
              <a:t>D</a:t>
            </a:r>
            <a:r>
              <a:rPr lang="en-GB" sz="2000" b="0" i="0" dirty="0">
                <a:effectLst/>
              </a:rPr>
              <a:t>emonstrate to regulators you work in partnership </a:t>
            </a:r>
          </a:p>
          <a:p>
            <a:endParaRPr lang="en-GB" dirty="0"/>
          </a:p>
          <a:p>
            <a:r>
              <a:rPr lang="en-GB" b="1" dirty="0"/>
              <a:t>Have you heard of or are you involved in your ICS (at system, place or neighbourhood level)? If so, how? </a:t>
            </a:r>
          </a:p>
          <a:p>
            <a:endParaRPr lang="en-GB" b="1" dirty="0"/>
          </a:p>
          <a:p>
            <a:r>
              <a:rPr lang="en-GB" sz="2000" dirty="0">
                <a:latin typeface="Arial"/>
                <a:cs typeface="Arial"/>
                <a:hlinkClick r:id="rId3" action="ppaction://hlinkfile"/>
              </a:rPr>
              <a:t>www.skillsforcare.org.uk/Integration </a:t>
            </a:r>
            <a:r>
              <a:rPr lang="en-GB" dirty="0">
                <a:latin typeface="Arial"/>
                <a:cs typeface="Arial"/>
              </a:rPr>
              <a:t>   </a:t>
            </a:r>
            <a:endParaRPr lang="en-GB" sz="2000" dirty="0"/>
          </a:p>
          <a:p>
            <a:endParaRPr lang="en-GB" b="1" dirty="0"/>
          </a:p>
        </p:txBody>
      </p:sp>
    </p:spTree>
    <p:extLst>
      <p:ext uri="{BB962C8B-B14F-4D97-AF65-F5344CB8AC3E}">
        <p14:creationId xmlns:p14="http://schemas.microsoft.com/office/powerpoint/2010/main" val="230316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61C7-42F0-F454-0A19-EC00937B0137}"/>
              </a:ext>
            </a:extLst>
          </p:cNvPr>
          <p:cNvSpPr>
            <a:spLocks noGrp="1"/>
          </p:cNvSpPr>
          <p:nvPr>
            <p:ph type="title"/>
          </p:nvPr>
        </p:nvSpPr>
        <p:spPr/>
        <p:txBody>
          <a:bodyPr/>
          <a:lstStyle/>
          <a:p>
            <a:r>
              <a:rPr lang="en-GB" dirty="0"/>
              <a:t>Latest info</a:t>
            </a:r>
          </a:p>
        </p:txBody>
      </p:sp>
      <p:sp>
        <p:nvSpPr>
          <p:cNvPr id="3" name="Text Placeholder 2">
            <a:extLst>
              <a:ext uri="{FF2B5EF4-FFF2-40B4-BE49-F238E27FC236}">
                <a16:creationId xmlns:a16="http://schemas.microsoft.com/office/drawing/2014/main" id="{9D9B3F3B-EE5A-6E79-BF64-0C1CE1683B6F}"/>
              </a:ext>
            </a:extLst>
          </p:cNvPr>
          <p:cNvSpPr>
            <a:spLocks noGrp="1"/>
          </p:cNvSpPr>
          <p:nvPr>
            <p:ph type="body" sz="quarter" idx="10"/>
          </p:nvPr>
        </p:nvSpPr>
        <p:spPr/>
        <p:txBody>
          <a:bodyPr/>
          <a:lstStyle/>
          <a:p>
            <a:r>
              <a:rPr lang="en-GB" dirty="0"/>
              <a:t>Key sector developments and information related to your role</a:t>
            </a:r>
          </a:p>
        </p:txBody>
      </p:sp>
    </p:spTree>
    <p:extLst>
      <p:ext uri="{BB962C8B-B14F-4D97-AF65-F5344CB8AC3E}">
        <p14:creationId xmlns:p14="http://schemas.microsoft.com/office/powerpoint/2010/main" val="91398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CE0DA-33D4-EEC3-49A5-F26B8B208915}"/>
              </a:ext>
            </a:extLst>
          </p:cNvPr>
          <p:cNvSpPr>
            <a:spLocks noGrp="1"/>
          </p:cNvSpPr>
          <p:nvPr>
            <p:ph type="body" sz="quarter" idx="11"/>
          </p:nvPr>
        </p:nvSpPr>
        <p:spPr>
          <a:xfrm>
            <a:off x="495299" y="1286176"/>
            <a:ext cx="9410701" cy="1109131"/>
          </a:xfrm>
        </p:spPr>
        <p:txBody>
          <a:bodyPr/>
          <a:lstStyle/>
          <a:p>
            <a:r>
              <a:rPr lang="en-GB" dirty="0"/>
              <a:t>The Care Workforce Pathway will set out clearly what a career in social care means and the level of knowledge, experience and skills required to deliver high-quality, personalised, care and support</a:t>
            </a:r>
          </a:p>
          <a:p>
            <a:endParaRPr lang="en-GB" dirty="0"/>
          </a:p>
        </p:txBody>
      </p:sp>
      <p:sp>
        <p:nvSpPr>
          <p:cNvPr id="3" name="Text Placeholder 2">
            <a:extLst>
              <a:ext uri="{FF2B5EF4-FFF2-40B4-BE49-F238E27FC236}">
                <a16:creationId xmlns:a16="http://schemas.microsoft.com/office/drawing/2014/main" id="{F23D6E4F-85C9-254E-2A00-7E1C1EAC90CD}"/>
              </a:ext>
            </a:extLst>
          </p:cNvPr>
          <p:cNvSpPr>
            <a:spLocks noGrp="1"/>
          </p:cNvSpPr>
          <p:nvPr>
            <p:ph type="body" sz="quarter" idx="12"/>
          </p:nvPr>
        </p:nvSpPr>
        <p:spPr/>
        <p:txBody>
          <a:bodyPr/>
          <a:lstStyle/>
          <a:p>
            <a:r>
              <a:rPr lang="en-GB" dirty="0"/>
              <a:t>Care Workforce Pathway</a:t>
            </a:r>
          </a:p>
        </p:txBody>
      </p:sp>
      <p:sp>
        <p:nvSpPr>
          <p:cNvPr id="4" name="Text Placeholder 3">
            <a:extLst>
              <a:ext uri="{FF2B5EF4-FFF2-40B4-BE49-F238E27FC236}">
                <a16:creationId xmlns:a16="http://schemas.microsoft.com/office/drawing/2014/main" id="{B8989238-F6D5-AA17-0170-EE7EA31F19B7}"/>
              </a:ext>
            </a:extLst>
          </p:cNvPr>
          <p:cNvSpPr>
            <a:spLocks noGrp="1"/>
          </p:cNvSpPr>
          <p:nvPr>
            <p:ph type="body" sz="quarter" idx="13"/>
          </p:nvPr>
        </p:nvSpPr>
        <p:spPr>
          <a:xfrm>
            <a:off x="493293" y="3155080"/>
            <a:ext cx="9001710" cy="2615228"/>
          </a:xfrm>
        </p:spPr>
        <p:txBody>
          <a:bodyPr/>
          <a:lstStyle/>
          <a:p>
            <a:r>
              <a:rPr lang="en-GB" dirty="0"/>
              <a:t>We’ve been working in partnership with DHSC to develop the first part of the pathway focusing on staff working in direct care roles which outlines an initial four role categories. </a:t>
            </a:r>
          </a:p>
          <a:p>
            <a:endParaRPr lang="en-GB" dirty="0"/>
          </a:p>
          <a:p>
            <a:r>
              <a:rPr lang="en-GB" dirty="0"/>
              <a:t>Moving forward we will continue to work in partnership with DHSC on phase 2. This will include developing further role categories and we will be engaging further with the sector for insight and feedback on what knowledge, skills and behaviours each of these require.</a:t>
            </a:r>
          </a:p>
          <a:p>
            <a:endParaRPr lang="en-GB" dirty="0"/>
          </a:p>
          <a:p>
            <a:r>
              <a:rPr lang="en-GB" dirty="0">
                <a:hlinkClick r:id="rId3"/>
              </a:rPr>
              <a:t>Find out more </a:t>
            </a:r>
            <a:endParaRPr lang="en-GB" dirty="0"/>
          </a:p>
        </p:txBody>
      </p:sp>
    </p:spTree>
    <p:extLst>
      <p:ext uri="{BB962C8B-B14F-4D97-AF65-F5344CB8AC3E}">
        <p14:creationId xmlns:p14="http://schemas.microsoft.com/office/powerpoint/2010/main" val="9822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DCA4A4-CB79-4C90-F7FB-0506F4FB5520}"/>
              </a:ext>
            </a:extLst>
          </p:cNvPr>
          <p:cNvSpPr>
            <a:spLocks noGrp="1"/>
          </p:cNvSpPr>
          <p:nvPr>
            <p:ph type="body" sz="quarter" idx="11"/>
          </p:nvPr>
        </p:nvSpPr>
        <p:spPr>
          <a:xfrm>
            <a:off x="495299" y="936055"/>
            <a:ext cx="9639301" cy="1109131"/>
          </a:xfrm>
        </p:spPr>
        <p:txBody>
          <a:bodyPr/>
          <a:lstStyle/>
          <a:p>
            <a:r>
              <a:rPr lang="en-GB" dirty="0"/>
              <a:t>We’re looking for case studies, quotes or potential speakers​</a:t>
            </a:r>
          </a:p>
        </p:txBody>
      </p:sp>
      <p:sp>
        <p:nvSpPr>
          <p:cNvPr id="4" name="Text Placeholder 3">
            <a:extLst>
              <a:ext uri="{FF2B5EF4-FFF2-40B4-BE49-F238E27FC236}">
                <a16:creationId xmlns:a16="http://schemas.microsoft.com/office/drawing/2014/main" id="{9DFC1EF4-9A1E-49EF-E02B-A85E0671E6FC}"/>
              </a:ext>
            </a:extLst>
          </p:cNvPr>
          <p:cNvSpPr>
            <a:spLocks noGrp="1"/>
          </p:cNvSpPr>
          <p:nvPr>
            <p:ph type="body" sz="quarter" idx="12"/>
          </p:nvPr>
        </p:nvSpPr>
        <p:spPr>
          <a:xfrm>
            <a:off x="495299" y="213640"/>
            <a:ext cx="8907463" cy="703263"/>
          </a:xfrm>
        </p:spPr>
        <p:txBody>
          <a:bodyPr/>
          <a:lstStyle/>
          <a:p>
            <a:r>
              <a:rPr lang="en-GB" dirty="0"/>
              <a:t>Share your experience​</a:t>
            </a:r>
          </a:p>
        </p:txBody>
      </p:sp>
      <p:sp>
        <p:nvSpPr>
          <p:cNvPr id="5" name="Text Placeholder 4">
            <a:extLst>
              <a:ext uri="{FF2B5EF4-FFF2-40B4-BE49-F238E27FC236}">
                <a16:creationId xmlns:a16="http://schemas.microsoft.com/office/drawing/2014/main" id="{AD96975E-5D19-19FD-A0CF-DAB29320AD91}"/>
              </a:ext>
            </a:extLst>
          </p:cNvPr>
          <p:cNvSpPr>
            <a:spLocks noGrp="1"/>
          </p:cNvSpPr>
          <p:nvPr>
            <p:ph type="body" sz="quarter" idx="13"/>
          </p:nvPr>
        </p:nvSpPr>
        <p:spPr>
          <a:xfrm>
            <a:off x="495299" y="2045186"/>
            <a:ext cx="10172701" cy="3377228"/>
          </a:xfrm>
        </p:spPr>
        <p:txBody>
          <a:bodyPr/>
          <a:lstStyle/>
          <a:p>
            <a:r>
              <a:rPr lang="en-GB" b="1" dirty="0"/>
              <a:t>DHSC initiatives</a:t>
            </a:r>
            <a:r>
              <a:rPr lang="en-GB" dirty="0"/>
              <a:t>: including Care Workforce Pathway, the L2 Care Certificate qualification or the Learning and Development Support Scheme​.</a:t>
            </a:r>
          </a:p>
          <a:p>
            <a:pPr marL="342900" indent="-342900">
              <a:buFont typeface="Wingdings" panose="05000000000000000000" pitchFamily="2" charset="2"/>
              <a:buChar char="§"/>
            </a:pPr>
            <a:r>
              <a:rPr lang="en-GB" dirty="0"/>
              <a:t>Help DHSC initiatives achieve maximum impact and ensure continued positive interventions.​</a:t>
            </a:r>
          </a:p>
          <a:p>
            <a:endParaRPr lang="en-GB" dirty="0"/>
          </a:p>
          <a:p>
            <a:r>
              <a:rPr lang="en-GB" b="1" dirty="0"/>
              <a:t>Impact of Skills for Care</a:t>
            </a:r>
            <a:r>
              <a:rPr lang="en-GB" dirty="0"/>
              <a:t>: tell us how Skills for Care’s networks, resources or support have positively impacted your service​.</a:t>
            </a:r>
          </a:p>
          <a:p>
            <a:pPr marL="342900" indent="-342900">
              <a:buFont typeface="Wingdings" panose="05000000000000000000" pitchFamily="2" charset="2"/>
              <a:buChar char="§"/>
            </a:pPr>
            <a:r>
              <a:rPr lang="en-GB" dirty="0"/>
              <a:t>Help evidence the value of Skills for Care and ensure continued support.​</a:t>
            </a:r>
          </a:p>
          <a:p>
            <a:endParaRPr lang="en-GB" dirty="0"/>
          </a:p>
          <a:p>
            <a:r>
              <a:rPr lang="en-GB" b="1" dirty="0"/>
              <a:t>Good practice examples</a:t>
            </a:r>
            <a:r>
              <a:rPr lang="en-GB" dirty="0"/>
              <a:t>: in workforce development, recruitment and retention, the use of digital technology, staff wellbeing support or delegated healthcare activities and prevention​.</a:t>
            </a:r>
          </a:p>
          <a:p>
            <a:pPr marL="342900" indent="-342900">
              <a:buFont typeface="Wingdings" panose="05000000000000000000" pitchFamily="2" charset="2"/>
              <a:buChar char="§"/>
            </a:pPr>
            <a:r>
              <a:rPr lang="en-GB" dirty="0"/>
              <a:t>Help others learn from your experience and enhance quality and reputation of adult social care.​</a:t>
            </a:r>
          </a:p>
        </p:txBody>
      </p:sp>
    </p:spTree>
    <p:extLst>
      <p:ext uri="{BB962C8B-B14F-4D97-AF65-F5344CB8AC3E}">
        <p14:creationId xmlns:p14="http://schemas.microsoft.com/office/powerpoint/2010/main" val="1414483541"/>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3245</Words>
  <Application>Microsoft Office PowerPoint</Application>
  <PresentationFormat>Widescreen</PresentationFormat>
  <Paragraphs>205</Paragraphs>
  <Slides>11</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Arial</vt:lpstr>
      <vt:lpstr>Calibri</vt:lpstr>
      <vt:lpstr>font-regular</vt:lpstr>
      <vt:lpstr>font-semibold</vt:lpstr>
      <vt:lpstr>Times New Roman</vt:lpstr>
      <vt:lpstr>Wingdings</vt:lpstr>
      <vt:lpstr>Wingdings,Sans-Serif</vt:lpstr>
      <vt:lpstr>Title slides</vt:lpstr>
      <vt:lpstr>Content slides</vt:lpstr>
      <vt:lpstr>PowerPoint Presentation</vt:lpstr>
      <vt:lpstr>PowerPoint Presentation</vt:lpstr>
      <vt:lpstr>PowerPoint Presentation</vt:lpstr>
      <vt:lpstr>PowerPoint Presentation</vt:lpstr>
      <vt:lpstr>PowerPoint Presentation</vt:lpstr>
      <vt:lpstr>PowerPoint Presentation</vt:lpstr>
      <vt:lpstr>Latest info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Porteous</dc:creator>
  <cp:lastModifiedBy>Alison Porteous</cp:lastModifiedBy>
  <cp:revision>1</cp:revision>
  <dcterms:created xsi:type="dcterms:W3CDTF">2024-11-07T10:34:24Z</dcterms:created>
  <dcterms:modified xsi:type="dcterms:W3CDTF">2024-11-07T10:35:19Z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2024-11-07T10:35:19Z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c1432568-2d40-426b-8f35-640f06d672c8</vt:lpwstr>
  </property>
  <property fmtid="{D5CDD505-2E9C-101B-9397-08002B2CF9AE}" pid="8" name="MSIP_Label_f194113b-ecba-4458-8e2e-fa038bf17a69_ContentBits">
    <vt:lpwstr>0</vt:lpwstr>
  </property>
</Properties>
</file>