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2" r:id="rId5"/>
    <p:sldMasterId id="2147483684" r:id="rId6"/>
    <p:sldMasterId id="2147483916" r:id="rId7"/>
  </p:sldMasterIdLst>
  <p:notesMasterIdLst>
    <p:notesMasterId r:id="rId22"/>
  </p:notesMasterIdLst>
  <p:handoutMasterIdLst>
    <p:handoutMasterId r:id="rId23"/>
  </p:handoutMasterIdLst>
  <p:sldIdLst>
    <p:sldId id="300" r:id="rId8"/>
    <p:sldId id="304" r:id="rId9"/>
    <p:sldId id="307" r:id="rId10"/>
    <p:sldId id="308" r:id="rId11"/>
    <p:sldId id="301" r:id="rId12"/>
    <p:sldId id="309" r:id="rId13"/>
    <p:sldId id="272" r:id="rId14"/>
    <p:sldId id="306" r:id="rId15"/>
    <p:sldId id="298" r:id="rId16"/>
    <p:sldId id="302" r:id="rId17"/>
    <p:sldId id="310" r:id="rId18"/>
    <p:sldId id="303" r:id="rId19"/>
    <p:sldId id="299"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a Blake" initials="DB" lastIdx="8" clrIdx="0">
    <p:extLst>
      <p:ext uri="{19B8F6BF-5375-455C-9EA6-DF929625EA0E}">
        <p15:presenceInfo xmlns:p15="http://schemas.microsoft.com/office/powerpoint/2012/main" userId="S::dora.blake@skillsforcare.org.uk::07512b0b-c652-4524-a5c6-6931c7782831" providerId="AD"/>
      </p:ext>
    </p:extLst>
  </p:cmAuthor>
  <p:cmAuthor id="2" name="Jenny Paton" initials="JP" lastIdx="8" clrIdx="1">
    <p:extLst>
      <p:ext uri="{19B8F6BF-5375-455C-9EA6-DF929625EA0E}">
        <p15:presenceInfo xmlns:p15="http://schemas.microsoft.com/office/powerpoint/2012/main" userId="S::Jenny.Paton@skillsforcare.org.uk::cf544622-f87f-4bf7-9172-dc4a0632d8b3" providerId="AD"/>
      </p:ext>
    </p:extLst>
  </p:cmAuthor>
  <p:cmAuthor id="3" name="Sarah Gilbert" initials="SG" lastIdx="4" clrIdx="2">
    <p:extLst>
      <p:ext uri="{19B8F6BF-5375-455C-9EA6-DF929625EA0E}">
        <p15:presenceInfo xmlns:p15="http://schemas.microsoft.com/office/powerpoint/2012/main" userId="S::sarah.gilbert@skillsforcare.org.uk::4d4d7461-8be5-44e4-962f-aafc8ba2bb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B81C"/>
    <a:srgbClr val="A20067"/>
    <a:srgbClr val="008C95"/>
    <a:srgbClr val="E87722"/>
    <a:srgbClr val="CACACA"/>
    <a:srgbClr val="BA0C2F"/>
    <a:srgbClr val="00A651"/>
    <a:srgbClr val="330072"/>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B7427-9FC1-4090-8E30-267292986ED6}" v="32" dt="2024-02-28T17:50:21.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81" autoAdjust="0"/>
  </p:normalViewPr>
  <p:slideViewPr>
    <p:cSldViewPr snapToGrid="0">
      <p:cViewPr varScale="1">
        <p:scale>
          <a:sx n="61" d="100"/>
          <a:sy n="61" d="100"/>
        </p:scale>
        <p:origin x="144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oleman" userId="2208dbf9-4928-4989-9039-b66d28496552" providerId="ADAL" clId="{909B7427-9FC1-4090-8E30-267292986ED6}"/>
    <pc:docChg chg="undo redo custSel addSld delSld modSld sldOrd addMainMaster">
      <pc:chgData name="Ben Coleman" userId="2208dbf9-4928-4989-9039-b66d28496552" providerId="ADAL" clId="{909B7427-9FC1-4090-8E30-267292986ED6}" dt="2024-02-29T09:56:20.788" v="1305" actId="20577"/>
      <pc:docMkLst>
        <pc:docMk/>
      </pc:docMkLst>
      <pc:sldChg chg="add">
        <pc:chgData name="Ben Coleman" userId="2208dbf9-4928-4989-9039-b66d28496552" providerId="ADAL" clId="{909B7427-9FC1-4090-8E30-267292986ED6}" dt="2024-02-28T17:50:21.874" v="1275"/>
        <pc:sldMkLst>
          <pc:docMk/>
          <pc:sldMk cId="3925551434" sldId="272"/>
        </pc:sldMkLst>
      </pc:sldChg>
      <pc:sldChg chg="modSp mod">
        <pc:chgData name="Ben Coleman" userId="2208dbf9-4928-4989-9039-b66d28496552" providerId="ADAL" clId="{909B7427-9FC1-4090-8E30-267292986ED6}" dt="2024-02-26T17:23:15.343" v="243" actId="948"/>
        <pc:sldMkLst>
          <pc:docMk/>
          <pc:sldMk cId="1411114560" sldId="298"/>
        </pc:sldMkLst>
        <pc:spChg chg="mod">
          <ac:chgData name="Ben Coleman" userId="2208dbf9-4928-4989-9039-b66d28496552" providerId="ADAL" clId="{909B7427-9FC1-4090-8E30-267292986ED6}" dt="2024-02-26T17:20:01.409" v="147" actId="1076"/>
          <ac:spMkLst>
            <pc:docMk/>
            <pc:sldMk cId="1411114560" sldId="298"/>
            <ac:spMk id="2" creationId="{DB4039B1-D260-48F6-BD26-39BF0346ADFC}"/>
          </ac:spMkLst>
        </pc:spChg>
        <pc:spChg chg="mod">
          <ac:chgData name="Ben Coleman" userId="2208dbf9-4928-4989-9039-b66d28496552" providerId="ADAL" clId="{909B7427-9FC1-4090-8E30-267292986ED6}" dt="2024-02-26T17:23:15.343" v="243" actId="948"/>
          <ac:spMkLst>
            <pc:docMk/>
            <pc:sldMk cId="1411114560" sldId="298"/>
            <ac:spMk id="3" creationId="{9A6A3987-59DB-4AB1-A9B0-52E6B6EEBF8A}"/>
          </ac:spMkLst>
        </pc:spChg>
      </pc:sldChg>
      <pc:sldChg chg="addSp delSp modSp mod">
        <pc:chgData name="Ben Coleman" userId="2208dbf9-4928-4989-9039-b66d28496552" providerId="ADAL" clId="{909B7427-9FC1-4090-8E30-267292986ED6}" dt="2024-02-28T17:47:20.891" v="1273" actId="1076"/>
        <pc:sldMkLst>
          <pc:docMk/>
          <pc:sldMk cId="4272932604" sldId="299"/>
        </pc:sldMkLst>
        <pc:spChg chg="mod">
          <ac:chgData name="Ben Coleman" userId="2208dbf9-4928-4989-9039-b66d28496552" providerId="ADAL" clId="{909B7427-9FC1-4090-8E30-267292986ED6}" dt="2024-02-28T17:46:11.518" v="1167" actId="255"/>
          <ac:spMkLst>
            <pc:docMk/>
            <pc:sldMk cId="4272932604" sldId="299"/>
            <ac:spMk id="2" creationId="{23AE86AA-E965-425E-AFAC-31611CF81F28}"/>
          </ac:spMkLst>
        </pc:spChg>
        <pc:spChg chg="add del mod">
          <ac:chgData name="Ben Coleman" userId="2208dbf9-4928-4989-9039-b66d28496552" providerId="ADAL" clId="{909B7427-9FC1-4090-8E30-267292986ED6}" dt="2024-02-28T17:47:20.891" v="1273" actId="1076"/>
          <ac:spMkLst>
            <pc:docMk/>
            <pc:sldMk cId="4272932604" sldId="299"/>
            <ac:spMk id="3" creationId="{ED25C588-E270-9B3C-5B58-CCA5AD5AC873}"/>
          </ac:spMkLst>
        </pc:spChg>
      </pc:sldChg>
      <pc:sldChg chg="modSp mod">
        <pc:chgData name="Ben Coleman" userId="2208dbf9-4928-4989-9039-b66d28496552" providerId="ADAL" clId="{909B7427-9FC1-4090-8E30-267292986ED6}" dt="2024-02-28T16:31:14.493" v="967" actId="20577"/>
        <pc:sldMkLst>
          <pc:docMk/>
          <pc:sldMk cId="3350065001" sldId="300"/>
        </pc:sldMkLst>
        <pc:spChg chg="mod">
          <ac:chgData name="Ben Coleman" userId="2208dbf9-4928-4989-9039-b66d28496552" providerId="ADAL" clId="{909B7427-9FC1-4090-8E30-267292986ED6}" dt="2024-02-28T16:31:14.493" v="967" actId="20577"/>
          <ac:spMkLst>
            <pc:docMk/>
            <pc:sldMk cId="3350065001" sldId="300"/>
            <ac:spMk id="3" creationId="{724C0A8A-1F69-9DB6-E500-CE7A05197994}"/>
          </ac:spMkLst>
        </pc:spChg>
      </pc:sldChg>
      <pc:sldChg chg="addSp delSp modSp mod">
        <pc:chgData name="Ben Coleman" userId="2208dbf9-4928-4989-9039-b66d28496552" providerId="ADAL" clId="{909B7427-9FC1-4090-8E30-267292986ED6}" dt="2024-02-28T17:28:11.717" v="985" actId="20577"/>
        <pc:sldMkLst>
          <pc:docMk/>
          <pc:sldMk cId="4210883933" sldId="301"/>
        </pc:sldMkLst>
        <pc:spChg chg="mod">
          <ac:chgData name="Ben Coleman" userId="2208dbf9-4928-4989-9039-b66d28496552" providerId="ADAL" clId="{909B7427-9FC1-4090-8E30-267292986ED6}" dt="2024-02-28T17:28:11.717" v="985" actId="20577"/>
          <ac:spMkLst>
            <pc:docMk/>
            <pc:sldMk cId="4210883933" sldId="301"/>
            <ac:spMk id="2" creationId="{B765E1FF-E087-F135-26C2-108A0719127F}"/>
          </ac:spMkLst>
        </pc:spChg>
        <pc:spChg chg="del mod">
          <ac:chgData name="Ben Coleman" userId="2208dbf9-4928-4989-9039-b66d28496552" providerId="ADAL" clId="{909B7427-9FC1-4090-8E30-267292986ED6}" dt="2024-02-26T17:15:00.624" v="124" actId="478"/>
          <ac:spMkLst>
            <pc:docMk/>
            <pc:sldMk cId="4210883933" sldId="301"/>
            <ac:spMk id="3" creationId="{F28488DA-B8BD-F45C-4B5A-67E4D47D036B}"/>
          </ac:spMkLst>
        </pc:spChg>
        <pc:spChg chg="del mod">
          <ac:chgData name="Ben Coleman" userId="2208dbf9-4928-4989-9039-b66d28496552" providerId="ADAL" clId="{909B7427-9FC1-4090-8E30-267292986ED6}" dt="2024-02-26T17:15:42.528" v="132" actId="478"/>
          <ac:spMkLst>
            <pc:docMk/>
            <pc:sldMk cId="4210883933" sldId="301"/>
            <ac:spMk id="4" creationId="{3FF8C9D8-5B8B-0C9C-FAD4-4274EF26FBB0}"/>
          </ac:spMkLst>
        </pc:spChg>
        <pc:picChg chg="add del mod modCrop">
          <ac:chgData name="Ben Coleman" userId="2208dbf9-4928-4989-9039-b66d28496552" providerId="ADAL" clId="{909B7427-9FC1-4090-8E30-267292986ED6}" dt="2024-02-26T17:15:51.123" v="136" actId="1076"/>
          <ac:picMkLst>
            <pc:docMk/>
            <pc:sldMk cId="4210883933" sldId="301"/>
            <ac:picMk id="5" creationId="{680973D7-2546-BA01-E9E4-B888ABAB13E9}"/>
          </ac:picMkLst>
        </pc:picChg>
      </pc:sldChg>
      <pc:sldChg chg="delSp modSp mod">
        <pc:chgData name="Ben Coleman" userId="2208dbf9-4928-4989-9039-b66d28496552" providerId="ADAL" clId="{909B7427-9FC1-4090-8E30-267292986ED6}" dt="2024-02-27T09:41:25.132" v="342" actId="21"/>
        <pc:sldMkLst>
          <pc:docMk/>
          <pc:sldMk cId="2342204263" sldId="302"/>
        </pc:sldMkLst>
        <pc:spChg chg="mod">
          <ac:chgData name="Ben Coleman" userId="2208dbf9-4928-4989-9039-b66d28496552" providerId="ADAL" clId="{909B7427-9FC1-4090-8E30-267292986ED6}" dt="2024-02-27T09:34:43.721" v="284" actId="14100"/>
          <ac:spMkLst>
            <pc:docMk/>
            <pc:sldMk cId="2342204263" sldId="302"/>
            <ac:spMk id="2" creationId="{17AFED68-7CE4-7276-C6D4-077872A98F05}"/>
          </ac:spMkLst>
        </pc:spChg>
        <pc:spChg chg="mod">
          <ac:chgData name="Ben Coleman" userId="2208dbf9-4928-4989-9039-b66d28496552" providerId="ADAL" clId="{909B7427-9FC1-4090-8E30-267292986ED6}" dt="2024-02-27T09:41:25.132" v="342" actId="21"/>
          <ac:spMkLst>
            <pc:docMk/>
            <pc:sldMk cId="2342204263" sldId="302"/>
            <ac:spMk id="3" creationId="{4591EECA-78B3-4F38-232A-1231D39C4EE5}"/>
          </ac:spMkLst>
        </pc:spChg>
        <pc:spChg chg="del mod">
          <ac:chgData name="Ben Coleman" userId="2208dbf9-4928-4989-9039-b66d28496552" providerId="ADAL" clId="{909B7427-9FC1-4090-8E30-267292986ED6}" dt="2024-02-27T09:35:55.599" v="288" actId="478"/>
          <ac:spMkLst>
            <pc:docMk/>
            <pc:sldMk cId="2342204263" sldId="302"/>
            <ac:spMk id="4" creationId="{BDE8C249-303F-05E6-2866-A3C851F00815}"/>
          </ac:spMkLst>
        </pc:spChg>
      </pc:sldChg>
      <pc:sldChg chg="delSp modSp mod">
        <pc:chgData name="Ben Coleman" userId="2208dbf9-4928-4989-9039-b66d28496552" providerId="ADAL" clId="{909B7427-9FC1-4090-8E30-267292986ED6}" dt="2024-02-27T10:07:18.750" v="948" actId="20577"/>
        <pc:sldMkLst>
          <pc:docMk/>
          <pc:sldMk cId="978180326" sldId="303"/>
        </pc:sldMkLst>
        <pc:spChg chg="mod">
          <ac:chgData name="Ben Coleman" userId="2208dbf9-4928-4989-9039-b66d28496552" providerId="ADAL" clId="{909B7427-9FC1-4090-8E30-267292986ED6}" dt="2024-02-27T09:59:24.058" v="911" actId="20577"/>
          <ac:spMkLst>
            <pc:docMk/>
            <pc:sldMk cId="978180326" sldId="303"/>
            <ac:spMk id="2" creationId="{FC25CB46-5C2E-09A3-D11B-B13B24F9FE6D}"/>
          </ac:spMkLst>
        </pc:spChg>
        <pc:spChg chg="mod">
          <ac:chgData name="Ben Coleman" userId="2208dbf9-4928-4989-9039-b66d28496552" providerId="ADAL" clId="{909B7427-9FC1-4090-8E30-267292986ED6}" dt="2024-02-27T10:07:18.750" v="948" actId="20577"/>
          <ac:spMkLst>
            <pc:docMk/>
            <pc:sldMk cId="978180326" sldId="303"/>
            <ac:spMk id="3" creationId="{9E313413-4E1D-6D36-188D-6E073D5E4CB7}"/>
          </ac:spMkLst>
        </pc:spChg>
        <pc:spChg chg="del mod">
          <ac:chgData name="Ben Coleman" userId="2208dbf9-4928-4989-9039-b66d28496552" providerId="ADAL" clId="{909B7427-9FC1-4090-8E30-267292986ED6}" dt="2024-02-27T10:00:37.329" v="928" actId="478"/>
          <ac:spMkLst>
            <pc:docMk/>
            <pc:sldMk cId="978180326" sldId="303"/>
            <ac:spMk id="4" creationId="{C1DCF24F-8E5C-394E-938B-6E07B01ABCD2}"/>
          </ac:spMkLst>
        </pc:spChg>
      </pc:sldChg>
      <pc:sldChg chg="modSp mod">
        <pc:chgData name="Ben Coleman" userId="2208dbf9-4928-4989-9039-b66d28496552" providerId="ADAL" clId="{909B7427-9FC1-4090-8E30-267292986ED6}" dt="2024-02-26T17:02:04.722" v="14" actId="404"/>
        <pc:sldMkLst>
          <pc:docMk/>
          <pc:sldMk cId="2280018414" sldId="304"/>
        </pc:sldMkLst>
        <pc:spChg chg="mod">
          <ac:chgData name="Ben Coleman" userId="2208dbf9-4928-4989-9039-b66d28496552" providerId="ADAL" clId="{909B7427-9FC1-4090-8E30-267292986ED6}" dt="2024-02-26T17:02:04.722" v="14" actId="404"/>
          <ac:spMkLst>
            <pc:docMk/>
            <pc:sldMk cId="2280018414" sldId="304"/>
            <ac:spMk id="3" creationId="{44845941-5DB2-FA16-5CD8-EBA910F31053}"/>
          </ac:spMkLst>
        </pc:spChg>
      </pc:sldChg>
      <pc:sldChg chg="del">
        <pc:chgData name="Ben Coleman" userId="2208dbf9-4928-4989-9039-b66d28496552" providerId="ADAL" clId="{909B7427-9FC1-4090-8E30-267292986ED6}" dt="2024-02-27T09:55:42.219" v="785" actId="47"/>
        <pc:sldMkLst>
          <pc:docMk/>
          <pc:sldMk cId="2403312861" sldId="305"/>
        </pc:sldMkLst>
      </pc:sldChg>
      <pc:sldChg chg="addSp delSp modSp add del mod">
        <pc:chgData name="Ben Coleman" userId="2208dbf9-4928-4989-9039-b66d28496552" providerId="ADAL" clId="{909B7427-9FC1-4090-8E30-267292986ED6}" dt="2024-02-29T09:56:20.788" v="1305" actId="20577"/>
        <pc:sldMkLst>
          <pc:docMk/>
          <pc:sldMk cId="1372341783" sldId="306"/>
        </pc:sldMkLst>
        <pc:spChg chg="mod">
          <ac:chgData name="Ben Coleman" userId="2208dbf9-4928-4989-9039-b66d28496552" providerId="ADAL" clId="{909B7427-9FC1-4090-8E30-267292986ED6}" dt="2024-02-29T09:56:20.788" v="1305" actId="20577"/>
          <ac:spMkLst>
            <pc:docMk/>
            <pc:sldMk cId="1372341783" sldId="306"/>
            <ac:spMk id="9" creationId="{67AC266B-49C0-14DA-3BF1-1DB858C2BCEA}"/>
          </ac:spMkLst>
        </pc:spChg>
        <pc:picChg chg="add mod">
          <ac:chgData name="Ben Coleman" userId="2208dbf9-4928-4989-9039-b66d28496552" providerId="ADAL" clId="{909B7427-9FC1-4090-8E30-267292986ED6}" dt="2024-02-28T17:35:40.365" v="997" actId="339"/>
          <ac:picMkLst>
            <pc:docMk/>
            <pc:sldMk cId="1372341783" sldId="306"/>
            <ac:picMk id="2" creationId="{27A52ABA-F21E-240E-4B83-4E2FBB15A2DF}"/>
          </ac:picMkLst>
        </pc:picChg>
        <pc:picChg chg="mod">
          <ac:chgData name="Ben Coleman" userId="2208dbf9-4928-4989-9039-b66d28496552" providerId="ADAL" clId="{909B7427-9FC1-4090-8E30-267292986ED6}" dt="2024-02-28T17:35:57.738" v="1001" actId="1076"/>
          <ac:picMkLst>
            <pc:docMk/>
            <pc:sldMk cId="1372341783" sldId="306"/>
            <ac:picMk id="7" creationId="{728557B8-70CC-45F3-5345-7AA5FF5F3957}"/>
          </ac:picMkLst>
        </pc:picChg>
        <pc:picChg chg="del">
          <ac:chgData name="Ben Coleman" userId="2208dbf9-4928-4989-9039-b66d28496552" providerId="ADAL" clId="{909B7427-9FC1-4090-8E30-267292986ED6}" dt="2024-02-28T17:34:32.909" v="987" actId="478"/>
          <ac:picMkLst>
            <pc:docMk/>
            <pc:sldMk cId="1372341783" sldId="306"/>
            <ac:picMk id="10" creationId="{B198CB92-EE6E-FF55-5B52-969FAFBF4C6A}"/>
          </ac:picMkLst>
        </pc:picChg>
        <pc:picChg chg="mod">
          <ac:chgData name="Ben Coleman" userId="2208dbf9-4928-4989-9039-b66d28496552" providerId="ADAL" clId="{909B7427-9FC1-4090-8E30-267292986ED6}" dt="2024-02-28T17:35:49.698" v="1000" actId="1076"/>
          <ac:picMkLst>
            <pc:docMk/>
            <pc:sldMk cId="1372341783" sldId="306"/>
            <ac:picMk id="11" creationId="{799848D0-0B73-D521-9166-6B5C7BFFB903}"/>
          </ac:picMkLst>
        </pc:picChg>
        <pc:picChg chg="mod">
          <ac:chgData name="Ben Coleman" userId="2208dbf9-4928-4989-9039-b66d28496552" providerId="ADAL" clId="{909B7427-9FC1-4090-8E30-267292986ED6}" dt="2024-02-28T17:36:01.525" v="1002" actId="1076"/>
          <ac:picMkLst>
            <pc:docMk/>
            <pc:sldMk cId="1372341783" sldId="306"/>
            <ac:picMk id="3086" creationId="{D173FA02-6C47-D128-15E8-FBD0D8F183EC}"/>
          </ac:picMkLst>
        </pc:picChg>
        <pc:picChg chg="mod">
          <ac:chgData name="Ben Coleman" userId="2208dbf9-4928-4989-9039-b66d28496552" providerId="ADAL" clId="{909B7427-9FC1-4090-8E30-267292986ED6}" dt="2024-02-28T17:35:43.431" v="999" actId="1076"/>
          <ac:picMkLst>
            <pc:docMk/>
            <pc:sldMk cId="1372341783" sldId="306"/>
            <ac:picMk id="3088" creationId="{1D55F91E-9F63-4F2B-1715-F961007BB8D9}"/>
          </ac:picMkLst>
        </pc:picChg>
      </pc:sldChg>
      <pc:sldChg chg="delSp modSp new mod">
        <pc:chgData name="Ben Coleman" userId="2208dbf9-4928-4989-9039-b66d28496552" providerId="ADAL" clId="{909B7427-9FC1-4090-8E30-267292986ED6}" dt="2024-02-28T17:26:05.369" v="974" actId="1076"/>
        <pc:sldMkLst>
          <pc:docMk/>
          <pc:sldMk cId="3111365258" sldId="307"/>
        </pc:sldMkLst>
        <pc:spChg chg="mod">
          <ac:chgData name="Ben Coleman" userId="2208dbf9-4928-4989-9039-b66d28496552" providerId="ADAL" clId="{909B7427-9FC1-4090-8E30-267292986ED6}" dt="2024-02-26T17:03:20.865" v="24" actId="20577"/>
          <ac:spMkLst>
            <pc:docMk/>
            <pc:sldMk cId="3111365258" sldId="307"/>
            <ac:spMk id="2" creationId="{69367A23-A57E-18E0-4F07-2DC126A03CB9}"/>
          </ac:spMkLst>
        </pc:spChg>
        <pc:spChg chg="mod">
          <ac:chgData name="Ben Coleman" userId="2208dbf9-4928-4989-9039-b66d28496552" providerId="ADAL" clId="{909B7427-9FC1-4090-8E30-267292986ED6}" dt="2024-02-28T17:26:05.369" v="974" actId="1076"/>
          <ac:spMkLst>
            <pc:docMk/>
            <pc:sldMk cId="3111365258" sldId="307"/>
            <ac:spMk id="3" creationId="{51C4ED02-8B54-3AFB-A987-4AD7B951C7BC}"/>
          </ac:spMkLst>
        </pc:spChg>
        <pc:spChg chg="del">
          <ac:chgData name="Ben Coleman" userId="2208dbf9-4928-4989-9039-b66d28496552" providerId="ADAL" clId="{909B7427-9FC1-4090-8E30-267292986ED6}" dt="2024-02-26T17:03:29.539" v="25" actId="478"/>
          <ac:spMkLst>
            <pc:docMk/>
            <pc:sldMk cId="3111365258" sldId="307"/>
            <ac:spMk id="4" creationId="{11ACA2A8-9FE6-8933-9804-11E7D89AD055}"/>
          </ac:spMkLst>
        </pc:spChg>
      </pc:sldChg>
      <pc:sldChg chg="addSp delSp modSp new mod modNotesTx">
        <pc:chgData name="Ben Coleman" userId="2208dbf9-4928-4989-9039-b66d28496552" providerId="ADAL" clId="{909B7427-9FC1-4090-8E30-267292986ED6}" dt="2024-02-28T17:27:39.537" v="978"/>
        <pc:sldMkLst>
          <pc:docMk/>
          <pc:sldMk cId="2539774706" sldId="308"/>
        </pc:sldMkLst>
        <pc:spChg chg="add del mod">
          <ac:chgData name="Ben Coleman" userId="2208dbf9-4928-4989-9039-b66d28496552" providerId="ADAL" clId="{909B7427-9FC1-4090-8E30-267292986ED6}" dt="2024-02-26T17:07:17.498" v="106" actId="5793"/>
          <ac:spMkLst>
            <pc:docMk/>
            <pc:sldMk cId="2539774706" sldId="308"/>
            <ac:spMk id="2" creationId="{BC104D7C-5881-E752-6F3F-36A34F57FA19}"/>
          </ac:spMkLst>
        </pc:spChg>
        <pc:spChg chg="mod">
          <ac:chgData name="Ben Coleman" userId="2208dbf9-4928-4989-9039-b66d28496552" providerId="ADAL" clId="{909B7427-9FC1-4090-8E30-267292986ED6}" dt="2024-02-26T17:07:43.708" v="116" actId="5793"/>
          <ac:spMkLst>
            <pc:docMk/>
            <pc:sldMk cId="2539774706" sldId="308"/>
            <ac:spMk id="3" creationId="{8196E37E-513B-FBE2-D040-D23E793FEAB4}"/>
          </ac:spMkLst>
        </pc:spChg>
        <pc:spChg chg="del">
          <ac:chgData name="Ben Coleman" userId="2208dbf9-4928-4989-9039-b66d28496552" providerId="ADAL" clId="{909B7427-9FC1-4090-8E30-267292986ED6}" dt="2024-02-26T17:05:03.225" v="33" actId="478"/>
          <ac:spMkLst>
            <pc:docMk/>
            <pc:sldMk cId="2539774706" sldId="308"/>
            <ac:spMk id="4" creationId="{B868F027-999C-B1B5-64F1-732B795A7F80}"/>
          </ac:spMkLst>
        </pc:spChg>
      </pc:sldChg>
      <pc:sldChg chg="addSp delSp modSp new mod ord">
        <pc:chgData name="Ben Coleman" userId="2208dbf9-4928-4989-9039-b66d28496552" providerId="ADAL" clId="{909B7427-9FC1-4090-8E30-267292986ED6}" dt="2024-02-28T17:50:51.507" v="1277"/>
        <pc:sldMkLst>
          <pc:docMk/>
          <pc:sldMk cId="40501956" sldId="309"/>
        </pc:sldMkLst>
        <pc:spChg chg="del">
          <ac:chgData name="Ben Coleman" userId="2208dbf9-4928-4989-9039-b66d28496552" providerId="ADAL" clId="{909B7427-9FC1-4090-8E30-267292986ED6}" dt="2024-02-26T17:18:13.843" v="142" actId="478"/>
          <ac:spMkLst>
            <pc:docMk/>
            <pc:sldMk cId="40501956" sldId="309"/>
            <ac:spMk id="2" creationId="{0873E607-A386-FF56-DEC3-2B37E7EBEBBE}"/>
          </ac:spMkLst>
        </pc:spChg>
        <pc:spChg chg="del">
          <ac:chgData name="Ben Coleman" userId="2208dbf9-4928-4989-9039-b66d28496552" providerId="ADAL" clId="{909B7427-9FC1-4090-8E30-267292986ED6}" dt="2024-02-26T17:17:55.373" v="138" actId="478"/>
          <ac:spMkLst>
            <pc:docMk/>
            <pc:sldMk cId="40501956" sldId="309"/>
            <ac:spMk id="4" creationId="{8017B1E7-8D10-24D9-652F-88B3273F0367}"/>
          </ac:spMkLst>
        </pc:spChg>
        <pc:picChg chg="add mod">
          <ac:chgData name="Ben Coleman" userId="2208dbf9-4928-4989-9039-b66d28496552" providerId="ADAL" clId="{909B7427-9FC1-4090-8E30-267292986ED6}" dt="2024-02-26T17:18:24.875" v="144" actId="1076"/>
          <ac:picMkLst>
            <pc:docMk/>
            <pc:sldMk cId="40501956" sldId="309"/>
            <ac:picMk id="6" creationId="{71E86CEC-67EE-A85D-2ABC-B06CA468F8A9}"/>
          </ac:picMkLst>
        </pc:picChg>
      </pc:sldChg>
      <pc:sldChg chg="delSp modSp new mod">
        <pc:chgData name="Ben Coleman" userId="2208dbf9-4928-4989-9039-b66d28496552" providerId="ADAL" clId="{909B7427-9FC1-4090-8E30-267292986ED6}" dt="2024-02-27T09:57:37.095" v="902" actId="20577"/>
        <pc:sldMkLst>
          <pc:docMk/>
          <pc:sldMk cId="2928685375" sldId="310"/>
        </pc:sldMkLst>
        <pc:spChg chg="mod">
          <ac:chgData name="Ben Coleman" userId="2208dbf9-4928-4989-9039-b66d28496552" providerId="ADAL" clId="{909B7427-9FC1-4090-8E30-267292986ED6}" dt="2024-02-27T09:51:58.782" v="414" actId="20577"/>
          <ac:spMkLst>
            <pc:docMk/>
            <pc:sldMk cId="2928685375" sldId="310"/>
            <ac:spMk id="2" creationId="{9927B529-1588-6561-336D-526BC1E00037}"/>
          </ac:spMkLst>
        </pc:spChg>
        <pc:spChg chg="mod">
          <ac:chgData name="Ben Coleman" userId="2208dbf9-4928-4989-9039-b66d28496552" providerId="ADAL" clId="{909B7427-9FC1-4090-8E30-267292986ED6}" dt="2024-02-27T09:57:37.095" v="902" actId="20577"/>
          <ac:spMkLst>
            <pc:docMk/>
            <pc:sldMk cId="2928685375" sldId="310"/>
            <ac:spMk id="3" creationId="{A370C147-F2C8-8C79-087A-5FCDEFD95988}"/>
          </ac:spMkLst>
        </pc:spChg>
        <pc:spChg chg="del">
          <ac:chgData name="Ben Coleman" userId="2208dbf9-4928-4989-9039-b66d28496552" providerId="ADAL" clId="{909B7427-9FC1-4090-8E30-267292986ED6}" dt="2024-02-27T09:52:41.712" v="415" actId="478"/>
          <ac:spMkLst>
            <pc:docMk/>
            <pc:sldMk cId="2928685375" sldId="310"/>
            <ac:spMk id="4" creationId="{A1BA9491-46F5-1B7A-CD52-DBE7F9DB33C6}"/>
          </ac:spMkLst>
        </pc:spChg>
      </pc:sldChg>
      <pc:sldChg chg="add del">
        <pc:chgData name="Ben Coleman" userId="2208dbf9-4928-4989-9039-b66d28496552" providerId="ADAL" clId="{909B7427-9FC1-4090-8E30-267292986ED6}" dt="2024-02-28T17:47:31.575" v="1274" actId="47"/>
        <pc:sldMkLst>
          <pc:docMk/>
          <pc:sldMk cId="1452100412" sldId="311"/>
        </pc:sldMkLst>
      </pc:sldChg>
      <pc:sldMasterChg chg="add addSldLayout delSldLayout">
        <pc:chgData name="Ben Coleman" userId="2208dbf9-4928-4989-9039-b66d28496552" providerId="ADAL" clId="{909B7427-9FC1-4090-8E30-267292986ED6}" dt="2024-02-28T17:47:31.575" v="1274" actId="47"/>
        <pc:sldMasterMkLst>
          <pc:docMk/>
          <pc:sldMasterMk cId="695448341" sldId="2147483916"/>
        </pc:sldMasterMkLst>
        <pc:sldLayoutChg chg="add del">
          <pc:chgData name="Ben Coleman" userId="2208dbf9-4928-4989-9039-b66d28496552" providerId="ADAL" clId="{909B7427-9FC1-4090-8E30-267292986ED6}" dt="2024-02-28T17:47:31.575" v="1274" actId="47"/>
          <pc:sldLayoutMkLst>
            <pc:docMk/>
            <pc:sldMasterMk cId="695448341" sldId="2147483916"/>
            <pc:sldLayoutMk cId="3839783244" sldId="21474839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29/02/2024</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29/02/2024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Topics/Monthly-tracking/International-recruitment.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PESTLE analysis studies the key external factors (Political, Economic, Sociological, Technological, Legal and Environmental) that influence an </a:t>
            </a:r>
            <a:r>
              <a:rPr lang="en-US" dirty="0" err="1"/>
              <a:t>organisation</a:t>
            </a:r>
            <a:r>
              <a:rPr lang="en-US" dirty="0"/>
              <a:t>. It can be used in a range of different scenarios, and can guide people professionals and senior managers in strategic decision-making.</a:t>
            </a:r>
          </a:p>
          <a:p>
            <a:endParaRPr lang="en-US" dirty="0"/>
          </a:p>
          <a:p>
            <a:r>
              <a:rPr lang="en-US" dirty="0"/>
              <a:t>SWOT (strengths, weaknesses, opportunities, and threats) analysis is a method for identifying and analyzing internal strengths and weaknesses and external opportunities and threats that shape current and future operations and help develop strategic goals.</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30655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Central London stats for Recruitment and Retention.</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226232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Central London workforce projections up to 2035 – Increase of 27%</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307846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International recruitment (skillsforcare.org.uk</a:t>
            </a:r>
            <a:r>
              <a:rPr lang="en-GB" dirty="0"/>
              <a:t> a lot of people have travelled here for work, different areas have used the sponsorship system in different ways, in the south east we have specific challenges when hiring international workers. With legislating changes it is likely the predicted numbers may change as we move forward. How many people arrive with one sponsor and transferer to others?</a:t>
            </a:r>
          </a:p>
        </p:txBody>
      </p:sp>
      <p:sp>
        <p:nvSpPr>
          <p:cNvPr id="4" name="Slide Number Placeholder 3"/>
          <p:cNvSpPr>
            <a:spLocks noGrp="1"/>
          </p:cNvSpPr>
          <p:nvPr>
            <p:ph type="sldNum" sz="quarter" idx="5"/>
          </p:nvPr>
        </p:nvSpPr>
        <p:spPr/>
        <p:txBody>
          <a:bodyPr/>
          <a:lstStyle/>
          <a:p>
            <a:fld id="{49343EBC-BC0C-4EB0-92F0-D8444F778CE7}" type="slidenum">
              <a:rPr lang="en-GB" smtClean="0"/>
              <a:t>7</a:t>
            </a:fld>
            <a:endParaRPr lang="en-GB"/>
          </a:p>
        </p:txBody>
      </p:sp>
    </p:spTree>
    <p:extLst>
      <p:ext uri="{BB962C8B-B14F-4D97-AF65-F5344CB8AC3E}">
        <p14:creationId xmlns:p14="http://schemas.microsoft.com/office/powerpoint/2010/main" val="212110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looking for a team member from abroad look at the availability locally, are you using all the resources available, paid and unpaid to find you team?</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a:p>
        </p:txBody>
      </p:sp>
    </p:spTree>
    <p:extLst>
      <p:ext uri="{BB962C8B-B14F-4D97-AF65-F5344CB8AC3E}">
        <p14:creationId xmlns:p14="http://schemas.microsoft.com/office/powerpoint/2010/main" val="429007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There is more information about these options available on the Skills for Care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How to widen your talent pool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Care friends app designed by Neil Eastwood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 Care Ambassadors in the region to speak from experience and support recruitment</a:t>
            </a:r>
          </a:p>
          <a:p>
            <a:endParaRPr lang="en-GB" sz="18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a:p>
        </p:txBody>
      </p:sp>
    </p:spTree>
    <p:extLst>
      <p:ext uri="{BB962C8B-B14F-4D97-AF65-F5344CB8AC3E}">
        <p14:creationId xmlns:p14="http://schemas.microsoft.com/office/powerpoint/2010/main" val="21619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decide international recruitment is right for you and </a:t>
            </a:r>
            <a:r>
              <a:rPr lang="en-US" dirty="0" err="1"/>
              <a:t>yor</a:t>
            </a:r>
            <a:r>
              <a:rPr lang="en-US" dirty="0"/>
              <a:t> organization these are some of the resources available to support you through the process.</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a:p>
        </p:txBody>
      </p:sp>
    </p:spTree>
    <p:extLst>
      <p:ext uri="{BB962C8B-B14F-4D97-AF65-F5344CB8AC3E}">
        <p14:creationId xmlns:p14="http://schemas.microsoft.com/office/powerpoint/2010/main" val="227295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carry out international recruitment ethically. Particularly considering how much people are giving up to come and work in our sector.</a:t>
            </a:r>
          </a:p>
          <a:p>
            <a:endParaRPr lang="en-US" dirty="0"/>
          </a:p>
          <a:p>
            <a:r>
              <a:rPr lang="en-US" dirty="0"/>
              <a:t>We also have our safer recruitment checklist to help providers recruit safely and meet the regulations when they do so.</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a:p>
        </p:txBody>
      </p:sp>
    </p:spTree>
    <p:extLst>
      <p:ext uri="{BB962C8B-B14F-4D97-AF65-F5344CB8AC3E}">
        <p14:creationId xmlns:p14="http://schemas.microsoft.com/office/powerpoint/2010/main" val="381373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endParaRPr lang="en-GB" sz="1800" dirty="0">
              <a:solidFill>
                <a:srgbClr val="000000"/>
              </a:solidFill>
              <a:latin typeface="Calibri"/>
              <a:ea typeface="Calibri" panose="020F0502020204030204" pitchFamily="34" charset="0"/>
              <a:cs typeface="Calibri"/>
            </a:endParaRPr>
          </a:p>
          <a:p>
            <a:pPr>
              <a:lnSpc>
                <a:spcPct val="125000"/>
              </a:lnSpc>
            </a:pPr>
            <a:endParaRPr lang="en-GB" sz="1800" dirty="0">
              <a:solidFill>
                <a:srgbClr val="000000"/>
              </a:solidFill>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a:p>
        </p:txBody>
      </p:sp>
    </p:spTree>
    <p:extLst>
      <p:ext uri="{BB962C8B-B14F-4D97-AF65-F5344CB8AC3E}">
        <p14:creationId xmlns:p14="http://schemas.microsoft.com/office/powerpoint/2010/main" val="79387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1580400" y="1096965"/>
            <a:ext cx="5983200" cy="2085696"/>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2412000" y="3945771"/>
            <a:ext cx="4320000" cy="1832730"/>
          </a:xfrm>
        </p:spPr>
        <p:txBody>
          <a:bodyPr>
            <a:normAutofit/>
          </a:bodyPr>
          <a:lstStyle>
            <a:lvl1pPr marL="0" indent="0" algn="ctr">
              <a:lnSpc>
                <a:spcPct val="125000"/>
              </a:lnSpc>
              <a:buNone/>
              <a:defRPr sz="1800" i="0" spc="38"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2/29/2024</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4369500" y="3525773"/>
            <a:ext cx="405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7516594" y="4411007"/>
            <a:ext cx="633413" cy="1396604"/>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65710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196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9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5448341"/>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llsforcare.org.uk/resources/documents/Recruitment-support/Widen-your-talent-pool/International-recruitment/Becoming-a-Visa-Sponsor-Help-Sheet-for-ASC-Providers.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local.gov.uk/our-support/partners-care-and-health/care-and-health-improvement/adult-social-care-workforce/overseas-recruitment"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skillsforcare.org.uk/Recruitment-support/International-recruitment/International-recruitment.asp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news-and-events/blogs/ethical-international-recruitment-what-you-need-to-know"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skillsforcare.org.uk/resources/documents/Recruitment-support/Widen-your-talent-pool/International-recruitment/Safer-recruitment-checklis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ben.coleman@skillsforcare.org.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Margaret.sharpe@skillsforcare.org.uk" TargetMode="External"/><Relationship Id="rId4" Type="http://schemas.openxmlformats.org/officeDocument/2006/relationships/hyperlink" Target="mailto:alison.porteous@skillsforcare.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Workforce-commissioning-planning/Operational-workforce-planning/Practical-approaches-to-operational-workforce-planning.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skillsforcare.org.uk/resources/documents/Support-for-leaders-and-managers/Workforce-commissioning-planning/Operational-workforce-planning/Workforce-Planning-Templates.zi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Topics/Monthly-tracking/International-recruitment.asp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www.skillsforcare.org.uk/Recruitment-support/Attracting-people/Widen-your-talent-pool.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skillsforcare.org.uk/Recruitment-support/Attracting-people/I-Care-Ambassadors.aspx" TargetMode="External"/><Relationship Id="rId4" Type="http://schemas.openxmlformats.org/officeDocument/2006/relationships/hyperlink" Target="https://www.skillsforcare.org.uk/Recruitment-support/Attracting-people/Care-Friend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832F-0B67-319A-E165-A19F728F2AFC}"/>
              </a:ext>
            </a:extLst>
          </p:cNvPr>
          <p:cNvSpPr>
            <a:spLocks noGrp="1"/>
          </p:cNvSpPr>
          <p:nvPr>
            <p:ph type="title"/>
          </p:nvPr>
        </p:nvSpPr>
        <p:spPr/>
        <p:txBody>
          <a:bodyPr/>
          <a:lstStyle/>
          <a:p>
            <a:r>
              <a:rPr lang="en-US" dirty="0"/>
              <a:t>International recruitment </a:t>
            </a:r>
            <a:endParaRPr lang="en-GB" dirty="0"/>
          </a:p>
        </p:txBody>
      </p:sp>
      <p:sp>
        <p:nvSpPr>
          <p:cNvPr id="3" name="Text Placeholder 2">
            <a:extLst>
              <a:ext uri="{FF2B5EF4-FFF2-40B4-BE49-F238E27FC236}">
                <a16:creationId xmlns:a16="http://schemas.microsoft.com/office/drawing/2014/main" id="{724C0A8A-1F69-9DB6-E500-CE7A05197994}"/>
              </a:ext>
            </a:extLst>
          </p:cNvPr>
          <p:cNvSpPr>
            <a:spLocks noGrp="1"/>
          </p:cNvSpPr>
          <p:nvPr>
            <p:ph type="body" sz="quarter" idx="10"/>
          </p:nvPr>
        </p:nvSpPr>
        <p:spPr>
          <a:xfrm>
            <a:off x="367729" y="1800232"/>
            <a:ext cx="6718871" cy="646811"/>
          </a:xfrm>
        </p:spPr>
        <p:txBody>
          <a:bodyPr/>
          <a:lstStyle/>
          <a:p>
            <a:pPr marL="0" indent="0">
              <a:buNone/>
            </a:pPr>
            <a:r>
              <a:rPr lang="en-US" dirty="0"/>
              <a:t>Introduced by Ben Coleman</a:t>
            </a:r>
            <a:endParaRPr lang="en-GB" dirty="0"/>
          </a:p>
        </p:txBody>
      </p:sp>
    </p:spTree>
    <p:extLst>
      <p:ext uri="{BB962C8B-B14F-4D97-AF65-F5344CB8AC3E}">
        <p14:creationId xmlns:p14="http://schemas.microsoft.com/office/powerpoint/2010/main" val="335006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ED68-7CE4-7276-C6D4-077872A98F05}"/>
              </a:ext>
            </a:extLst>
          </p:cNvPr>
          <p:cNvSpPr>
            <a:spLocks noGrp="1"/>
          </p:cNvSpPr>
          <p:nvPr>
            <p:ph type="title"/>
          </p:nvPr>
        </p:nvSpPr>
        <p:spPr>
          <a:xfrm>
            <a:off x="367729" y="441325"/>
            <a:ext cx="7292911" cy="646811"/>
          </a:xfrm>
        </p:spPr>
        <p:txBody>
          <a:bodyPr/>
          <a:lstStyle/>
          <a:p>
            <a:r>
              <a:rPr lang="en-US" sz="3200" dirty="0"/>
              <a:t>International Recruitment Resources</a:t>
            </a:r>
            <a:endParaRPr lang="en-GB" sz="3200" dirty="0"/>
          </a:p>
        </p:txBody>
      </p:sp>
      <p:sp>
        <p:nvSpPr>
          <p:cNvPr id="3" name="Text Placeholder 2">
            <a:extLst>
              <a:ext uri="{FF2B5EF4-FFF2-40B4-BE49-F238E27FC236}">
                <a16:creationId xmlns:a16="http://schemas.microsoft.com/office/drawing/2014/main" id="{4591EECA-78B3-4F38-232A-1231D39C4EE5}"/>
              </a:ext>
            </a:extLst>
          </p:cNvPr>
          <p:cNvSpPr>
            <a:spLocks noGrp="1"/>
          </p:cNvSpPr>
          <p:nvPr>
            <p:ph type="body" sz="quarter" idx="11"/>
          </p:nvPr>
        </p:nvSpPr>
        <p:spPr>
          <a:xfrm>
            <a:off x="367729" y="1217847"/>
            <a:ext cx="6982304" cy="3989830"/>
          </a:xfrm>
        </p:spPr>
        <p:txBody>
          <a:bodyPr/>
          <a:lstStyle/>
          <a:p>
            <a:r>
              <a:rPr lang="en-US" dirty="0">
                <a:hlinkClick r:id="rId3"/>
              </a:rPr>
              <a:t>Becoming a Visa Sponsor - Help Sheet for ASC Providers</a:t>
            </a:r>
            <a:endParaRPr lang="en-US" dirty="0"/>
          </a:p>
          <a:p>
            <a:pPr marL="0" indent="0">
              <a:buNone/>
            </a:pPr>
            <a:r>
              <a:rPr lang="en-US" sz="2000" dirty="0"/>
              <a:t>Produced by the DHSC, this document takes you step-by-step through the process of gaining your sponsorship </a:t>
            </a:r>
            <a:r>
              <a:rPr lang="en-US" sz="2000" dirty="0" err="1"/>
              <a:t>licence</a:t>
            </a:r>
            <a:r>
              <a:rPr lang="en-US" sz="2000" dirty="0"/>
              <a:t>.</a:t>
            </a:r>
          </a:p>
          <a:p>
            <a:pPr marL="0" indent="0">
              <a:buNone/>
            </a:pPr>
            <a:endParaRPr lang="en-US" sz="2000" dirty="0"/>
          </a:p>
          <a:p>
            <a:r>
              <a:rPr lang="en-US" dirty="0">
                <a:hlinkClick r:id="rId4"/>
              </a:rPr>
              <a:t>Overseas recruitment bite-size guide for social care providers</a:t>
            </a:r>
            <a:endParaRPr lang="en-US" dirty="0"/>
          </a:p>
          <a:p>
            <a:pPr marL="0" indent="0">
              <a:buNone/>
            </a:pPr>
            <a:r>
              <a:rPr lang="en-US" sz="2000" dirty="0"/>
              <a:t>Produced by the Local Government Association, ADASS and the South East Social Care Alliance, the overseas recruitment bite-size guide for social care providers helps care providers explore and </a:t>
            </a:r>
            <a:r>
              <a:rPr lang="en-US" sz="2000" dirty="0" err="1"/>
              <a:t>maximise</a:t>
            </a:r>
            <a:r>
              <a:rPr lang="en-US" sz="2000" dirty="0"/>
              <a:t> opportunities that overseas recruitment offers.</a:t>
            </a:r>
          </a:p>
        </p:txBody>
      </p:sp>
    </p:spTree>
    <p:extLst>
      <p:ext uri="{BB962C8B-B14F-4D97-AF65-F5344CB8AC3E}">
        <p14:creationId xmlns:p14="http://schemas.microsoft.com/office/powerpoint/2010/main" val="234220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B529-1588-6561-336D-526BC1E00037}"/>
              </a:ext>
            </a:extLst>
          </p:cNvPr>
          <p:cNvSpPr>
            <a:spLocks noGrp="1"/>
          </p:cNvSpPr>
          <p:nvPr>
            <p:ph type="title"/>
          </p:nvPr>
        </p:nvSpPr>
        <p:spPr/>
        <p:txBody>
          <a:bodyPr/>
          <a:lstStyle/>
          <a:p>
            <a:r>
              <a:rPr lang="en-US" dirty="0"/>
              <a:t>Skills for Care resources</a:t>
            </a:r>
            <a:endParaRPr lang="en-GB" dirty="0"/>
          </a:p>
        </p:txBody>
      </p:sp>
      <p:sp>
        <p:nvSpPr>
          <p:cNvPr id="3" name="Text Placeholder 2">
            <a:extLst>
              <a:ext uri="{FF2B5EF4-FFF2-40B4-BE49-F238E27FC236}">
                <a16:creationId xmlns:a16="http://schemas.microsoft.com/office/drawing/2014/main" id="{A370C147-F2C8-8C79-087A-5FCDEFD95988}"/>
              </a:ext>
            </a:extLst>
          </p:cNvPr>
          <p:cNvSpPr>
            <a:spLocks noGrp="1"/>
          </p:cNvSpPr>
          <p:nvPr>
            <p:ph type="body" sz="quarter" idx="11"/>
          </p:nvPr>
        </p:nvSpPr>
        <p:spPr>
          <a:xfrm>
            <a:off x="367730" y="1272034"/>
            <a:ext cx="6982304" cy="3989830"/>
          </a:xfrm>
        </p:spPr>
        <p:txBody>
          <a:bodyPr/>
          <a:lstStyle/>
          <a:p>
            <a:r>
              <a:rPr lang="en-US" dirty="0"/>
              <a:t>There is a section of the Skills for Care website dedicated to providing information on </a:t>
            </a:r>
            <a:r>
              <a:rPr lang="en-GB" dirty="0">
                <a:hlinkClick r:id="rId2"/>
              </a:rPr>
              <a:t>International recruitment (skillsforcare.org.uk)</a:t>
            </a:r>
            <a:endParaRPr lang="en-GB" dirty="0"/>
          </a:p>
          <a:p>
            <a:endParaRPr lang="en-GB" dirty="0"/>
          </a:p>
          <a:p>
            <a:r>
              <a:rPr lang="en-GB" dirty="0"/>
              <a:t>This includes government guidance, videos, best practice examples and information on pastoral care.</a:t>
            </a:r>
          </a:p>
          <a:p>
            <a:endParaRPr lang="en-GB" dirty="0"/>
          </a:p>
          <a:p>
            <a:r>
              <a:rPr lang="en-GB" dirty="0"/>
              <a:t>Skills for care will soon be launching our international recruitment toolkit which is a joint project with DHSC. </a:t>
            </a:r>
          </a:p>
        </p:txBody>
      </p:sp>
    </p:spTree>
    <p:extLst>
      <p:ext uri="{BB962C8B-B14F-4D97-AF65-F5344CB8AC3E}">
        <p14:creationId xmlns:p14="http://schemas.microsoft.com/office/powerpoint/2010/main" val="292868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CB46-5C2E-09A3-D11B-B13B24F9FE6D}"/>
              </a:ext>
            </a:extLst>
          </p:cNvPr>
          <p:cNvSpPr>
            <a:spLocks noGrp="1"/>
          </p:cNvSpPr>
          <p:nvPr>
            <p:ph type="title"/>
          </p:nvPr>
        </p:nvSpPr>
        <p:spPr/>
        <p:txBody>
          <a:bodyPr/>
          <a:lstStyle/>
          <a:p>
            <a:r>
              <a:rPr lang="en-US" dirty="0"/>
              <a:t>Skills for Care resources	</a:t>
            </a:r>
            <a:endParaRPr lang="en-GB" dirty="0"/>
          </a:p>
        </p:txBody>
      </p:sp>
      <p:sp>
        <p:nvSpPr>
          <p:cNvPr id="3" name="Text Placeholder 2">
            <a:extLst>
              <a:ext uri="{FF2B5EF4-FFF2-40B4-BE49-F238E27FC236}">
                <a16:creationId xmlns:a16="http://schemas.microsoft.com/office/drawing/2014/main" id="{9E313413-4E1D-6D36-188D-6E073D5E4CB7}"/>
              </a:ext>
            </a:extLst>
          </p:cNvPr>
          <p:cNvSpPr>
            <a:spLocks noGrp="1"/>
          </p:cNvSpPr>
          <p:nvPr>
            <p:ph type="body" sz="quarter" idx="11"/>
          </p:nvPr>
        </p:nvSpPr>
        <p:spPr>
          <a:xfrm>
            <a:off x="367729" y="1156887"/>
            <a:ext cx="6982304" cy="3989830"/>
          </a:xfrm>
        </p:spPr>
        <p:txBody>
          <a:bodyPr/>
          <a:lstStyle/>
          <a:p>
            <a:r>
              <a:rPr lang="en-US" dirty="0">
                <a:hlinkClick r:id="rId3"/>
              </a:rPr>
              <a:t>Ethical international recruitment: what you need to know</a:t>
            </a:r>
            <a:endParaRPr lang="en-GB" dirty="0"/>
          </a:p>
          <a:p>
            <a:pPr marL="0" indent="0">
              <a:buNone/>
            </a:pPr>
            <a:r>
              <a:rPr lang="en-US" dirty="0"/>
              <a:t>Our latest data shows that 70,000 people were recruited from abroad into direct care giving roles in 2022/23. We look at what you need to know about ethical international recruitment.</a:t>
            </a:r>
          </a:p>
          <a:p>
            <a:pPr marL="0" indent="0">
              <a:buNone/>
            </a:pPr>
            <a:endParaRPr lang="en-US" dirty="0"/>
          </a:p>
          <a:p>
            <a:r>
              <a:rPr lang="en-GB" dirty="0">
                <a:hlinkClick r:id="rId4"/>
              </a:rPr>
              <a:t>Safer Recruitment checklist</a:t>
            </a:r>
            <a:endParaRPr lang="en-GB" dirty="0"/>
          </a:p>
          <a:p>
            <a:pPr marL="0" indent="0">
              <a:buNone/>
            </a:pPr>
            <a:r>
              <a:rPr lang="en-US" dirty="0"/>
              <a:t>Recommendations that employers can take to gather and assess criminal record information for all applicants, including displaced people, to demonstrate you are taking a fair and consistent approach across all candidates</a:t>
            </a:r>
          </a:p>
        </p:txBody>
      </p:sp>
    </p:spTree>
    <p:extLst>
      <p:ext uri="{BB962C8B-B14F-4D97-AF65-F5344CB8AC3E}">
        <p14:creationId xmlns:p14="http://schemas.microsoft.com/office/powerpoint/2010/main" val="97818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86AA-E965-425E-AFAC-31611CF81F28}"/>
              </a:ext>
            </a:extLst>
          </p:cNvPr>
          <p:cNvSpPr>
            <a:spLocks noGrp="1"/>
          </p:cNvSpPr>
          <p:nvPr>
            <p:ph type="title"/>
          </p:nvPr>
        </p:nvSpPr>
        <p:spPr>
          <a:xfrm>
            <a:off x="459026" y="411715"/>
            <a:ext cx="6982305" cy="647142"/>
          </a:xfrm>
        </p:spPr>
        <p:txBody>
          <a:bodyPr lIns="91440" tIns="45720" rIns="91440" bIns="45720" anchor="t"/>
          <a:lstStyle/>
          <a:p>
            <a:r>
              <a:rPr lang="en-US" dirty="0"/>
              <a:t>Stay in touch </a:t>
            </a:r>
            <a:endParaRPr lang="en-GB" dirty="0"/>
          </a:p>
        </p:txBody>
      </p:sp>
      <p:sp>
        <p:nvSpPr>
          <p:cNvPr id="14" name="TextBox 13">
            <a:extLst>
              <a:ext uri="{FF2B5EF4-FFF2-40B4-BE49-F238E27FC236}">
                <a16:creationId xmlns:a16="http://schemas.microsoft.com/office/drawing/2014/main" id="{3296EBB5-AB6B-465C-A2F7-BD271C6B9BED}"/>
              </a:ext>
            </a:extLst>
          </p:cNvPr>
          <p:cNvSpPr txBox="1"/>
          <p:nvPr/>
        </p:nvSpPr>
        <p:spPr>
          <a:xfrm>
            <a:off x="1000319" y="5046196"/>
            <a:ext cx="5899720" cy="404598"/>
          </a:xfrm>
          <a:prstGeom prst="rect">
            <a:avLst/>
          </a:prstGeom>
          <a:noFill/>
        </p:spPr>
        <p:txBody>
          <a:bodyPr wrap="square" rtlCol="0">
            <a:spAutoFit/>
          </a:bodyPr>
          <a:lstStyle/>
          <a:p>
            <a:pPr>
              <a:lnSpc>
                <a:spcPct val="125000"/>
              </a:lnSpc>
            </a:pPr>
            <a:r>
              <a:rPr lang="en-GB" sz="1800" dirty="0">
                <a:effectLst/>
                <a:ea typeface="Calibri" panose="020F0502020204030204" pitchFamily="34" charset="0"/>
              </a:rPr>
              <a:t>. </a:t>
            </a:r>
          </a:p>
        </p:txBody>
      </p:sp>
      <p:sp>
        <p:nvSpPr>
          <p:cNvPr id="3" name="TextBox 2">
            <a:extLst>
              <a:ext uri="{FF2B5EF4-FFF2-40B4-BE49-F238E27FC236}">
                <a16:creationId xmlns:a16="http://schemas.microsoft.com/office/drawing/2014/main" id="{ED25C588-E270-9B3C-5B58-CCA5AD5AC873}"/>
              </a:ext>
            </a:extLst>
          </p:cNvPr>
          <p:cNvSpPr txBox="1"/>
          <p:nvPr/>
        </p:nvSpPr>
        <p:spPr>
          <a:xfrm>
            <a:off x="459026" y="1407206"/>
            <a:ext cx="6631093" cy="52937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rPr>
              <a:t>Ben Coleman, Locality Manager – North Central London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ben.coleman@skillsforcare.org.uk</a:t>
            </a:r>
            <a:r>
              <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600" dirty="0">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rPr>
              <a:t>Ali Porteous, Locality Manager – South West London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600" dirty="0">
                <a:solidFill>
                  <a:prstClr val="black"/>
                </a:solidFill>
                <a:latin typeface="Arial" panose="020B0604020202020204"/>
                <a:hlinkClick r:id="rId4"/>
              </a:rPr>
              <a:t>alison.porteous@skillsforcare.org.uk</a:t>
            </a:r>
            <a:r>
              <a:rPr lang="en-GB" sz="2600" dirty="0">
                <a:solidFill>
                  <a:prstClr val="black"/>
                </a:solidFill>
                <a:latin typeface="Arial" panose="020B0604020202020204"/>
              </a:rPr>
              <a:t> </a:t>
            </a:r>
            <a:r>
              <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600" dirty="0">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rPr>
              <a:t>Margaret Sharpe, Locality Manager – South East London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600" dirty="0">
                <a:solidFill>
                  <a:prstClr val="black"/>
                </a:solidFill>
                <a:latin typeface="Arial" panose="020B0604020202020204"/>
                <a:hlinkClick r:id="rId5"/>
              </a:rPr>
              <a:t>margaret.sharpe@skillsforcare.org.uk</a:t>
            </a:r>
            <a:r>
              <a:rPr lang="en-GB" sz="2600" dirty="0">
                <a:solidFill>
                  <a:prstClr val="black"/>
                </a:solidFill>
                <a:latin typeface="Arial" panose="020B0604020202020204"/>
              </a:rPr>
              <a:t> </a:t>
            </a:r>
            <a:endPar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600" dirty="0">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293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40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A178-7940-CE4D-D7C0-DEC0895D052F}"/>
              </a:ext>
            </a:extLst>
          </p:cNvPr>
          <p:cNvSpPr>
            <a:spLocks noGrp="1"/>
          </p:cNvSpPr>
          <p:nvPr>
            <p:ph type="title"/>
          </p:nvPr>
        </p:nvSpPr>
        <p:spPr/>
        <p:txBody>
          <a:bodyPr/>
          <a:lstStyle/>
          <a:p>
            <a:r>
              <a:rPr lang="en-US" dirty="0"/>
              <a:t>Workforce planning</a:t>
            </a:r>
            <a:endParaRPr lang="en-GB" dirty="0"/>
          </a:p>
        </p:txBody>
      </p:sp>
      <p:sp>
        <p:nvSpPr>
          <p:cNvPr id="3" name="Text Placeholder 2">
            <a:extLst>
              <a:ext uri="{FF2B5EF4-FFF2-40B4-BE49-F238E27FC236}">
                <a16:creationId xmlns:a16="http://schemas.microsoft.com/office/drawing/2014/main" id="{44845941-5DB2-FA16-5CD8-EBA910F31053}"/>
              </a:ext>
            </a:extLst>
          </p:cNvPr>
          <p:cNvSpPr>
            <a:spLocks noGrp="1"/>
          </p:cNvSpPr>
          <p:nvPr>
            <p:ph type="body" sz="quarter" idx="11"/>
          </p:nvPr>
        </p:nvSpPr>
        <p:spPr/>
        <p:txBody>
          <a:bodyPr/>
          <a:lstStyle/>
          <a:p>
            <a:r>
              <a:rPr lang="en-US" sz="2000" dirty="0"/>
              <a:t>Workforce planning is the system and process used by employers to ensure they have the workforce to meet their business objectives and personal care plans.</a:t>
            </a:r>
          </a:p>
          <a:p>
            <a:r>
              <a:rPr lang="en-US" sz="2000" dirty="0"/>
              <a:t>A good workforce plan will help your </a:t>
            </a:r>
            <a:r>
              <a:rPr lang="en-US" sz="2000" dirty="0" err="1"/>
              <a:t>organisation</a:t>
            </a:r>
            <a:r>
              <a:rPr lang="en-US" sz="2000" dirty="0"/>
              <a:t> be more successful and make sure that you have the right people in place to meet the needs and future opportunities for your business.</a:t>
            </a:r>
          </a:p>
          <a:p>
            <a:r>
              <a:rPr lang="en-US" sz="2000" dirty="0"/>
              <a:t>The right people are those who are keen, skilled, have the right values and know what they are doing. These people will provide high quality care and support and help your business to grow.</a:t>
            </a:r>
            <a:endParaRPr lang="en-GB" sz="2000" dirty="0"/>
          </a:p>
        </p:txBody>
      </p:sp>
      <p:sp>
        <p:nvSpPr>
          <p:cNvPr id="4" name="Text Placeholder 3">
            <a:extLst>
              <a:ext uri="{FF2B5EF4-FFF2-40B4-BE49-F238E27FC236}">
                <a16:creationId xmlns:a16="http://schemas.microsoft.com/office/drawing/2014/main" id="{5A52B070-C2BC-6557-8617-07F174294A34}"/>
              </a:ext>
            </a:extLst>
          </p:cNvPr>
          <p:cNvSpPr>
            <a:spLocks noGrp="1"/>
          </p:cNvSpPr>
          <p:nvPr>
            <p:ph type="body" sz="quarter" idx="12"/>
          </p:nvPr>
        </p:nvSpPr>
        <p:spPr/>
        <p:txBody>
          <a:bodyPr/>
          <a:lstStyle/>
          <a:p>
            <a:r>
              <a:rPr lang="en-US" dirty="0"/>
              <a:t>Knowing your workforce needs</a:t>
            </a:r>
            <a:endParaRPr lang="en-GB" dirty="0"/>
          </a:p>
        </p:txBody>
      </p:sp>
    </p:spTree>
    <p:extLst>
      <p:ext uri="{BB962C8B-B14F-4D97-AF65-F5344CB8AC3E}">
        <p14:creationId xmlns:p14="http://schemas.microsoft.com/office/powerpoint/2010/main" val="228001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7A23-A57E-18E0-4F07-2DC126A03CB9}"/>
              </a:ext>
            </a:extLst>
          </p:cNvPr>
          <p:cNvSpPr>
            <a:spLocks noGrp="1"/>
          </p:cNvSpPr>
          <p:nvPr>
            <p:ph type="title"/>
          </p:nvPr>
        </p:nvSpPr>
        <p:spPr/>
        <p:txBody>
          <a:bodyPr/>
          <a:lstStyle/>
          <a:p>
            <a:r>
              <a:rPr lang="en-US" sz="2800" dirty="0"/>
              <a:t>Our guide - Practical approaches to operational workforce planning</a:t>
            </a:r>
            <a:endParaRPr lang="en-GB" sz="2800" dirty="0"/>
          </a:p>
        </p:txBody>
      </p:sp>
      <p:sp>
        <p:nvSpPr>
          <p:cNvPr id="3" name="Text Placeholder 2">
            <a:extLst>
              <a:ext uri="{FF2B5EF4-FFF2-40B4-BE49-F238E27FC236}">
                <a16:creationId xmlns:a16="http://schemas.microsoft.com/office/drawing/2014/main" id="{51C4ED02-8B54-3AFB-A987-4AD7B951C7BC}"/>
              </a:ext>
            </a:extLst>
          </p:cNvPr>
          <p:cNvSpPr>
            <a:spLocks noGrp="1"/>
          </p:cNvSpPr>
          <p:nvPr>
            <p:ph type="body" sz="quarter" idx="11"/>
          </p:nvPr>
        </p:nvSpPr>
        <p:spPr>
          <a:xfrm>
            <a:off x="367729" y="1718565"/>
            <a:ext cx="6982304" cy="3989830"/>
          </a:xfrm>
        </p:spPr>
        <p:txBody>
          <a:bodyPr/>
          <a:lstStyle/>
          <a:p>
            <a:pPr algn="l"/>
            <a:r>
              <a:rPr lang="en-US" b="0" i="0" dirty="0">
                <a:solidFill>
                  <a:srgbClr val="212529"/>
                </a:solidFill>
                <a:effectLst/>
                <a:latin typeface="font-regular"/>
              </a:rPr>
              <a:t>Our ‘Practical approaches to operational workforce planning’ guide supports workforce planning using the </a:t>
            </a:r>
            <a:r>
              <a:rPr lang="en-US" b="0" i="0" dirty="0" err="1">
                <a:solidFill>
                  <a:srgbClr val="212529"/>
                </a:solidFill>
                <a:effectLst/>
                <a:latin typeface="font-regular"/>
              </a:rPr>
              <a:t>analyse</a:t>
            </a:r>
            <a:r>
              <a:rPr lang="en-US" b="0" i="0" dirty="0">
                <a:solidFill>
                  <a:srgbClr val="212529"/>
                </a:solidFill>
                <a:effectLst/>
                <a:latin typeface="font-regular"/>
              </a:rPr>
              <a:t>, plan, do, review method. </a:t>
            </a:r>
          </a:p>
          <a:p>
            <a:pPr algn="l"/>
            <a:endParaRPr lang="en-US" b="0" i="0" dirty="0">
              <a:solidFill>
                <a:srgbClr val="212529"/>
              </a:solidFill>
              <a:effectLst/>
              <a:latin typeface="font-regular"/>
            </a:endParaRPr>
          </a:p>
          <a:p>
            <a:pPr algn="l"/>
            <a:r>
              <a:rPr lang="en-US" b="0" i="0" dirty="0">
                <a:solidFill>
                  <a:srgbClr val="212529"/>
                </a:solidFill>
                <a:effectLst/>
                <a:latin typeface="font-regular"/>
              </a:rPr>
              <a:t>These resources have been designed to help you to pull together a clear picture of what your </a:t>
            </a:r>
            <a:r>
              <a:rPr lang="en-US" b="0" i="0" dirty="0" err="1">
                <a:solidFill>
                  <a:srgbClr val="212529"/>
                </a:solidFill>
                <a:effectLst/>
                <a:latin typeface="font-regular"/>
              </a:rPr>
              <a:t>organisation</a:t>
            </a:r>
            <a:r>
              <a:rPr lang="en-US" b="0" i="0" dirty="0">
                <a:solidFill>
                  <a:srgbClr val="212529"/>
                </a:solidFill>
                <a:effectLst/>
                <a:latin typeface="font-regular"/>
              </a:rPr>
              <a:t> looks like now so you can think about and plan for the future by completing some of the key tasks.</a:t>
            </a:r>
          </a:p>
          <a:p>
            <a:endParaRPr lang="en-GB" dirty="0"/>
          </a:p>
        </p:txBody>
      </p:sp>
    </p:spTree>
    <p:extLst>
      <p:ext uri="{BB962C8B-B14F-4D97-AF65-F5344CB8AC3E}">
        <p14:creationId xmlns:p14="http://schemas.microsoft.com/office/powerpoint/2010/main" val="311136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4D7C-5881-E752-6F3F-36A34F57FA19}"/>
              </a:ext>
            </a:extLst>
          </p:cNvPr>
          <p:cNvSpPr>
            <a:spLocks noGrp="1"/>
          </p:cNvSpPr>
          <p:nvPr>
            <p:ph type="title"/>
          </p:nvPr>
        </p:nvSpPr>
        <p:spPr/>
        <p:txBody>
          <a:bodyPr/>
          <a:lstStyle/>
          <a:p>
            <a:r>
              <a:rPr lang="en-US" dirty="0"/>
              <a:t>Workforce Planning Resources</a:t>
            </a:r>
            <a:endParaRPr lang="en-GB" dirty="0"/>
          </a:p>
        </p:txBody>
      </p:sp>
      <p:sp>
        <p:nvSpPr>
          <p:cNvPr id="3" name="Text Placeholder 2">
            <a:extLst>
              <a:ext uri="{FF2B5EF4-FFF2-40B4-BE49-F238E27FC236}">
                <a16:creationId xmlns:a16="http://schemas.microsoft.com/office/drawing/2014/main" id="{8196E37E-513B-FBE2-D040-D23E793FEAB4}"/>
              </a:ext>
            </a:extLst>
          </p:cNvPr>
          <p:cNvSpPr>
            <a:spLocks noGrp="1"/>
          </p:cNvSpPr>
          <p:nvPr>
            <p:ph type="body" sz="quarter" idx="11"/>
          </p:nvPr>
        </p:nvSpPr>
        <p:spPr>
          <a:xfrm>
            <a:off x="367729" y="1298617"/>
            <a:ext cx="6982304" cy="4661915"/>
          </a:xfrm>
        </p:spPr>
        <p:txBody>
          <a:bodyPr/>
          <a:lstStyle/>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0065BD"/>
                </a:solidFill>
                <a:effectLst/>
                <a:uLnTx/>
                <a:uFillTx/>
                <a:latin typeface="font-semibold"/>
                <a:ea typeface="+mn-ea"/>
                <a:cs typeface="+mn-cs"/>
                <a:hlinkClick r:id="rId3" tooltip="Practical approaches to workforce planning"/>
              </a:rPr>
              <a:t>Practical approaches to operational workforce planning</a:t>
            </a:r>
            <a:endParaRPr kumimoji="0" lang="en-US" b="0" i="0" u="none" strike="noStrike" kern="1200" cap="none" spc="0" normalizeH="0" baseline="0" noProof="0" dirty="0">
              <a:ln>
                <a:noFill/>
              </a:ln>
              <a:solidFill>
                <a:srgbClr val="626A6E"/>
              </a:solidFill>
              <a:effectLst/>
              <a:uLnTx/>
              <a:uFillTx/>
              <a:latin typeface="font-regular"/>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212529"/>
                </a:solidFill>
                <a:effectLst/>
                <a:uLnTx/>
                <a:uFillTx/>
                <a:latin typeface="font-regular"/>
                <a:ea typeface="+mn-ea"/>
                <a:cs typeface="+mn-cs"/>
              </a:rPr>
              <a:t>This guide for adult social care providers will help you anticipate how your workforce needs to change and develop as new business opportunities present themselves.</a:t>
            </a:r>
          </a:p>
          <a:p>
            <a:pPr marL="0" marR="0" lvl="0" indent="0" algn="l" defTabSz="914400" rtl="0" eaLnBrk="1" fontAlgn="auto" latinLnBrk="0" hangingPunct="1">
              <a:lnSpc>
                <a:spcPct val="90000"/>
              </a:lnSpc>
              <a:spcBef>
                <a:spcPts val="1000"/>
              </a:spcBef>
              <a:spcAft>
                <a:spcPts val="0"/>
              </a:spcAft>
              <a:buClr>
                <a:srgbClr val="005EB8"/>
              </a:buClr>
              <a:buSzTx/>
              <a:buNone/>
              <a:tabLst/>
              <a:defRPr/>
            </a:pPr>
            <a:endParaRPr kumimoji="0" lang="en-US" b="0" i="0" u="none" strike="noStrike" kern="1200" cap="none" spc="0" normalizeH="0" baseline="0" noProof="0" dirty="0">
              <a:ln>
                <a:noFill/>
              </a:ln>
              <a:solidFill>
                <a:srgbClr val="212529"/>
              </a:solidFill>
              <a:effectLst/>
              <a:uLnTx/>
              <a:uFillTx/>
              <a:latin typeface="font-regular"/>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0065BD"/>
                </a:solidFill>
                <a:effectLst/>
                <a:uLnTx/>
                <a:uFillTx/>
                <a:latin typeface="font-semibold"/>
                <a:ea typeface="+mn-ea"/>
                <a:cs typeface="+mn-cs"/>
                <a:hlinkClick r:id="rId4" tooltip="Workforce Planning Templates"/>
              </a:rPr>
              <a:t>Workforce planning templates</a:t>
            </a:r>
            <a:endParaRPr kumimoji="0" lang="en-US" b="0" i="0" u="none" strike="noStrike" kern="1200" cap="none" spc="0" normalizeH="0" baseline="0" noProof="0" dirty="0">
              <a:ln>
                <a:noFill/>
              </a:ln>
              <a:solidFill>
                <a:srgbClr val="212529"/>
              </a:solidFill>
              <a:effectLst/>
              <a:uLnTx/>
              <a:uFillTx/>
              <a:latin typeface="font-semibold"/>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212529"/>
                </a:solidFill>
                <a:effectLst/>
                <a:uLnTx/>
                <a:uFillTx/>
                <a:latin typeface="font-regular"/>
                <a:ea typeface="+mn-ea"/>
                <a:cs typeface="+mn-cs"/>
              </a:rPr>
              <a:t>Download our nine templates covering PESTLE, SWOT, analysis recording, </a:t>
            </a:r>
            <a:r>
              <a:rPr kumimoji="0" lang="en-US" b="0" i="0" u="none" strike="noStrike" kern="1200" cap="none" spc="0" normalizeH="0" baseline="0" noProof="0" dirty="0" err="1">
                <a:ln>
                  <a:noFill/>
                </a:ln>
                <a:solidFill>
                  <a:srgbClr val="212529"/>
                </a:solidFill>
                <a:effectLst/>
                <a:uLnTx/>
                <a:uFillTx/>
                <a:latin typeface="font-regular"/>
                <a:ea typeface="+mn-ea"/>
                <a:cs typeface="+mn-cs"/>
              </a:rPr>
              <a:t>organisational</a:t>
            </a:r>
            <a:r>
              <a:rPr kumimoji="0" lang="en-US" b="0" i="0" u="none" strike="noStrike" kern="1200" cap="none" spc="0" normalizeH="0" baseline="0" noProof="0" dirty="0">
                <a:ln>
                  <a:noFill/>
                </a:ln>
                <a:solidFill>
                  <a:srgbClr val="212529"/>
                </a:solidFill>
                <a:effectLst/>
                <a:uLnTx/>
                <a:uFillTx/>
                <a:latin typeface="font-regular"/>
                <a:ea typeface="+mn-ea"/>
                <a:cs typeface="+mn-cs"/>
              </a:rPr>
              <a:t> gap analysis, </a:t>
            </a:r>
            <a:r>
              <a:rPr kumimoji="0" lang="en-US" b="0" i="0" u="none" strike="noStrike" kern="1200" cap="none" spc="0" normalizeH="0" baseline="0" noProof="0" dirty="0" err="1">
                <a:ln>
                  <a:noFill/>
                </a:ln>
                <a:solidFill>
                  <a:srgbClr val="212529"/>
                </a:solidFill>
                <a:effectLst/>
                <a:uLnTx/>
                <a:uFillTx/>
                <a:latin typeface="font-regular"/>
                <a:ea typeface="+mn-ea"/>
                <a:cs typeface="+mn-cs"/>
              </a:rPr>
              <a:t>worforce</a:t>
            </a:r>
            <a:r>
              <a:rPr kumimoji="0" lang="en-US" b="0" i="0" u="none" strike="noStrike" kern="1200" cap="none" spc="0" normalizeH="0" baseline="0" noProof="0" dirty="0">
                <a:ln>
                  <a:noFill/>
                </a:ln>
                <a:solidFill>
                  <a:srgbClr val="212529"/>
                </a:solidFill>
                <a:effectLst/>
                <a:uLnTx/>
                <a:uFillTx/>
                <a:latin typeface="font-regular"/>
                <a:ea typeface="+mn-ea"/>
                <a:cs typeface="+mn-cs"/>
              </a:rPr>
              <a:t> gap analysis, risk log, workforce plan, workforce plan implementation and monitoring.</a:t>
            </a:r>
          </a:p>
          <a:p>
            <a:endParaRPr lang="en-GB" dirty="0"/>
          </a:p>
        </p:txBody>
      </p:sp>
    </p:spTree>
    <p:extLst>
      <p:ext uri="{BB962C8B-B14F-4D97-AF65-F5344CB8AC3E}">
        <p14:creationId xmlns:p14="http://schemas.microsoft.com/office/powerpoint/2010/main" val="253977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E1FF-E087-F135-26C2-108A0719127F}"/>
              </a:ext>
            </a:extLst>
          </p:cNvPr>
          <p:cNvSpPr>
            <a:spLocks noGrp="1"/>
          </p:cNvSpPr>
          <p:nvPr>
            <p:ph type="title"/>
          </p:nvPr>
        </p:nvSpPr>
        <p:spPr>
          <a:xfrm>
            <a:off x="367727" y="187695"/>
            <a:ext cx="6982305" cy="988082"/>
          </a:xfrm>
        </p:spPr>
        <p:txBody>
          <a:bodyPr/>
          <a:lstStyle/>
          <a:p>
            <a:r>
              <a:rPr lang="en-US" dirty="0"/>
              <a:t>Why choose international recruitment?</a:t>
            </a:r>
            <a:endParaRPr lang="en-GB" dirty="0"/>
          </a:p>
        </p:txBody>
      </p:sp>
      <p:pic>
        <p:nvPicPr>
          <p:cNvPr id="5" name="Picture 4">
            <a:extLst>
              <a:ext uri="{FF2B5EF4-FFF2-40B4-BE49-F238E27FC236}">
                <a16:creationId xmlns:a16="http://schemas.microsoft.com/office/drawing/2014/main" id="{680973D7-2546-BA01-E9E4-B888ABAB13E9}"/>
              </a:ext>
            </a:extLst>
          </p:cNvPr>
          <p:cNvPicPr>
            <a:picLocks noChangeAspect="1"/>
          </p:cNvPicPr>
          <p:nvPr/>
        </p:nvPicPr>
        <p:blipFill rotWithShape="1">
          <a:blip r:embed="rId3"/>
          <a:srcRect l="1" t="9863" r="-2172" b="6443"/>
          <a:stretch/>
        </p:blipFill>
        <p:spPr>
          <a:xfrm>
            <a:off x="367727" y="1384354"/>
            <a:ext cx="6982305" cy="4924754"/>
          </a:xfrm>
          <a:prstGeom prst="rect">
            <a:avLst/>
          </a:prstGeom>
        </p:spPr>
      </p:pic>
    </p:spTree>
    <p:extLst>
      <p:ext uri="{BB962C8B-B14F-4D97-AF65-F5344CB8AC3E}">
        <p14:creationId xmlns:p14="http://schemas.microsoft.com/office/powerpoint/2010/main" val="421088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FE6F6-42FF-5D42-C5B7-230A043B59B8}"/>
              </a:ext>
            </a:extLst>
          </p:cNvPr>
          <p:cNvSpPr>
            <a:spLocks noGrp="1"/>
          </p:cNvSpPr>
          <p:nvPr>
            <p:ph type="body" sz="quarter" idx="11"/>
          </p:nvPr>
        </p:nvSpPr>
        <p:spPr/>
        <p:txBody>
          <a:bodyPr/>
          <a:lstStyle/>
          <a:p>
            <a:endParaRPr lang="en-GB" dirty="0"/>
          </a:p>
        </p:txBody>
      </p:sp>
      <p:pic>
        <p:nvPicPr>
          <p:cNvPr id="6" name="Picture 5">
            <a:extLst>
              <a:ext uri="{FF2B5EF4-FFF2-40B4-BE49-F238E27FC236}">
                <a16:creationId xmlns:a16="http://schemas.microsoft.com/office/drawing/2014/main" id="{71E86CEC-67EE-A85D-2ABC-B06CA468F8A9}"/>
              </a:ext>
            </a:extLst>
          </p:cNvPr>
          <p:cNvPicPr>
            <a:picLocks noChangeAspect="1"/>
          </p:cNvPicPr>
          <p:nvPr/>
        </p:nvPicPr>
        <p:blipFill>
          <a:blip r:embed="rId3"/>
          <a:stretch>
            <a:fillRect/>
          </a:stretch>
        </p:blipFill>
        <p:spPr>
          <a:xfrm>
            <a:off x="268267" y="325120"/>
            <a:ext cx="7181229" cy="5659120"/>
          </a:xfrm>
          <a:prstGeom prst="rect">
            <a:avLst/>
          </a:prstGeom>
        </p:spPr>
      </p:pic>
    </p:spTree>
    <p:extLst>
      <p:ext uri="{BB962C8B-B14F-4D97-AF65-F5344CB8AC3E}">
        <p14:creationId xmlns:p14="http://schemas.microsoft.com/office/powerpoint/2010/main" val="4050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Estimates">
            <a:hlinkClick r:id="rId3"/>
            <a:extLst>
              <a:ext uri="{FF2B5EF4-FFF2-40B4-BE49-F238E27FC236}">
                <a16:creationId xmlns:a16="http://schemas.microsoft.com/office/drawing/2014/main" id="{8BFD666A-3230-4816-87F0-ABB45088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1" y="605790"/>
            <a:ext cx="7478882" cy="5817870"/>
          </a:xfrm>
          <a:prstGeom prst="rect">
            <a:avLst/>
          </a:prstGeom>
        </p:spPr>
      </p:pic>
    </p:spTree>
    <p:extLst>
      <p:ext uri="{BB962C8B-B14F-4D97-AF65-F5344CB8AC3E}">
        <p14:creationId xmlns:p14="http://schemas.microsoft.com/office/powerpoint/2010/main" val="392555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FAFB0D-FF97-1431-37E7-7F2D9BED5CFB}"/>
              </a:ext>
            </a:extLst>
          </p:cNvPr>
          <p:cNvPicPr>
            <a:picLocks noChangeAspect="1"/>
          </p:cNvPicPr>
          <p:nvPr/>
        </p:nvPicPr>
        <p:blipFill>
          <a:blip r:embed="rId3"/>
          <a:stretch>
            <a:fillRect/>
          </a:stretch>
        </p:blipFill>
        <p:spPr>
          <a:xfrm rot="20572129">
            <a:off x="-2501231" y="-5005"/>
            <a:ext cx="6466291" cy="3100072"/>
          </a:xfrm>
          <a:prstGeom prst="rect">
            <a:avLst/>
          </a:prstGeom>
        </p:spPr>
      </p:pic>
      <p:pic>
        <p:nvPicPr>
          <p:cNvPr id="7" name="Picture 4" descr="How to Get Event Sponsorship: Your ...">
            <a:extLst>
              <a:ext uri="{FF2B5EF4-FFF2-40B4-BE49-F238E27FC236}">
                <a16:creationId xmlns:a16="http://schemas.microsoft.com/office/drawing/2014/main" id="{728557B8-70CC-45F3-5345-7AA5FF5F3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2709">
            <a:off x="2177679" y="1389678"/>
            <a:ext cx="3281363" cy="2311400"/>
          </a:xfrm>
          <a:prstGeom prst="rect">
            <a:avLst/>
          </a:prstGeom>
          <a:extLst>
            <a:ext uri="{909E8E84-426E-40DD-AFC4-6F175D3DCCD1}">
              <a14:hiddenFill xmlns:a14="http://schemas.microsoft.com/office/drawing/2010/main">
                <a:solidFill>
                  <a:srgbClr val="FFFFFF"/>
                </a:solidFill>
              </a14:hiddenFill>
            </a:ext>
          </a:extLst>
        </p:spPr>
      </p:pic>
      <p:pic>
        <p:nvPicPr>
          <p:cNvPr id="8" name="Picture 6" descr="How Jobcentre Plus can help employers ...">
            <a:extLst>
              <a:ext uri="{FF2B5EF4-FFF2-40B4-BE49-F238E27FC236}">
                <a16:creationId xmlns:a16="http://schemas.microsoft.com/office/drawing/2014/main" id="{6F31019C-1E97-5041-8210-8E9845863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553">
            <a:off x="1236820" y="217579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nning to Attend a Job Fair ...">
            <a:extLst>
              <a:ext uri="{FF2B5EF4-FFF2-40B4-BE49-F238E27FC236}">
                <a16:creationId xmlns:a16="http://schemas.microsoft.com/office/drawing/2014/main" id="{15DCFE92-84D1-F307-63BA-78D5D3F2D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70708">
            <a:off x="3292259" y="311503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s Pricing To Help Employers Hire ...">
            <a:extLst>
              <a:ext uri="{FF2B5EF4-FFF2-40B4-BE49-F238E27FC236}">
                <a16:creationId xmlns:a16="http://schemas.microsoft.com/office/drawing/2014/main" id="{55C7C456-DAF7-C2F2-6ED6-FC9D5BB135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70566">
            <a:off x="9269" y="3522520"/>
            <a:ext cx="1907446" cy="50865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edia Assets - About Nextdoor">
            <a:extLst>
              <a:ext uri="{FF2B5EF4-FFF2-40B4-BE49-F238E27FC236}">
                <a16:creationId xmlns:a16="http://schemas.microsoft.com/office/drawing/2014/main" id="{797BA990-6222-80DC-3DE6-35A63E8232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61856">
            <a:off x="5687398" y="3702657"/>
            <a:ext cx="1907446" cy="10681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AC266B-49C0-14DA-3BF1-1DB858C2BCEA}"/>
              </a:ext>
            </a:extLst>
          </p:cNvPr>
          <p:cNvSpPr txBox="1"/>
          <p:nvPr/>
        </p:nvSpPr>
        <p:spPr>
          <a:xfrm>
            <a:off x="3417570" y="320040"/>
            <a:ext cx="4091940" cy="1077218"/>
          </a:xfrm>
          <a:prstGeom prst="rect">
            <a:avLst/>
          </a:prstGeom>
          <a:noFill/>
        </p:spPr>
        <p:txBody>
          <a:bodyPr wrap="square" rtlCol="0">
            <a:spAutoFit/>
          </a:bodyPr>
          <a:lstStyle/>
          <a:p>
            <a:r>
              <a:rPr lang="en-US" sz="3200" b="1" dirty="0">
                <a:solidFill>
                  <a:srgbClr val="005EB8"/>
                </a:solidFill>
              </a:rPr>
              <a:t>Look at all the ways you can recruit!</a:t>
            </a:r>
            <a:endParaRPr lang="en-GB" sz="3200" b="1" dirty="0">
              <a:solidFill>
                <a:srgbClr val="005EB8"/>
              </a:solidFill>
            </a:endParaRPr>
          </a:p>
        </p:txBody>
      </p:sp>
      <p:pic>
        <p:nvPicPr>
          <p:cNvPr id="3086" name="Picture 14" descr="Hachette UK joins TikTok Shop as ...">
            <a:extLst>
              <a:ext uri="{FF2B5EF4-FFF2-40B4-BE49-F238E27FC236}">
                <a16:creationId xmlns:a16="http://schemas.microsoft.com/office/drawing/2014/main" id="{D173FA02-6C47-D128-15E8-FBD0D8F18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75282">
            <a:off x="5740613" y="1875478"/>
            <a:ext cx="1417252" cy="141095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ferrals using Word of Mouth">
            <a:extLst>
              <a:ext uri="{FF2B5EF4-FFF2-40B4-BE49-F238E27FC236}">
                <a16:creationId xmlns:a16="http://schemas.microsoft.com/office/drawing/2014/main" id="{1D55F91E-9F63-4F2B-1715-F961007BB8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216" y="4767797"/>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99848D0-0B73-D521-9166-6B5C7BFFB9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17384">
            <a:off x="114899" y="4730165"/>
            <a:ext cx="1580213" cy="15802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A52ABA-F21E-240E-4B83-4E2FBB15A2DF}"/>
              </a:ext>
            </a:extLst>
          </p:cNvPr>
          <p:cNvPicPr>
            <a:picLocks noChangeAspect="1"/>
          </p:cNvPicPr>
          <p:nvPr/>
        </p:nvPicPr>
        <p:blipFill>
          <a:blip r:embed="rId12"/>
          <a:stretch>
            <a:fillRect/>
          </a:stretch>
        </p:blipFill>
        <p:spPr>
          <a:xfrm>
            <a:off x="916549" y="4839426"/>
            <a:ext cx="3247961" cy="815698"/>
          </a:xfrm>
          <a:prstGeom prst="rect">
            <a:avLst/>
          </a:prstGeom>
          <a:scene3d>
            <a:camera prst="orthographicFront">
              <a:rot lat="126653" lon="272016" rev="20105014"/>
            </a:camera>
            <a:lightRig rig="threePt" dir="t"/>
          </a:scene3d>
        </p:spPr>
      </p:pic>
    </p:spTree>
    <p:extLst>
      <p:ext uri="{BB962C8B-B14F-4D97-AF65-F5344CB8AC3E}">
        <p14:creationId xmlns:p14="http://schemas.microsoft.com/office/powerpoint/2010/main" val="137234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39B1-D260-48F6-BD26-39BF0346ADFC}"/>
              </a:ext>
            </a:extLst>
          </p:cNvPr>
          <p:cNvSpPr>
            <a:spLocks noGrp="1"/>
          </p:cNvSpPr>
          <p:nvPr>
            <p:ph type="title"/>
          </p:nvPr>
        </p:nvSpPr>
        <p:spPr>
          <a:xfrm>
            <a:off x="388050" y="249804"/>
            <a:ext cx="6407059" cy="1235075"/>
          </a:xfrm>
        </p:spPr>
        <p:txBody>
          <a:bodyPr/>
          <a:lstStyle/>
          <a:p>
            <a:r>
              <a:rPr lang="en-US" dirty="0"/>
              <a:t>Local and national recruitment resources</a:t>
            </a:r>
            <a:endParaRPr lang="en-GB" dirty="0"/>
          </a:p>
        </p:txBody>
      </p:sp>
      <p:sp>
        <p:nvSpPr>
          <p:cNvPr id="3" name="Text Placeholder 2">
            <a:extLst>
              <a:ext uri="{FF2B5EF4-FFF2-40B4-BE49-F238E27FC236}">
                <a16:creationId xmlns:a16="http://schemas.microsoft.com/office/drawing/2014/main" id="{9A6A3987-59DB-4AB1-A9B0-52E6B6EEBF8A}"/>
              </a:ext>
            </a:extLst>
          </p:cNvPr>
          <p:cNvSpPr>
            <a:spLocks noGrp="1"/>
          </p:cNvSpPr>
          <p:nvPr>
            <p:ph type="body" sz="quarter" idx="11"/>
          </p:nvPr>
        </p:nvSpPr>
        <p:spPr>
          <a:xfrm>
            <a:off x="388050" y="1484879"/>
            <a:ext cx="6982304" cy="5056294"/>
          </a:xfrm>
        </p:spPr>
        <p:txBody>
          <a:bodyPr/>
          <a:lstStyle/>
          <a:p>
            <a:pPr algn="l"/>
            <a:r>
              <a:rPr lang="en-US" sz="2000" b="0" i="0" u="sng" dirty="0">
                <a:solidFill>
                  <a:srgbClr val="053A8A"/>
                </a:solidFill>
                <a:effectLst/>
                <a:latin typeface="font-semibold"/>
                <a:hlinkClick r:id="rId3" tooltip="Go to Widen your talent pool"/>
              </a:rPr>
              <a:t>Widen your talent pool</a:t>
            </a:r>
            <a:endParaRPr lang="en-US" sz="2000" b="0" i="0" dirty="0">
              <a:solidFill>
                <a:srgbClr val="212529"/>
              </a:solidFill>
              <a:effectLst/>
              <a:latin typeface="font-regular"/>
            </a:endParaRPr>
          </a:p>
          <a:p>
            <a:pPr marL="0" indent="0" algn="l">
              <a:buNone/>
            </a:pPr>
            <a:r>
              <a:rPr lang="en-US" sz="2000" b="0" i="0" dirty="0">
                <a:solidFill>
                  <a:srgbClr val="212529"/>
                </a:solidFill>
                <a:effectLst/>
                <a:latin typeface="font-regular"/>
              </a:rPr>
              <a:t>Remove unfair barriers and attract people from different backgrounds, including international candidates, 16-17 year olds, candidates with disabilities and those with criminal convictions.</a:t>
            </a:r>
          </a:p>
          <a:p>
            <a:pPr marL="0" indent="0" algn="l">
              <a:spcBef>
                <a:spcPts val="600"/>
              </a:spcBef>
              <a:buNone/>
            </a:pPr>
            <a:endParaRPr lang="en-US" sz="2000" b="0" i="0" dirty="0">
              <a:solidFill>
                <a:srgbClr val="212529"/>
              </a:solidFill>
              <a:effectLst/>
              <a:latin typeface="font-regular"/>
            </a:endParaRPr>
          </a:p>
          <a:p>
            <a:pPr algn="l"/>
            <a:r>
              <a:rPr lang="en-US" sz="2000" b="0" i="0" u="sng" dirty="0">
                <a:solidFill>
                  <a:srgbClr val="053A8A"/>
                </a:solidFill>
                <a:effectLst/>
                <a:latin typeface="font-semibold"/>
                <a:hlinkClick r:id="rId4" tooltip="Go to Care Friends"/>
              </a:rPr>
              <a:t>Care Friends</a:t>
            </a:r>
            <a:endParaRPr lang="en-US" sz="2000" b="0" i="0" dirty="0">
              <a:solidFill>
                <a:srgbClr val="212529"/>
              </a:solidFill>
              <a:effectLst/>
              <a:latin typeface="font-regular"/>
            </a:endParaRPr>
          </a:p>
          <a:p>
            <a:pPr marL="0" indent="0" algn="l">
              <a:buNone/>
            </a:pPr>
            <a:r>
              <a:rPr lang="en-US" sz="2000" b="0" i="0" dirty="0">
                <a:solidFill>
                  <a:srgbClr val="212529"/>
                </a:solidFill>
                <a:effectLst/>
                <a:latin typeface="font-regular"/>
              </a:rPr>
              <a:t>The Care Friends app makes it straightforward for staff to share vacancies on social media and rewards them for doing so.</a:t>
            </a:r>
          </a:p>
          <a:p>
            <a:pPr marL="0" indent="0" algn="l">
              <a:lnSpc>
                <a:spcPct val="100000"/>
              </a:lnSpc>
              <a:spcBef>
                <a:spcPts val="600"/>
              </a:spcBef>
              <a:buNone/>
            </a:pPr>
            <a:endParaRPr lang="en-US" sz="2000" b="0" i="0" dirty="0">
              <a:solidFill>
                <a:srgbClr val="212529"/>
              </a:solidFill>
              <a:effectLst/>
              <a:latin typeface="font-regular"/>
            </a:endParaRPr>
          </a:p>
          <a:p>
            <a:pPr algn="l"/>
            <a:r>
              <a:rPr lang="en-US" sz="2000" b="0" i="0" u="sng" dirty="0">
                <a:solidFill>
                  <a:srgbClr val="053A8A"/>
                </a:solidFill>
                <a:effectLst/>
                <a:latin typeface="font-semibold"/>
                <a:hlinkClick r:id="rId5" tooltip="Go to I Care... Ambassadors"/>
              </a:rPr>
              <a:t>I Care... Ambassadors</a:t>
            </a:r>
            <a:endParaRPr lang="en-US" sz="2000" b="0" i="0" dirty="0">
              <a:solidFill>
                <a:srgbClr val="212529"/>
              </a:solidFill>
              <a:effectLst/>
              <a:latin typeface="font-regular"/>
            </a:endParaRPr>
          </a:p>
          <a:p>
            <a:pPr marL="0" indent="0" algn="l">
              <a:buNone/>
            </a:pPr>
            <a:r>
              <a:rPr lang="en-US" sz="2000" b="0" i="0" dirty="0">
                <a:solidFill>
                  <a:srgbClr val="212529"/>
                </a:solidFill>
                <a:effectLst/>
                <a:latin typeface="font-regular"/>
              </a:rPr>
              <a:t>Attend job fairs and visit local schools and colleges to reach many potential recruits at one time. Your existing workforce are great advocates and potential recruits can learn a lot from the I Care...Ambassadors</a:t>
            </a:r>
          </a:p>
          <a:p>
            <a:pPr marL="0" indent="0">
              <a:buNone/>
            </a:pPr>
            <a:endParaRPr lang="en-GB" dirty="0"/>
          </a:p>
        </p:txBody>
      </p:sp>
    </p:spTree>
    <p:extLst>
      <p:ext uri="{BB962C8B-B14F-4D97-AF65-F5344CB8AC3E}">
        <p14:creationId xmlns:p14="http://schemas.microsoft.com/office/powerpoint/2010/main" val="1411114560"/>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2c53579-2ed6-4858-9273-79d923c5fd65">
      <UserInfo>
        <DisplayName>Dora Blake</DisplayName>
        <AccountId>60</AccountId>
        <AccountType/>
      </UserInfo>
      <UserInfo>
        <DisplayName>Jude Teicke</DisplayName>
        <AccountId>61</AccountId>
        <AccountType/>
      </UserInfo>
      <UserInfo>
        <DisplayName>Strategy JobShare</DisplayName>
        <AccountId>24</AccountId>
        <AccountType/>
      </UserInfo>
      <UserInfo>
        <DisplayName>Sarah-Jane Dale</DisplayName>
        <AccountId>112</AccountId>
        <AccountType/>
      </UserInfo>
      <UserInfo>
        <DisplayName>Tricia Pereira</DisplayName>
        <AccountId>137</AccountId>
        <AccountType/>
      </UserInfo>
      <UserInfo>
        <DisplayName>Jenny Prunty</DisplayName>
        <AccountId>43</AccountId>
        <AccountType/>
      </UserInfo>
      <UserInfo>
        <DisplayName>Sally Gretton</DisplayName>
        <AccountId>163</AccountId>
        <AccountType/>
      </UserInfo>
      <UserInfo>
        <DisplayName>Kevin Pyatt</DisplayName>
        <AccountId>18</AccountId>
        <AccountType/>
      </UserInfo>
      <UserInfo>
        <DisplayName>Georgina Turner</DisplayName>
        <AccountId>15</AccountId>
        <AccountType/>
      </UserInfo>
      <UserInfo>
        <DisplayName>Claire Haynes</DisplayName>
        <AccountId>196</AccountId>
        <AccountType/>
      </UserInfo>
      <UserInfo>
        <DisplayName>Ruth Stickler</DisplayName>
        <AccountId>22</AccountId>
        <AccountType/>
      </UserInfo>
      <UserInfo>
        <DisplayName>Sue Shaw</DisplayName>
        <AccountId>23</AccountId>
        <AccountType/>
      </UserInfo>
      <UserInfo>
        <DisplayName>Oonagh Smyth</DisplayName>
        <AccountId>13</AccountId>
        <AccountType/>
      </UserInfo>
      <UserInfo>
        <DisplayName>Elizabeth Lowe</DisplayName>
        <AccountId>38</AccountId>
        <AccountType/>
      </UserInfo>
    </SharedWithUsers>
    <lcf76f155ced4ddcb4097134ff3c332f xmlns="405262ef-1549-4053-8312-0d29ee3e5d79">
      <Terms xmlns="http://schemas.microsoft.com/office/infopath/2007/PartnerControls"/>
    </lcf76f155ced4ddcb4097134ff3c332f>
    <TaxCatchAll xmlns="c2c53579-2ed6-4858-9273-79d923c5fd65"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20" ma:contentTypeDescription="Create a new document." ma:contentTypeScope="" ma:versionID="0b3b2b80f110783fe600ba3779a5a77b">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f09be8334132b5833a021615c6f74d4d"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61EC39-5D47-4AD4-BF2E-9D1466F071C5}">
  <ds:schemaRefs>
    <ds:schemaRef ds:uri="http://schemas.microsoft.com/sharepoint/v3/contenttype/forms"/>
  </ds:schemaRefs>
</ds:datastoreItem>
</file>

<file path=customXml/itemProps2.xml><?xml version="1.0" encoding="utf-8"?>
<ds:datastoreItem xmlns:ds="http://schemas.openxmlformats.org/officeDocument/2006/customXml" ds:itemID="{35880B4D-B4BF-4A29-AA72-5D8F37AF76B0}">
  <ds:schemaRefs>
    <ds:schemaRef ds:uri="http://schemas.microsoft.com/office/infopath/2007/PartnerControls"/>
    <ds:schemaRef ds:uri="http://www.w3.org/XML/1998/namespace"/>
    <ds:schemaRef ds:uri="http://schemas.microsoft.com/office/2006/documentManagement/types"/>
    <ds:schemaRef ds:uri="8f8ce034-b695-44d9-87a5-49dd95d731d6"/>
    <ds:schemaRef ds:uri="http://schemas.openxmlformats.org/package/2006/metadata/core-properties"/>
    <ds:schemaRef ds:uri="http://purl.org/dc/terms/"/>
    <ds:schemaRef ds:uri="595b5aa2-27f2-468e-b363-c53f3e39a2ce"/>
    <ds:schemaRef ds:uri="http://purl.org/dc/elements/1.1/"/>
    <ds:schemaRef ds:uri="http://schemas.microsoft.com/office/2006/metadata/properties"/>
    <ds:schemaRef ds:uri="d82c7b53-b029-44d5-9ef6-308ac41fe8b2"/>
    <ds:schemaRef ds:uri="http://schemas.microsoft.com/sharepoint/v3"/>
    <ds:schemaRef ds:uri="http://purl.org/dc/dcmitype/"/>
    <ds:schemaRef ds:uri="c2c53579-2ed6-4858-9273-79d923c5fd65"/>
    <ds:schemaRef ds:uri="405262ef-1549-4053-8312-0d29ee3e5d79"/>
  </ds:schemaRefs>
</ds:datastoreItem>
</file>

<file path=customXml/itemProps3.xml><?xml version="1.0" encoding="utf-8"?>
<ds:datastoreItem xmlns:ds="http://schemas.openxmlformats.org/officeDocument/2006/customXml" ds:itemID="{CBBD0151-0817-490A-8971-05585B34E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233</TotalTime>
  <Words>984</Words>
  <Application>Microsoft Office PowerPoint</Application>
  <PresentationFormat>On-screen Show (4:3)</PresentationFormat>
  <Paragraphs>80</Paragraphs>
  <Slides>14</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Calibri</vt:lpstr>
      <vt:lpstr>font-regular</vt:lpstr>
      <vt:lpstr>font-semibold</vt:lpstr>
      <vt:lpstr>Wingdings</vt:lpstr>
      <vt:lpstr>Title slides</vt:lpstr>
      <vt:lpstr>Bespoke content slides</vt:lpstr>
      <vt:lpstr>End slides</vt:lpstr>
      <vt:lpstr>1_Bespoke title slides</vt:lpstr>
      <vt:lpstr>International recruitment </vt:lpstr>
      <vt:lpstr>Workforce planning</vt:lpstr>
      <vt:lpstr>Our guide - Practical approaches to operational workforce planning</vt:lpstr>
      <vt:lpstr>Workforce Planning Resources</vt:lpstr>
      <vt:lpstr>Why choose international recruitment?</vt:lpstr>
      <vt:lpstr>PowerPoint Presentation</vt:lpstr>
      <vt:lpstr>PowerPoint Presentation</vt:lpstr>
      <vt:lpstr>PowerPoint Presentation</vt:lpstr>
      <vt:lpstr>Local and national recruitment resources</vt:lpstr>
      <vt:lpstr>International Recruitment Resources</vt:lpstr>
      <vt:lpstr>Skills for Care resources</vt:lpstr>
      <vt:lpstr>Skills for Care resources </vt:lpstr>
      <vt:lpstr>Stay in touch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Ben Coleman</cp:lastModifiedBy>
  <cp:revision>9</cp:revision>
  <dcterms:created xsi:type="dcterms:W3CDTF">2019-11-26T09:38:15Z</dcterms:created>
  <dcterms:modified xsi:type="dcterms:W3CDTF">2024-02-29T09:56:28Z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0x010100696EB10B7DB65B40BFCDE347CDDDB639</vt:lpwstr>
  </property>
  <property fmtid="{D5CDD505-2E9C-101B-9397-08002B2CF9AE}" pid="3" name="_dlc_DocIdItemGuid">
    <vt:lpwstr>936e98e0-0d36-4ece-9fa6-2c2af0d394cd</vt:lpwstr>
  </property>
  <property fmtid="{D5CDD505-2E9C-101B-9397-08002B2CF9AE}" pid="4" name="Order">
    <vt:r8>7900</vt:r8>
  </property>
  <property fmtid="{D5CDD505-2E9C-101B-9397-08002B2CF9AE}" pid="5" name="MediaServiceImageTags">
    <vt:lpwstr/>
  </property>
  <property fmtid="{D5CDD505-2E9C-101B-9397-08002B2CF9AE}" pid="6" name="MSIP_Label_f194113b-ecba-4458-8e2e-fa038bf17a69_Enabled">
    <vt:lpwstr>true</vt:lpwstr>
  </property>
  <property fmtid="{D5CDD505-2E9C-101B-9397-08002B2CF9AE}" pid="7" name="MSIP_Label_f194113b-ecba-4458-8e2e-fa038bf17a69_SetDate">
    <vt:lpwstr>2022-11-03T11:08:33Z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0f18e89f-e9a6-4266-9b1d-4909ecae1c44</vt:lpwstr>
  </property>
  <property fmtid="{D5CDD505-2E9C-101B-9397-08002B2CF9AE}" pid="12" name="MSIP_Label_f194113b-ecba-4458-8e2e-fa038bf17a69_ContentBits">
    <vt:lpwstr>0</vt:lpwstr>
  </property>
</Properties>
</file>