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5"/>
    <p:sldMasterId id="2147483682" r:id="rId6"/>
    <p:sldMasterId id="2147483684" r:id="rId7"/>
  </p:sldMasterIdLst>
  <p:notesMasterIdLst>
    <p:notesMasterId r:id="rId33"/>
  </p:notesMasterIdLst>
  <p:handoutMasterIdLst>
    <p:handoutMasterId r:id="rId34"/>
  </p:handoutMasterIdLst>
  <p:sldIdLst>
    <p:sldId id="296" r:id="rId8"/>
    <p:sldId id="2145706705" r:id="rId9"/>
    <p:sldId id="318" r:id="rId10"/>
    <p:sldId id="283" r:id="rId11"/>
    <p:sldId id="325" r:id="rId12"/>
    <p:sldId id="314" r:id="rId13"/>
    <p:sldId id="1422" r:id="rId14"/>
    <p:sldId id="1451" r:id="rId15"/>
    <p:sldId id="1415" r:id="rId16"/>
    <p:sldId id="1439" r:id="rId17"/>
    <p:sldId id="1455" r:id="rId18"/>
    <p:sldId id="1456" r:id="rId19"/>
    <p:sldId id="1333" r:id="rId20"/>
    <p:sldId id="442" r:id="rId21"/>
    <p:sldId id="1386" r:id="rId22"/>
    <p:sldId id="1443" r:id="rId23"/>
    <p:sldId id="399" r:id="rId24"/>
    <p:sldId id="1327" r:id="rId25"/>
    <p:sldId id="1412" r:id="rId26"/>
    <p:sldId id="429" r:id="rId27"/>
    <p:sldId id="430" r:id="rId28"/>
    <p:sldId id="431" r:id="rId29"/>
    <p:sldId id="433" r:id="rId30"/>
    <p:sldId id="432" r:id="rId31"/>
    <p:sldId id="1457" r:id="rId32"/>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Brightman" initials="JB" lastIdx="1" clrIdx="0">
    <p:extLst>
      <p:ext uri="{19B8F6BF-5375-455C-9EA6-DF929625EA0E}">
        <p15:presenceInfo xmlns:p15="http://schemas.microsoft.com/office/powerpoint/2012/main" userId="S::Jane.Brightman@skillsforcare.org.uk::43dc2628-6938-45aa-a18c-2b7479784acc" providerId="AD"/>
      </p:ext>
    </p:extLst>
  </p:cmAuthor>
  <p:cmAuthor id="2" name="Jo Hawkins" initials="JH" lastIdx="2" clrIdx="1">
    <p:extLst>
      <p:ext uri="{19B8F6BF-5375-455C-9EA6-DF929625EA0E}">
        <p15:presenceInfo xmlns:p15="http://schemas.microsoft.com/office/powerpoint/2012/main" userId="S::Jo.Hawkins@skillsforcare.org.uk::de2f5101-fd6d-4722-addb-c4f4d1e572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722"/>
    <a:srgbClr val="005EB8"/>
    <a:srgbClr val="E7EAF3"/>
    <a:srgbClr val="FFB81C"/>
    <a:srgbClr val="A20067"/>
    <a:srgbClr val="003057"/>
    <a:srgbClr val="008C95"/>
    <a:srgbClr val="CACACA"/>
    <a:srgbClr val="BA0C2F"/>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0805" autoAdjust="0"/>
  </p:normalViewPr>
  <p:slideViewPr>
    <p:cSldViewPr snapToGrid="0" snapToObjects="1">
      <p:cViewPr varScale="1">
        <p:scale>
          <a:sx n="92" d="100"/>
          <a:sy n="92" d="100"/>
        </p:scale>
        <p:origin x="2190"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5F3CB820-A449-A448-B1AD-1FAD9D18D087}" type="datetimeFigureOut">
              <a:rPr lang="en-GB" smtClean="0"/>
              <a:t>12/03/2024</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dirty="0"/>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8CE30D2-496F-4335-94FD-7CD205B40B2C}" type="datetimeFigureOut">
              <a:rPr lang="en-GB" smtClean="0"/>
              <a:t>12/03/2024</a:t>
            </a:fld>
            <a:endParaRPr lang="en-GB" dirty="0"/>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en-GB" dirty="0"/>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killsforcare.org.uk/essentialtrainin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bit.ly/47TAbaO" TargetMode="External"/><Relationship Id="rId4" Type="http://schemas.openxmlformats.org/officeDocument/2006/relationships/hyperlink" Target="https://eur01.safelinks.protection.outlook.com/?url=http%3A%2F%2Fwww.skillsforcare.org.uk%2FWDF&amp;data=05%7C01%7CJo.Hawkins%40skillsforcare.org.uk%7C1cd0ef8f2f6c418bfa9b08dbb44b93ae%7C5c317017415d43e6ada17668f9ad3f9f%7C0%7C0%7C638302008924273740%7CUnknown%7CTWFpbGZsb3d8eyJWIjoiMC4wLjAwMDAiLCJQIjoiV2luMzIiLCJBTiI6Ik1haWwiLCJXVCI6Mn0%3D%7C3000%7C%7C%7C&amp;sdata=YZhumzybdlg539coyoaUWPaoMfpbLyzqI%2FQ8Dc25xfk%3D&amp;reserved=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vents.skillsforcare.org.uk/skillsforcare/1850/hom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RM.networks@skillsforcare.org.u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ur01.safelinks.protection.outlook.com/?url=https%3A%2F%2Fwww.gov.uk%2Fgovernment%2Fpublications%2Fcare-workforce-pathway-for-adult-social-care%2Fcare-workforce-pathway-for-adult-social-care-overview&amp;data=05%7C02%7Csally.lloyd%40skillsforcare.org.uk%7C6783454e77b246e1c1d708dc1357b200%7C5c317017415d43e6ada17668f9ad3f9f%7C0%7C0%7C638406514645107559%7CUnknown%7CTWFpbGZsb3d8eyJWIjoiMC4wLjAwMDAiLCJQIjoiV2luMzIiLCJBTiI6Ik1haWwiLCJXVCI6Mn0%3D%7C3000%7C%7C%7C&amp;sdata=I4McY8LK2xlzA1VxsjwExLOwYDj5oP%2BSBDmbzJ11tKg%3D&amp;reserved=0" TargetMode="External"/><Relationship Id="rId7" Type="http://schemas.openxmlformats.org/officeDocument/2006/relationships/hyperlink" Target="https://eur01.safelinks.protection.outlook.com/?url=https%3A%2F%2Fwww.gov.uk%2Fgovernment%2Fpublications%2Fcare-workforce-pathway-for-adult-social-care%2Fpractice-leader-role-category-d&amp;data=05%7C02%7Csally.lloyd%40skillsforcare.org.uk%7C6783454e77b246e1c1d708dc1357b200%7C5c317017415d43e6ada17668f9ad3f9f%7C0%7C0%7C638406514645107559%7CUnknown%7CTWFpbGZsb3d8eyJWIjoiMC4wLjAwMDAiLCJQIjoiV2luMzIiLCJBTiI6Ik1haWwiLCJXVCI6Mn0%3D%7C3000%7C%7C%7C&amp;sdata=2%2F0EMBam7v09eSnjvWr6ukyJH3rGpT2WgT3dGucQj8Q%3D&amp;reserved=0"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ur01.safelinks.protection.outlook.com/?url=https%3A%2F%2Fwww.gov.uk%2Fgovernment%2Fpublications%2Fcare-workforce-pathway-for-adult-social-care%2Fsupervisor-or-leader-role-category-c&amp;data=05%7C02%7Csally.lloyd%40skillsforcare.org.uk%7C6783454e77b246e1c1d708dc1357b200%7C5c317017415d43e6ada17668f9ad3f9f%7C0%7C0%7C638406514645107559%7CUnknown%7CTWFpbGZsb3d8eyJWIjoiMC4wLjAwMDAiLCJQIjoiV2luMzIiLCJBTiI6Ik1haWwiLCJXVCI6Mn0%3D%7C3000%7C%7C%7C&amp;sdata=gHI7%2BePINJF7bpDZv7%2FH7eZL9hSAI3jbt%2BDFbTquYpY%3D&amp;reserved=0" TargetMode="External"/><Relationship Id="rId5" Type="http://schemas.openxmlformats.org/officeDocument/2006/relationships/hyperlink" Target="https://eur01.safelinks.protection.outlook.com/?url=https%3A%2F%2Fwww.gov.uk%2Fgovernment%2Fpublications%2Fcare-workforce-pathway-for-adult-social-care%2Fcare-or-support-worker-role-category-b&amp;data=05%7C02%7Csally.lloyd%40skillsforcare.org.uk%7C6783454e77b246e1c1d708dc1357b200%7C5c317017415d43e6ada17668f9ad3f9f%7C0%7C0%7C638406514645107559%7CUnknown%7CTWFpbGZsb3d8eyJWIjoiMC4wLjAwMDAiLCJQIjoiV2luMzIiLCJBTiI6Ik1haWwiLCJXVCI6Mn0%3D%7C3000%7C%7C%7C&amp;sdata=RyWQbfmAvFQSlgiu8M90owcpxdZIBqAeSbuSeLfDbYg%3D&amp;reserved=0" TargetMode="External"/><Relationship Id="rId4" Type="http://schemas.openxmlformats.org/officeDocument/2006/relationships/hyperlink" Target="https://eur01.safelinks.protection.outlook.com/?url=https%3A%2F%2Fwww.gov.uk%2Fgovernment%2Fpublications%2Fcare-workforce-pathway-for-adult-social-care%2Fnew-to-care-role-category-a&amp;data=05%7C02%7Csally.lloyd%40skillsforcare.org.uk%7C6783454e77b246e1c1d708dc1357b200%7C5c317017415d43e6ada17668f9ad3f9f%7C0%7C0%7C638406514645107559%7CUnknown%7CTWFpbGZsb3d8eyJWIjoiMC4wLjAwMDAiLCJQIjoiV2luMzIiLCJBTiI6Ik1haWwiLCJXVCI6Mn0%3D%7C3000%7C%7C%7C&amp;sdata=OrriYFsKlxgEqjigErN57rrp%2F%2BZiBtpESTMQqwYKfHw%3D&amp;reserved=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killsforcare.org.uk/Developing-your-workforce/Care-workforce-pathway-for-adult-social-care.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killsforcare.org.uk/Developing-your-workforce/Care-Certificate/Level-2-Adult-Social-Care-Certificate-qualification.as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nspection-toolkit.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killsforcare.org.uk/essentialtrain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killsforcare.org.uk/essentialtrain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killsforcare.org.uk/resources/documents/Funding/Workforce-Development-Fund/23-24/ASC-WDS-requirements/ASC-WDS-and-WDF-requirements-23-24.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ur01.safelinks.protection.outlook.com/?url=https%3A%2F%2Fevents.skillsforcare.org.uk%2Fskillsforcare%2F1842%2Fhome&amp;data=05%7C02%7CJo.Hawkins%40skillsforcare.org.uk%7Cdb23ef276ab84ab8b99708dc1b34bf52%7C5c317017415d43e6ada17668f9ad3f9f%7C0%7C0%7C638415160566994415%7CUnknown%7CTWFpbGZsb3d8eyJWIjoiMC4wLjAwMDAiLCJQIjoiV2luMzIiLCJBTiI6Ik1haWwiLCJXVCI6Mn0%3D%7C3000%7C%7C%7C&amp;sdata=lgYJNzCJrOdI7SVQfWSBR0SkfaAm8tMzN4VZ8gEVHuY%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dirty="0"/>
          </a:p>
        </p:txBody>
      </p:sp>
    </p:spTree>
    <p:extLst>
      <p:ext uri="{BB962C8B-B14F-4D97-AF65-F5344CB8AC3E}">
        <p14:creationId xmlns:p14="http://schemas.microsoft.com/office/powerpoint/2010/main" val="419733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GB" sz="1900" b="1" u="sng" dirty="0">
                <a:latin typeface="Arial" panose="020B0604020202020204" pitchFamily="34" charset="0"/>
                <a:hlinkClick r:id="rId3">
                  <a:extLst>
                    <a:ext uri="{A12FA001-AC4F-418D-AE19-62706E023703}">
                      <ahyp:hlinkClr xmlns:ahyp="http://schemas.microsoft.com/office/drawing/2018/hyperlinkcolor" val="tx"/>
                    </a:ext>
                  </a:extLst>
                </a:hlinkClick>
              </a:rPr>
              <a:t>NEW: JAN 2024</a:t>
            </a:r>
          </a:p>
          <a:p>
            <a:endParaRPr lang="en-GB" sz="1900" b="1" u="sng" dirty="0">
              <a:solidFill>
                <a:schemeClr val="accent1"/>
              </a:solidFill>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endParaRPr>
          </a:p>
          <a:p>
            <a:r>
              <a:rPr lang="en-GB" sz="1900" kern="100" dirty="0">
                <a:latin typeface="Arial" panose="020B0604020202020204" pitchFamily="34" charset="0"/>
                <a:ea typeface="Calibri" panose="020F0502020204030204" pitchFamily="34" charset="0"/>
              </a:rPr>
              <a:t> Download the free resource </a:t>
            </a:r>
            <a:r>
              <a:rPr lang="en-US" sz="1900" u="sng" kern="100" dirty="0">
                <a:solidFill>
                  <a:srgbClr val="0563C1"/>
                </a:solidFill>
                <a:latin typeface="Arial" panose="020B0604020202020204" pitchFamily="34" charset="0"/>
                <a:ea typeface="Calibri" panose="020F0502020204030204" pitchFamily="34" charset="0"/>
                <a:hlinkClick r:id="rId5"/>
              </a:rPr>
              <a:t>https://bit.ly/47TAbaO</a:t>
            </a:r>
            <a:endParaRPr lang="en-US" sz="1900" u="sng" kern="100" dirty="0">
              <a:solidFill>
                <a:srgbClr val="0563C1"/>
              </a:solidFill>
              <a:latin typeface="Arial" panose="020B0604020202020204" pitchFamily="34" charset="0"/>
              <a:ea typeface="Calibri" panose="020F0502020204030204" pitchFamily="34" charset="0"/>
            </a:endParaRPr>
          </a:p>
          <a:p>
            <a:endParaRPr lang="en-US" sz="1900" b="1" u="sng" kern="100" dirty="0">
              <a:solidFill>
                <a:srgbClr val="0563C1"/>
              </a:solidFill>
              <a:latin typeface="Arial" panose="020B0604020202020204" pitchFamily="34" charset="0"/>
              <a:ea typeface="Calibri" panose="020F0502020204030204" pitchFamily="34" charset="0"/>
            </a:endParaRPr>
          </a:p>
          <a:p>
            <a:endParaRPr lang="en-GB" sz="1900" b="1" dirty="0">
              <a:latin typeface="Calibri" panose="020F0502020204030204" pitchFamily="34" charset="0"/>
              <a:ea typeface="Calibri" panose="020F0502020204030204" pitchFamily="34" charset="0"/>
            </a:endParaRPr>
          </a:p>
          <a:p>
            <a:endParaRPr lang="en-GB" sz="1900" u="sng"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11</a:t>
            </a:fld>
            <a:endParaRPr lang="en-GB" dirty="0"/>
          </a:p>
        </p:txBody>
      </p:sp>
    </p:spTree>
    <p:extLst>
      <p:ext uri="{BB962C8B-B14F-4D97-AF65-F5344CB8AC3E}">
        <p14:creationId xmlns:p14="http://schemas.microsoft.com/office/powerpoint/2010/main" val="46708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u="sng" dirty="0"/>
              <a:t>NEW: FEB 2024</a:t>
            </a:r>
          </a:p>
          <a:p>
            <a:endParaRPr lang="en-GB" sz="1300" b="1" u="sng" dirty="0"/>
          </a:p>
          <a:p>
            <a:r>
              <a:rPr lang="en-GB" sz="1900" u="sng" dirty="0">
                <a:solidFill>
                  <a:srgbClr val="44546A"/>
                </a:solidFill>
                <a:latin typeface="Arial" panose="020B0604020202020204" pitchFamily="34" charset="0"/>
                <a:ea typeface="Calibri" panose="020F0502020204030204" pitchFamily="34" charset="0"/>
                <a:hlinkClick r:id="rId3"/>
              </a:rPr>
              <a:t>https://events.skillsforcare.org.uk/skillsforcare/1850/home</a:t>
            </a:r>
            <a:endParaRPr lang="en-GB" sz="1900" u="sng" dirty="0">
              <a:solidFill>
                <a:srgbClr val="44546A"/>
              </a:solidFill>
              <a:latin typeface="Arial" panose="020B0604020202020204" pitchFamily="34" charset="0"/>
              <a:ea typeface="Calibri" panose="020F0502020204030204" pitchFamily="34" charset="0"/>
            </a:endParaRPr>
          </a:p>
          <a:p>
            <a:endParaRPr lang="en-GB" sz="19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12</a:t>
            </a:fld>
            <a:endParaRPr lang="en-GB" dirty="0"/>
          </a:p>
        </p:txBody>
      </p:sp>
    </p:spTree>
    <p:extLst>
      <p:ext uri="{BB962C8B-B14F-4D97-AF65-F5344CB8AC3E}">
        <p14:creationId xmlns:p14="http://schemas.microsoft.com/office/powerpoint/2010/main" val="3287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https://www.skillsforcare.org.uk/news-and-events/blogs/the-benefits-of-learning-and-development-for-managers</a:t>
            </a:r>
          </a:p>
          <a:p>
            <a:endParaRPr lang="en-GB" b="1" u="sng" dirty="0"/>
          </a:p>
          <a:p>
            <a:r>
              <a:rPr lang="en-GB" b="1" u="sng" dirty="0"/>
              <a:t>https://www.skillsforcare.org.uk/news-and-events/blogs/why-managers-shouldnt-be-afraid-to-develop-their-staff</a:t>
            </a:r>
          </a:p>
          <a:p>
            <a:endParaRPr lang="en-GB" b="1" u="sng" dirty="0"/>
          </a:p>
          <a:p>
            <a:r>
              <a:rPr lang="en-GB" b="1" u="sng" dirty="0"/>
              <a:t>https://www.skillsforcare.org.uk/news-and-events/blogs/resources-to-support-learning-and-development-in-2024</a:t>
            </a:r>
          </a:p>
          <a:p>
            <a:endParaRPr lang="en-GB" b="1" u="sng" dirty="0"/>
          </a:p>
          <a:p>
            <a:r>
              <a:rPr lang="en-GB" b="1" u="sng" dirty="0"/>
              <a:t>https://www.skillsforcare.org.uk/news-and-events/blogs/what-data-tells-us-about-how-learning-and-development-supports-retention</a:t>
            </a:r>
          </a:p>
        </p:txBody>
      </p:sp>
      <p:sp>
        <p:nvSpPr>
          <p:cNvPr id="4" name="Slide Number Placeholder 3"/>
          <p:cNvSpPr>
            <a:spLocks noGrp="1"/>
          </p:cNvSpPr>
          <p:nvPr>
            <p:ph type="sldNum" sz="quarter" idx="5"/>
          </p:nvPr>
        </p:nvSpPr>
        <p:spPr/>
        <p:txBody>
          <a:bodyPr/>
          <a:lstStyle/>
          <a:p>
            <a:fld id="{A5EB467E-689E-4776-8297-2FB7C7A995D4}" type="slidenum">
              <a:rPr lang="en-GB" smtClean="0"/>
              <a:t>13</a:t>
            </a:fld>
            <a:endParaRPr lang="en-GB" dirty="0"/>
          </a:p>
        </p:txBody>
      </p:sp>
    </p:spTree>
    <p:extLst>
      <p:ext uri="{BB962C8B-B14F-4D97-AF65-F5344CB8AC3E}">
        <p14:creationId xmlns:p14="http://schemas.microsoft.com/office/powerpoint/2010/main" val="124478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GB" sz="1300" b="1" dirty="0">
                <a:solidFill>
                  <a:schemeClr val="accent1"/>
                </a:solidFill>
              </a:rPr>
              <a:t>www.skillsforcare.org.uk/membership</a:t>
            </a:r>
          </a:p>
          <a:p>
            <a:pPr defTabSz="966064">
              <a:defRPr/>
            </a:pPr>
            <a:endParaRPr lang="en-GB" sz="1300" b="1" dirty="0">
              <a:solidFill>
                <a:schemeClr val="accent1"/>
              </a:solidFill>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14</a:t>
            </a:fld>
            <a:endParaRPr lang="en-GB" dirty="0"/>
          </a:p>
        </p:txBody>
      </p:sp>
    </p:spTree>
    <p:extLst>
      <p:ext uri="{BB962C8B-B14F-4D97-AF65-F5344CB8AC3E}">
        <p14:creationId xmlns:p14="http://schemas.microsoft.com/office/powerpoint/2010/main" val="219855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GB" sz="1300" b="1" dirty="0">
                <a:solidFill>
                  <a:schemeClr val="accent1"/>
                </a:solidFill>
              </a:rPr>
              <a:t>www.skillsforcare.org.uk/membership</a:t>
            </a:r>
          </a:p>
          <a:p>
            <a:pPr defTabSz="966064">
              <a:defRPr/>
            </a:pPr>
            <a:endParaRPr lang="en-GB" sz="1300" b="1" u="sng" dirty="0">
              <a:solidFill>
                <a:schemeClr val="accent1"/>
              </a:solidFill>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15</a:t>
            </a:fld>
            <a:endParaRPr lang="en-GB" dirty="0"/>
          </a:p>
        </p:txBody>
      </p:sp>
    </p:spTree>
    <p:extLst>
      <p:ext uri="{BB962C8B-B14F-4D97-AF65-F5344CB8AC3E}">
        <p14:creationId xmlns:p14="http://schemas.microsoft.com/office/powerpoint/2010/main" val="4190700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GB" sz="1300" b="1" dirty="0">
                <a:solidFill>
                  <a:schemeClr val="accent1"/>
                </a:solidFill>
              </a:rPr>
              <a:t>www.skillsforcare.org.uk/membership</a:t>
            </a:r>
          </a:p>
          <a:p>
            <a:pPr defTabSz="966064">
              <a:defRPr/>
            </a:pPr>
            <a:endParaRPr lang="en-GB" sz="1300" b="1" dirty="0">
              <a:solidFill>
                <a:schemeClr val="accent1"/>
              </a:solidFill>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16</a:t>
            </a:fld>
            <a:endParaRPr lang="en-GB" dirty="0"/>
          </a:p>
        </p:txBody>
      </p:sp>
    </p:spTree>
    <p:extLst>
      <p:ext uri="{BB962C8B-B14F-4D97-AF65-F5344CB8AC3E}">
        <p14:creationId xmlns:p14="http://schemas.microsoft.com/office/powerpoint/2010/main" val="1616777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Skills for Care currently supports over 140 registered manager networks, which are recognised as being invaluable by many managers. </a:t>
            </a:r>
          </a:p>
          <a:p>
            <a:endParaRPr lang="en-GB" dirty="0"/>
          </a:p>
          <a:p>
            <a:r>
              <a:rPr lang="en-GB" dirty="0"/>
              <a:t>We know the benefits these networks provide to managers, so we are setting up a new network specifically for your deputies. </a:t>
            </a:r>
          </a:p>
          <a:p>
            <a:endParaRPr lang="en-GB" dirty="0"/>
          </a:p>
          <a:p>
            <a:r>
              <a:rPr lang="en-GB" sz="1300" dirty="0"/>
              <a:t>Each network meeting will be virtual and facilitated by a Skills for Care Locality Manager. It will focus on themes including wellbeing and resilience, self-confidence and personal effectiveness, delegation with confidence and dignity, communicating inside and out and making sense of information.</a:t>
            </a:r>
          </a:p>
          <a:p>
            <a:r>
              <a:rPr lang="en-GB" sz="1300" dirty="0"/>
              <a:t>Please note that not every part of the country will be covered by a Deputy Manager Network this year but we will be looking at the success of the first networks to consider wider expansion at a later point. If there is not a network in your area, and you would be interested in joining one in future please email </a:t>
            </a:r>
            <a:r>
              <a:rPr lang="en-GB" sz="1300" b="1" dirty="0">
                <a:hlinkClick r:id="rId3"/>
              </a:rPr>
              <a:t>RM.networks@skillsforcare.org.uk</a:t>
            </a:r>
            <a:r>
              <a:rPr lang="en-GB" sz="1300" dirty="0"/>
              <a:t>.</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17</a:t>
            </a:fld>
            <a:endParaRPr lang="en-GB" dirty="0"/>
          </a:p>
        </p:txBody>
      </p:sp>
    </p:spTree>
    <p:extLst>
      <p:ext uri="{BB962C8B-B14F-4D97-AF65-F5344CB8AC3E}">
        <p14:creationId xmlns:p14="http://schemas.microsoft.com/office/powerpoint/2010/main" val="3958990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lnSpc>
                <a:spcPct val="115000"/>
              </a:lnSpc>
              <a:spcAft>
                <a:spcPts val="845"/>
              </a:spcAft>
              <a:defRPr/>
            </a:pPr>
            <a:r>
              <a:rPr lang="en-GB" sz="1900" b="1" dirty="0"/>
              <a:t>https://www.skillsforcare.org.uk/Recruitment-support/Attracting-people/International-recruitment.aspx</a:t>
            </a:r>
          </a:p>
          <a:p>
            <a:pPr>
              <a:lnSpc>
                <a:spcPct val="115000"/>
              </a:lnSpc>
              <a:spcAft>
                <a:spcPts val="845"/>
              </a:spcAft>
            </a:pPr>
            <a:endParaRPr lang="en-GB" sz="1900" b="1" u="sng"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45"/>
              </a:spcAft>
            </a:pPr>
            <a:r>
              <a:rPr lang="en-GB" sz="1900" b="1" dirty="0">
                <a:latin typeface="Arial" panose="020B0604020202020204" pitchFamily="34" charset="0"/>
                <a:ea typeface="Calibri" panose="020F0502020204030204" pitchFamily="34" charset="0"/>
                <a:cs typeface="Arial" panose="020B0604020202020204" pitchFamily="34" charset="0"/>
              </a:rPr>
              <a:t>New international recruitment support</a:t>
            </a:r>
            <a:endParaRPr lang="en-GB" sz="19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45"/>
              </a:spcAft>
            </a:pPr>
            <a:r>
              <a:rPr lang="en-GB" sz="1900" dirty="0">
                <a:latin typeface="Arial" panose="020B0604020202020204" pitchFamily="34" charset="0"/>
                <a:ea typeface="Calibri" panose="020F0502020204030204" pitchFamily="34" charset="0"/>
                <a:cs typeface="Arial" panose="020B0604020202020204" pitchFamily="34" charset="0"/>
              </a:rPr>
              <a:t>Recruiting internationally is a great way to find skilled and diverse workers, but employers often tell us they have trouble navigating the legalities of recruiting internationally. Our international recruitment webpage has a range of resources including new guidance on gathering and assessing criminal record information for UK and non-UK nationals, including displaced people, written in partnership with employment experts.</a:t>
            </a:r>
            <a:endParaRPr lang="en-GB" sz="19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18</a:t>
            </a:fld>
            <a:endParaRPr lang="en-GB" dirty="0"/>
          </a:p>
        </p:txBody>
      </p:sp>
    </p:spTree>
    <p:extLst>
      <p:ext uri="{BB962C8B-B14F-4D97-AF65-F5344CB8AC3E}">
        <p14:creationId xmlns:p14="http://schemas.microsoft.com/office/powerpoint/2010/main" val="2450531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45"/>
              </a:spcAft>
            </a:pPr>
            <a:r>
              <a:rPr lang="en-GB" sz="1900" b="1" u="sng" dirty="0">
                <a:latin typeface="Arial" panose="020B0604020202020204" pitchFamily="34" charset="0"/>
                <a:ea typeface="Calibri" panose="020F0502020204030204" pitchFamily="34" charset="0"/>
                <a:cs typeface="Times New Roman" panose="02020603050405020304" pitchFamily="18" charset="0"/>
              </a:rPr>
              <a:t>NEW: OCT 2023</a:t>
            </a:r>
          </a:p>
          <a:p>
            <a:pPr>
              <a:lnSpc>
                <a:spcPct val="115000"/>
              </a:lnSpc>
              <a:spcAft>
                <a:spcPts val="845"/>
              </a:spcAft>
            </a:pPr>
            <a:endParaRPr lang="en-GB" sz="1900" b="1" dirty="0">
              <a:latin typeface="Arial" panose="020B0604020202020204" pitchFamily="34" charset="0"/>
              <a:ea typeface="Calibri" panose="020F0502020204030204" pitchFamily="34" charset="0"/>
              <a:cs typeface="Times New Roman" panose="02020603050405020304" pitchFamily="18" charset="0"/>
            </a:endParaRPr>
          </a:p>
          <a:p>
            <a:pPr defTabSz="966064">
              <a:lnSpc>
                <a:spcPct val="115000"/>
              </a:lnSpc>
              <a:spcAft>
                <a:spcPts val="845"/>
              </a:spcAft>
              <a:defRPr/>
            </a:pPr>
            <a:r>
              <a:rPr lang="en-GB" sz="1900" b="1" u="sng" dirty="0">
                <a:solidFill>
                  <a:srgbClr val="4472C4"/>
                </a:solidFill>
                <a:latin typeface="Arial" panose="020B0604020202020204" pitchFamily="34" charset="0"/>
                <a:ea typeface="Calibri" panose="020F0502020204030204" pitchFamily="34" charset="0"/>
                <a:cs typeface="Times New Roman" panose="02020603050405020304" pitchFamily="18" charset="0"/>
              </a:rPr>
              <a:t>https://www.skillsforcare.org.uk/Adult-Social-Care-Workforce-Data/Workforce-intelligence/publications/national-information/The-state-of-the-adult-social-care-sector-and-workforce-in-England.aspx</a:t>
            </a:r>
          </a:p>
          <a:p>
            <a:pPr defTabSz="966064">
              <a:lnSpc>
                <a:spcPct val="115000"/>
              </a:lnSpc>
              <a:spcAft>
                <a:spcPts val="845"/>
              </a:spcAft>
              <a:defRPr/>
            </a:pPr>
            <a:endParaRPr lang="en-GB" sz="1900" b="1" u="sng" dirty="0">
              <a:latin typeface="Arial" panose="020B0604020202020204" pitchFamily="34" charset="0"/>
              <a:ea typeface="Calibri" panose="020F0502020204030204" pitchFamily="34" charset="0"/>
              <a:cs typeface="Arial" panose="020B0604020202020204" pitchFamily="34" charset="0"/>
            </a:endParaRPr>
          </a:p>
          <a:p>
            <a:r>
              <a:rPr lang="en-GB" sz="1900" b="1" u="sng" dirty="0">
                <a:latin typeface="Arial" panose="020B0604020202020204" pitchFamily="34" charset="0"/>
                <a:ea typeface="Calibri" panose="020F0502020204030204" pitchFamily="34" charset="0"/>
                <a:cs typeface="Arial" panose="020B0604020202020204" pitchFamily="34" charset="0"/>
              </a:rPr>
              <a:t>https://www.skillsforcare.org.uk/Adult-Social-Care-Workforce-Data/Workforce-intelligence/publications/Topics/Registered-managers.aspx</a:t>
            </a:r>
          </a:p>
          <a:p>
            <a:endParaRPr lang="en-GB" sz="1900" b="1" u="sng" dirty="0">
              <a:latin typeface="Arial" panose="020B0604020202020204" pitchFamily="34" charset="0"/>
              <a:ea typeface="Calibri" panose="020F0502020204030204" pitchFamily="34" charset="0"/>
              <a:cs typeface="Arial" panose="020B0604020202020204" pitchFamily="34" charset="0"/>
            </a:endParaRPr>
          </a:p>
          <a:p>
            <a:pPr marL="362274" indent="-362274">
              <a:buSzPts val="1000"/>
              <a:buFont typeface="Symbol" panose="05050102010706020507" pitchFamily="18" charset="2"/>
              <a:buChar char=""/>
              <a:tabLst>
                <a:tab pos="483032" algn="l"/>
              </a:tabLst>
            </a:pPr>
            <a:r>
              <a:rPr lang="en-GB" sz="1900" dirty="0">
                <a:latin typeface="Calibri" panose="020F0502020204030204" pitchFamily="34" charset="0"/>
                <a:ea typeface="Times New Roman" panose="02020603050405020304" pitchFamily="18" charset="0"/>
              </a:rPr>
              <a:t>In 2022/23 there were around 25,000 registered managers in post. The registered manager vacancy rate was 10.6%, equivalent to an average of 2,900 in 2022/23. This is high compared to more senior managers and other managerial roles.</a:t>
            </a:r>
            <a:endParaRPr lang="en-GB" sz="1900" dirty="0">
              <a:latin typeface="Calibri" panose="020F0502020204030204" pitchFamily="34" charset="0"/>
              <a:ea typeface="Calibri" panose="020F0502020204030204" pitchFamily="34" charset="0"/>
            </a:endParaRPr>
          </a:p>
          <a:p>
            <a:pPr marL="362274" indent="-362274">
              <a:buSzPts val="1000"/>
              <a:buFont typeface="Symbol" panose="05050102010706020507" pitchFamily="18" charset="2"/>
              <a:buChar char=""/>
              <a:tabLst>
                <a:tab pos="483032" algn="l"/>
              </a:tabLst>
            </a:pPr>
            <a:r>
              <a:rPr lang="en-GB" sz="1900" dirty="0">
                <a:latin typeface="Calibri" panose="020F0502020204030204" pitchFamily="34" charset="0"/>
                <a:ea typeface="Times New Roman" panose="02020603050405020304" pitchFamily="18" charset="0"/>
              </a:rPr>
              <a:t>Registered managers had a turnover rate of 23.2%, equivalent to around 5,700 leavers during 2022/23. This rate was much higher than other managerial roles, but it has decreased from last year when it was 26.3%.</a:t>
            </a:r>
            <a:endParaRPr lang="en-GB" sz="1900" dirty="0">
              <a:latin typeface="Calibri" panose="020F0502020204030204" pitchFamily="34" charset="0"/>
              <a:ea typeface="Calibri" panose="020F0502020204030204" pitchFamily="34" charset="0"/>
            </a:endParaRPr>
          </a:p>
          <a:p>
            <a:pPr marL="362274" indent="-362274">
              <a:buSzPts val="1000"/>
              <a:buFont typeface="Symbol" panose="05050102010706020507" pitchFamily="18" charset="2"/>
              <a:buChar char=""/>
              <a:tabLst>
                <a:tab pos="483032" algn="l"/>
              </a:tabLst>
            </a:pPr>
            <a:r>
              <a:rPr lang="en-GB" sz="1900" dirty="0">
                <a:latin typeface="Calibri" panose="020F0502020204030204" pitchFamily="34" charset="0"/>
                <a:ea typeface="Times New Roman" panose="02020603050405020304" pitchFamily="18" charset="0"/>
              </a:rPr>
              <a:t>Confirming what we have learnt from previous reports, our latest intelligence tells us that the more time across the previous year an establishment spent with the registered manager in post, the higher the CQC score was on average.</a:t>
            </a:r>
            <a:endParaRPr lang="en-GB" sz="1900" dirty="0">
              <a:latin typeface="Calibri" panose="020F0502020204030204" pitchFamily="34" charset="0"/>
              <a:ea typeface="Calibri" panose="020F0502020204030204" pitchFamily="34" charset="0"/>
            </a:endParaRPr>
          </a:p>
          <a:p>
            <a:pPr marL="362274" indent="-362274">
              <a:buSzPts val="1000"/>
              <a:buFont typeface="Symbol" panose="05050102010706020507" pitchFamily="18" charset="2"/>
              <a:buChar char=""/>
              <a:tabLst>
                <a:tab pos="483032" algn="l"/>
              </a:tabLst>
            </a:pPr>
            <a:r>
              <a:rPr lang="en-GB" sz="1900" dirty="0">
                <a:latin typeface="Calibri" panose="020F0502020204030204" pitchFamily="34" charset="0"/>
                <a:ea typeface="Times New Roman" panose="02020603050405020304" pitchFamily="18" charset="0"/>
              </a:rPr>
              <a:t>The average age of a registered manager was 48.5 (compared to 44.6 for whole sector). 32% of them are 55 and over (compared to 29% for whole sector). There are also set to be 7,900 registered managers (32%) reaching retirement age in the next 15 years, placing an emphasis on succession planning to ensure that services continue to provide well-led, consistent quality care.</a:t>
            </a:r>
            <a:endParaRPr lang="en-GB" sz="1900" dirty="0">
              <a:latin typeface="Calibri" panose="020F0502020204030204" pitchFamily="34" charset="0"/>
              <a:ea typeface="Calibri" panose="020F0502020204030204" pitchFamily="34" charset="0"/>
            </a:endParaRPr>
          </a:p>
          <a:p>
            <a:endParaRPr lang="en-GB" sz="1900" b="1" u="sng"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19</a:t>
            </a:fld>
            <a:endParaRPr lang="en-GB" dirty="0"/>
          </a:p>
        </p:txBody>
      </p:sp>
    </p:spTree>
    <p:extLst>
      <p:ext uri="{BB962C8B-B14F-4D97-AF65-F5344CB8AC3E}">
        <p14:creationId xmlns:p14="http://schemas.microsoft.com/office/powerpoint/2010/main" val="706097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lnSpc>
                <a:spcPct val="105000"/>
              </a:lnSpc>
              <a:spcAft>
                <a:spcPts val="845"/>
              </a:spcAft>
              <a:defRPr/>
            </a:pPr>
            <a:r>
              <a:rPr lang="en-GB" sz="1900" dirty="0">
                <a:solidFill>
                  <a:srgbClr val="000000"/>
                </a:solidFill>
                <a:latin typeface="Arial" panose="020B0604020202020204" pitchFamily="34" charset="0"/>
              </a:rPr>
              <a:t>This announcement from DHSC about their plans for a workforce reform package is welcome as it includes the first version of the Care Workforce Pathway and the introduction of the Care Certificate Qualification, which are both projects which Skills for Care has consulted and supported on with the sector. </a:t>
            </a:r>
            <a:endParaRPr lang="en-GB" sz="1900" b="1" kern="100" dirty="0">
              <a:latin typeface="Arial" panose="020B0604020202020204" pitchFamily="34" charset="0"/>
              <a:ea typeface="Calibri" panose="020F0502020204030204" pitchFamily="34" charset="0"/>
              <a:cs typeface="Arial" panose="020B0604020202020204" pitchFamily="34" charset="0"/>
            </a:endParaRPr>
          </a:p>
          <a:p>
            <a:pPr>
              <a:lnSpc>
                <a:spcPct val="105000"/>
              </a:lnSpc>
              <a:spcAft>
                <a:spcPts val="845"/>
              </a:spcAft>
            </a:pPr>
            <a:endParaRPr lang="en-GB" sz="1900" b="1" kern="100" dirty="0">
              <a:latin typeface="Arial" panose="020B0604020202020204" pitchFamily="34" charset="0"/>
              <a:ea typeface="Calibri" panose="020F0502020204030204" pitchFamily="34" charset="0"/>
              <a:cs typeface="Arial" panose="020B0604020202020204" pitchFamily="34" charset="0"/>
            </a:endParaRPr>
          </a:p>
          <a:p>
            <a:pPr>
              <a:lnSpc>
                <a:spcPct val="105000"/>
              </a:lnSpc>
              <a:spcAft>
                <a:spcPts val="845"/>
              </a:spcAft>
            </a:pPr>
            <a:r>
              <a:rPr lang="en-GB" sz="1900" b="1" kern="100" dirty="0">
                <a:latin typeface="Arial" panose="020B0604020202020204" pitchFamily="34" charset="0"/>
                <a:ea typeface="Calibri" panose="020F0502020204030204" pitchFamily="34" charset="0"/>
                <a:cs typeface="Arial" panose="020B0604020202020204" pitchFamily="34" charset="0"/>
              </a:rPr>
              <a:t>Launch of the first part of the Care Workforce Pathway </a:t>
            </a:r>
            <a:r>
              <a:rPr lang="en-GB" sz="1900" kern="100" dirty="0">
                <a:latin typeface="Arial" panose="020B0604020202020204" pitchFamily="34" charset="0"/>
                <a:ea typeface="Calibri" panose="020F0502020204030204" pitchFamily="34" charset="0"/>
                <a:cs typeface="Arial" panose="020B0604020202020204" pitchFamily="34" charset="0"/>
              </a:rPr>
              <a:t>–Skills for Care has worked in partnership with DHSC and consulted with the sector to develop a national career structure for the adult social care workforce The initial phase of this work focusses on articulating the knowledge, skills and behaviours associated with roles providing direct care.</a:t>
            </a:r>
          </a:p>
          <a:p>
            <a:pPr>
              <a:lnSpc>
                <a:spcPct val="105000"/>
              </a:lnSpc>
              <a:spcAft>
                <a:spcPts val="845"/>
              </a:spcAft>
            </a:pP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45"/>
              </a:spcAft>
            </a:pPr>
            <a:r>
              <a:rPr lang="en-GB" sz="1900" b="1" kern="100" dirty="0">
                <a:latin typeface="Arial" panose="020B0604020202020204" pitchFamily="34" charset="0"/>
                <a:ea typeface="Calibri" panose="020F0502020204030204" pitchFamily="34" charset="0"/>
                <a:cs typeface="Arial" panose="020B0604020202020204" pitchFamily="34" charset="0"/>
              </a:rPr>
              <a:t>Introduction of the Care Certificate Qualification</a:t>
            </a:r>
            <a:r>
              <a:rPr lang="en-GB" sz="1900" kern="100" dirty="0">
                <a:latin typeface="Arial" panose="020B0604020202020204" pitchFamily="34" charset="0"/>
                <a:ea typeface="Calibri" panose="020F0502020204030204" pitchFamily="34" charset="0"/>
                <a:cs typeface="Arial" panose="020B0604020202020204" pitchFamily="34" charset="0"/>
              </a:rPr>
              <a:t> –</a:t>
            </a:r>
            <a:r>
              <a:rPr lang="en-GB" sz="1900" i="1" kern="100" dirty="0">
                <a:latin typeface="Arial" panose="020B0604020202020204" pitchFamily="34" charset="0"/>
                <a:ea typeface="Calibri" panose="020F0502020204030204" pitchFamily="34" charset="0"/>
                <a:cs typeface="Arial" panose="020B0604020202020204" pitchFamily="34" charset="0"/>
              </a:rPr>
              <a:t> </a:t>
            </a:r>
            <a:r>
              <a:rPr lang="en-GB" sz="1900" kern="100" dirty="0">
                <a:latin typeface="Arial" panose="020B0604020202020204" pitchFamily="34" charset="0"/>
                <a:ea typeface="Calibri" panose="020F0502020204030204" pitchFamily="34" charset="0"/>
                <a:cs typeface="Arial" panose="020B0604020202020204" pitchFamily="34" charset="0"/>
              </a:rPr>
              <a:t>£50 million to support up to 37,000 in direct care roles enrol on the new Level 2 Adult Social Care Certificate qualification between June 2024 and March 2025. Again, Skills for Care consulted and supported the Care Certificate’s development with the sector. This reform will transform the existing standards into a recognised qualification aiming to improve portability. It reflects the existing Care Certificate standards with updates on emerging themes such as personal wellbeing, digital skills and equality and diversity. </a:t>
            </a:r>
          </a:p>
          <a:p>
            <a:pPr>
              <a:lnSpc>
                <a:spcPct val="105000"/>
              </a:lnSpc>
              <a:spcAft>
                <a:spcPts val="845"/>
              </a:spcAft>
            </a:pP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45"/>
              </a:spcAft>
            </a:pPr>
            <a:r>
              <a:rPr lang="en-GB" sz="1900" b="1" kern="100" dirty="0">
                <a:latin typeface="Arial" panose="020B0604020202020204" pitchFamily="34" charset="0"/>
                <a:ea typeface="Calibri" panose="020F0502020204030204" pitchFamily="34" charset="0"/>
                <a:cs typeface="Arial" panose="020B0604020202020204" pitchFamily="34" charset="0"/>
              </a:rPr>
              <a:t>A new digital leadership qualification –</a:t>
            </a:r>
            <a:r>
              <a:rPr lang="en-GB" sz="1900" kern="100" dirty="0">
                <a:latin typeface="Arial" panose="020B0604020202020204" pitchFamily="34" charset="0"/>
                <a:ea typeface="Calibri" panose="020F0502020204030204" pitchFamily="34" charset="0"/>
                <a:cs typeface="Arial" panose="020B0604020202020204" pitchFamily="34" charset="0"/>
              </a:rPr>
              <a:t>Skills for Care, in partnership with NHS-TD has developed a specification for a digital leadership qualification.  This qualification aims to help equip social care leaders and managers with the confidence and capability to lead the implementation and use of technology in the delivery of care. Timescales for the development and launch of the qualification are yet to be finalised</a:t>
            </a:r>
            <a:r>
              <a:rPr lang="en-GB" sz="1900" i="1" kern="100" dirty="0">
                <a:latin typeface="Arial" panose="020B0604020202020204" pitchFamily="34" charset="0"/>
                <a:ea typeface="Calibri" panose="020F0502020204030204" pitchFamily="34" charset="0"/>
                <a:cs typeface="Arial" panose="020B0604020202020204" pitchFamily="34" charset="0"/>
              </a:rPr>
              <a:t>.</a:t>
            </a:r>
            <a:r>
              <a:rPr lang="en-GB" sz="1900" i="1" kern="100" dirty="0">
                <a:latin typeface="Arial" panose="020B0604020202020204" pitchFamily="34" charset="0"/>
                <a:ea typeface="Calibri" panose="020F0502020204030204" pitchFamily="34" charset="0"/>
                <a:cs typeface="Times New Roman" panose="02020603050405020304" pitchFamily="18" charset="0"/>
              </a:rPr>
              <a:t> </a:t>
            </a:r>
          </a:p>
          <a:p>
            <a:pPr>
              <a:lnSpc>
                <a:spcPct val="105000"/>
              </a:lnSpc>
              <a:spcAft>
                <a:spcPts val="845"/>
              </a:spcAft>
            </a:pP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45"/>
              </a:spcAft>
            </a:pPr>
            <a:r>
              <a:rPr lang="en-GB" sz="1900" b="1" kern="100" dirty="0">
                <a:latin typeface="Arial" panose="020B0604020202020204" pitchFamily="34" charset="0"/>
                <a:ea typeface="Calibri" panose="020F0502020204030204" pitchFamily="34" charset="0"/>
                <a:cs typeface="Arial" panose="020B0604020202020204" pitchFamily="34" charset="0"/>
              </a:rPr>
              <a:t>£20 million for apprenticeships</a:t>
            </a:r>
            <a:r>
              <a:rPr lang="en-GB" sz="1900" kern="100" dirty="0">
                <a:latin typeface="Arial" panose="020B0604020202020204" pitchFamily="34" charset="0"/>
                <a:ea typeface="Calibri" panose="020F0502020204030204" pitchFamily="34" charset="0"/>
                <a:cs typeface="Arial" panose="020B0604020202020204" pitchFamily="34" charset="0"/>
              </a:rPr>
              <a:t> - Local authorities and adult social care providers will be able to use the money towards training and supervising new social work and nurse apprentices.</a:t>
            </a:r>
          </a:p>
          <a:p>
            <a:pPr>
              <a:lnSpc>
                <a:spcPct val="105000"/>
              </a:lnSpc>
              <a:spcAft>
                <a:spcPts val="845"/>
              </a:spcAft>
            </a:pP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45"/>
              </a:spcAft>
            </a:pPr>
            <a:r>
              <a:rPr lang="en-GB" sz="1900" b="1" kern="100" dirty="0">
                <a:latin typeface="Arial" panose="020B0604020202020204" pitchFamily="34" charset="0"/>
                <a:ea typeface="Calibri" panose="020F0502020204030204" pitchFamily="34" charset="0"/>
                <a:cs typeface="Arial" panose="020B0604020202020204" pitchFamily="34" charset="0"/>
              </a:rPr>
              <a:t>An uplift to the Workforce Development Fund </a:t>
            </a:r>
            <a:r>
              <a:rPr lang="en-GB" sz="1900" i="1" kern="100" dirty="0">
                <a:latin typeface="Arial" panose="020B0604020202020204" pitchFamily="34" charset="0"/>
                <a:ea typeface="Calibri" panose="020F0502020204030204" pitchFamily="34" charset="0"/>
                <a:cs typeface="Arial" panose="020B0604020202020204" pitchFamily="34" charset="0"/>
              </a:rPr>
              <a:t>-</a:t>
            </a:r>
            <a:r>
              <a:rPr lang="en-GB" sz="1900" kern="100" dirty="0">
                <a:latin typeface="Arial" panose="020B0604020202020204" pitchFamily="34" charset="0"/>
                <a:ea typeface="Calibri" panose="020F0502020204030204" pitchFamily="34" charset="0"/>
                <a:cs typeface="Arial" panose="020B0604020202020204" pitchFamily="34" charset="0"/>
              </a:rPr>
              <a:t>This is for the 2023-24 financial year and will expand access to funding for learning and development.</a:t>
            </a: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pPr defTabSz="966064">
              <a:defRPr/>
            </a:pPr>
            <a:endParaRPr lang="en-GB" sz="1300" dirty="0">
              <a:solidFill>
                <a:srgbClr val="000000"/>
              </a:solidFill>
              <a:latin typeface="Arial" panose="020B0604020202020204" pitchFamily="34" charset="0"/>
            </a:endParaRPr>
          </a:p>
          <a:p>
            <a:pPr defTabSz="966064">
              <a:defRPr/>
            </a:pPr>
            <a:endParaRPr lang="en-GB" sz="1300" dirty="0">
              <a:solidFill>
                <a:srgbClr val="000000"/>
              </a:solidFill>
              <a:latin typeface="Arial" panose="020B0604020202020204" pitchFamily="34" charset="0"/>
            </a:endParaRPr>
          </a:p>
          <a:p>
            <a:pPr defTabSz="966064">
              <a:defRPr/>
            </a:pPr>
            <a:endParaRPr lang="en-GB" sz="1300" dirty="0">
              <a:solidFill>
                <a:srgbClr val="000000"/>
              </a:solidFill>
              <a:latin typeface="Arial" panose="020B0604020202020204" pitchFamily="34" charset="0"/>
            </a:endParaRPr>
          </a:p>
          <a:p>
            <a:pPr defTabSz="966064">
              <a:defRPr/>
            </a:pPr>
            <a:endParaRPr lang="en-GB" sz="1300" dirty="0">
              <a:solidFill>
                <a:srgbClr val="000000"/>
              </a:solidFill>
              <a:latin typeface="Arial" panose="020B0604020202020204" pitchFamily="34" charset="0"/>
            </a:endParaRPr>
          </a:p>
          <a:p>
            <a:pPr defTabSz="966064">
              <a:defRPr/>
            </a:pPr>
            <a:endParaRPr lang="en-GB" sz="130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20</a:t>
            </a:fld>
            <a:endParaRPr lang="en-GB" dirty="0"/>
          </a:p>
        </p:txBody>
      </p:sp>
    </p:spTree>
    <p:extLst>
      <p:ext uri="{BB962C8B-B14F-4D97-AF65-F5344CB8AC3E}">
        <p14:creationId xmlns:p14="http://schemas.microsoft.com/office/powerpoint/2010/main" val="175543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CQC Seminars</a:t>
            </a:r>
          </a:p>
          <a:p>
            <a:endParaRPr lang="en-US" b="1">
              <a:cs typeface="Calibri"/>
            </a:endParaRPr>
          </a:p>
          <a:p>
            <a:r>
              <a:rPr lang="en-US" sz="1300">
                <a:solidFill>
                  <a:srgbClr val="000000"/>
                </a:solidFill>
                <a:latin typeface="Arial" panose="020B0604020202020204" pitchFamily="34" charset="0"/>
              </a:rPr>
              <a:t>Meeting Care Quality Commission (CQC) standards is essential for any regulated adult social care provider to deliver Good or Outstanding care. This session will support managers and teams less familiar with CQC inspection to be better prepared and more confident. It can be delivered either face to face, or virtually. It can also be delivered via open access, allowing individuals to book into sessions directly via our website. </a:t>
            </a:r>
          </a:p>
          <a:p>
            <a:endParaRPr lang="en-US" sz="1300">
              <a:solidFill>
                <a:srgbClr val="000000"/>
              </a:solidFill>
              <a:latin typeface="Arial" panose="020B0604020202020204" pitchFamily="34" charset="0"/>
            </a:endParaRPr>
          </a:p>
          <a:p>
            <a:r>
              <a:rPr lang="en-US" sz="1300">
                <a:solidFill>
                  <a:srgbClr val="000000"/>
                </a:solidFill>
                <a:latin typeface="Arial" panose="020B0604020202020204" pitchFamily="34" charset="0"/>
              </a:rPr>
              <a:t>Delivered by two fully trained Skills for Care facilitators will deliver the seminar, to a maximum of 45 delegates. </a:t>
            </a:r>
          </a:p>
          <a:p>
            <a:endParaRPr lang="en-US" sz="1300">
              <a:solidFill>
                <a:srgbClr val="000000"/>
              </a:solidFill>
              <a:latin typeface="Arial" panose="020B0604020202020204" pitchFamily="34" charset="0"/>
            </a:endParaRPr>
          </a:p>
          <a:p>
            <a:r>
              <a:rPr lang="en-US" sz="1300">
                <a:solidFill>
                  <a:srgbClr val="000000"/>
                </a:solidFill>
                <a:latin typeface="Arial" panose="020B0604020202020204" pitchFamily="34" charset="0"/>
              </a:rPr>
              <a:t>The being prepared for CQC inspection seminar includes two key elements: </a:t>
            </a:r>
          </a:p>
          <a:p>
            <a:pPr algn="l"/>
            <a:endParaRPr lang="en-GB" sz="1300">
              <a:solidFill>
                <a:srgbClr val="000000"/>
              </a:solidFill>
              <a:latin typeface="Arial" panose="020B0604020202020204" pitchFamily="34" charset="0"/>
            </a:endParaRPr>
          </a:p>
          <a:p>
            <a:r>
              <a:rPr lang="en-US" sz="1300" b="1">
                <a:solidFill>
                  <a:srgbClr val="008080"/>
                </a:solidFill>
                <a:latin typeface="Arial" panose="020B0604020202020204" pitchFamily="34" charset="0"/>
              </a:rPr>
              <a:t>The benefits of the CQC inspection and what the process covers </a:t>
            </a:r>
            <a:endParaRPr lang="en-US" sz="1300">
              <a:solidFill>
                <a:srgbClr val="008080"/>
              </a:solidFill>
              <a:latin typeface="Arial" panose="020B0604020202020204" pitchFamily="34" charset="0"/>
            </a:endParaRPr>
          </a:p>
          <a:p>
            <a:r>
              <a:rPr lang="en-GB" sz="1300">
                <a:solidFill>
                  <a:srgbClr val="000000"/>
                </a:solidFill>
                <a:latin typeface="Wingdings" panose="05000000000000000000" pitchFamily="2" charset="2"/>
              </a:rPr>
              <a:t>- </a:t>
            </a:r>
            <a:r>
              <a:rPr lang="en-GB" sz="1300">
                <a:solidFill>
                  <a:srgbClr val="000000"/>
                </a:solidFill>
                <a:latin typeface="Arial" panose="020B0604020202020204" pitchFamily="34" charset="0"/>
              </a:rPr>
              <a:t>why inspection is important </a:t>
            </a:r>
          </a:p>
          <a:p>
            <a:r>
              <a:rPr lang="en-GB" sz="1300">
                <a:solidFill>
                  <a:srgbClr val="000000"/>
                </a:solidFill>
                <a:latin typeface="Wingdings" panose="05000000000000000000" pitchFamily="2" charset="2"/>
              </a:rPr>
              <a:t>- </a:t>
            </a:r>
            <a:r>
              <a:rPr lang="en-GB" sz="1300">
                <a:solidFill>
                  <a:srgbClr val="000000"/>
                </a:solidFill>
                <a:latin typeface="Arial" panose="020B0604020202020204" pitchFamily="34" charset="0"/>
              </a:rPr>
              <a:t>CQC standards and legislation </a:t>
            </a:r>
          </a:p>
          <a:p>
            <a:r>
              <a:rPr lang="en-US" sz="1300">
                <a:solidFill>
                  <a:srgbClr val="000000"/>
                </a:solidFill>
                <a:latin typeface="Wingdings" panose="05000000000000000000" pitchFamily="2" charset="2"/>
              </a:rPr>
              <a:t>- </a:t>
            </a:r>
            <a:r>
              <a:rPr lang="en-US" sz="1300">
                <a:solidFill>
                  <a:srgbClr val="000000"/>
                </a:solidFill>
                <a:latin typeface="Arial" panose="020B0604020202020204" pitchFamily="34" charset="0"/>
              </a:rPr>
              <a:t>CQC monitoring and inspection process, including ratings. </a:t>
            </a:r>
          </a:p>
          <a:p>
            <a:endParaRPr lang="en-GB" sz="1300">
              <a:solidFill>
                <a:srgbClr val="000000"/>
              </a:solidFill>
              <a:latin typeface="Arial" panose="020B0604020202020204" pitchFamily="34" charset="0"/>
            </a:endParaRPr>
          </a:p>
          <a:p>
            <a:r>
              <a:rPr lang="en-US" sz="1300" b="1">
                <a:solidFill>
                  <a:srgbClr val="008080"/>
                </a:solidFill>
                <a:latin typeface="Arial" panose="020B0604020202020204" pitchFamily="34" charset="0"/>
              </a:rPr>
              <a:t>How to involve others and prepare the evidence needed to meet CQC expectations </a:t>
            </a:r>
            <a:endParaRPr lang="en-US" sz="1300">
              <a:solidFill>
                <a:srgbClr val="000000"/>
              </a:solidFill>
              <a:latin typeface="Arial" panose="020B0604020202020204" pitchFamily="34" charset="0"/>
            </a:endParaRPr>
          </a:p>
          <a:p>
            <a:r>
              <a:rPr lang="en-GB" sz="1300">
                <a:solidFill>
                  <a:srgbClr val="000000"/>
                </a:solidFill>
                <a:latin typeface="Arial" panose="020B0604020202020204" pitchFamily="34" charset="0"/>
              </a:rPr>
              <a:t>Including: </a:t>
            </a:r>
          </a:p>
          <a:p>
            <a:r>
              <a:rPr lang="en-US" sz="1300">
                <a:solidFill>
                  <a:srgbClr val="000000"/>
                </a:solidFill>
                <a:latin typeface="Wingdings" panose="05000000000000000000" pitchFamily="2" charset="2"/>
              </a:rPr>
              <a:t>- </a:t>
            </a:r>
            <a:r>
              <a:rPr lang="en-US" sz="1300">
                <a:solidFill>
                  <a:srgbClr val="000000"/>
                </a:solidFill>
                <a:latin typeface="Arial" panose="020B0604020202020204" pitchFamily="34" charset="0"/>
              </a:rPr>
              <a:t>involving others in the inspection process </a:t>
            </a:r>
          </a:p>
          <a:p>
            <a:r>
              <a:rPr lang="en-US" sz="1300">
                <a:solidFill>
                  <a:srgbClr val="000000"/>
                </a:solidFill>
                <a:latin typeface="Wingdings" panose="05000000000000000000" pitchFamily="2" charset="2"/>
              </a:rPr>
              <a:t>- </a:t>
            </a:r>
            <a:r>
              <a:rPr lang="en-US" sz="1300">
                <a:solidFill>
                  <a:srgbClr val="000000"/>
                </a:solidFill>
                <a:latin typeface="Arial" panose="020B0604020202020204" pitchFamily="34" charset="0"/>
              </a:rPr>
              <a:t>the importance of quality assurance </a:t>
            </a:r>
          </a:p>
          <a:p>
            <a:pPr marL="301895" indent="-301895">
              <a:buFontTx/>
              <a:buChar char="-"/>
            </a:pPr>
            <a:r>
              <a:rPr lang="en-US" sz="1300">
                <a:solidFill>
                  <a:srgbClr val="000000"/>
                </a:solidFill>
                <a:latin typeface="Arial" panose="020B0604020202020204" pitchFamily="34" charset="0"/>
              </a:rPr>
              <a:t>evidencing that you meet CQC standards </a:t>
            </a:r>
          </a:p>
          <a:p>
            <a:pPr marL="301895" indent="-301895">
              <a:buFontTx/>
              <a:buChar char="-"/>
            </a:pPr>
            <a:r>
              <a:rPr lang="en-US" sz="1300">
                <a:solidFill>
                  <a:srgbClr val="000000"/>
                </a:solidFill>
                <a:latin typeface="Arial" panose="020B0604020202020204" pitchFamily="34" charset="0"/>
              </a:rPr>
              <a:t>the latest insight into CQC priorities. </a:t>
            </a:r>
          </a:p>
          <a:p>
            <a:pPr marL="301895" indent="-301895">
              <a:buFontTx/>
              <a:buChar char="-"/>
            </a:pPr>
            <a:endParaRPr lang="en-US" sz="1300">
              <a:solidFill>
                <a:srgbClr val="000000"/>
              </a:solidFill>
              <a:latin typeface="Arial" panose="020B0604020202020204" pitchFamily="34" charset="0"/>
            </a:endParaRPr>
          </a:p>
          <a:p>
            <a:pPr marL="301895" indent="-301895">
              <a:buFontTx/>
              <a:buChar char="-"/>
            </a:pPr>
            <a:endParaRPr lang="en-US" sz="1300">
              <a:solidFill>
                <a:srgbClr val="000000"/>
              </a:solidFill>
              <a:latin typeface="Arial" panose="020B0604020202020204" pitchFamily="34" charset="0"/>
            </a:endParaRPr>
          </a:p>
          <a:p>
            <a:endParaRPr lang="en-US" sz="1300">
              <a:solidFill>
                <a:srgbClr val="000000"/>
              </a:solidFill>
              <a:latin typeface="Arial" panose="020B0604020202020204" pitchFamily="34" charset="0"/>
            </a:endParaRPr>
          </a:p>
          <a:p>
            <a:pPr>
              <a:lnSpc>
                <a:spcPct val="160000"/>
              </a:lnSpc>
              <a:spcBef>
                <a:spcPts val="634"/>
              </a:spcBef>
            </a:pPr>
            <a:r>
              <a:rPr lang="en-US" sz="1100">
                <a:solidFill>
                  <a:srgbClr val="20201F"/>
                </a:solidFill>
                <a:latin typeface="Arial" panose="020B0604020202020204" pitchFamily="34" charset="0"/>
              </a:rPr>
              <a:t>Cost for </a:t>
            </a:r>
            <a:r>
              <a:rPr lang="en-US" sz="1100" b="1">
                <a:solidFill>
                  <a:srgbClr val="20201F"/>
                </a:solidFill>
                <a:latin typeface="Arial" panose="020B0604020202020204" pitchFamily="34" charset="0"/>
              </a:rPr>
              <a:t>open access </a:t>
            </a:r>
            <a:r>
              <a:rPr lang="en-US" sz="1100">
                <a:solidFill>
                  <a:srgbClr val="20201F"/>
                </a:solidFill>
                <a:latin typeface="Arial" panose="020B0604020202020204" pitchFamily="34" charset="0"/>
              </a:rPr>
              <a:t>for individual delegates </a:t>
            </a:r>
            <a:r>
              <a:rPr lang="en-GB" sz="1100">
                <a:solidFill>
                  <a:srgbClr val="20201F"/>
                </a:solidFill>
                <a:latin typeface="Arial" panose="020B0604020202020204" pitchFamily="34" charset="0"/>
              </a:rPr>
              <a:t>£120 +VAT. </a:t>
            </a:r>
            <a:r>
              <a:rPr lang="en-US" sz="1100">
                <a:solidFill>
                  <a:srgbClr val="20201F"/>
                </a:solidFill>
                <a:latin typeface="Arial" panose="020B0604020202020204" pitchFamily="34" charset="0"/>
              </a:rPr>
              <a:t> </a:t>
            </a:r>
          </a:p>
          <a:p>
            <a:pPr>
              <a:lnSpc>
                <a:spcPct val="160000"/>
              </a:lnSpc>
              <a:spcBef>
                <a:spcPts val="634"/>
              </a:spcBef>
            </a:pPr>
            <a:r>
              <a:rPr lang="en-US" sz="1100">
                <a:solidFill>
                  <a:srgbClr val="20201F"/>
                </a:solidFill>
                <a:latin typeface="Arial" panose="020B0604020202020204" pitchFamily="34" charset="0"/>
              </a:rPr>
              <a:t>Cost for </a:t>
            </a:r>
            <a:r>
              <a:rPr lang="en-US" sz="1100" b="1">
                <a:solidFill>
                  <a:srgbClr val="20201F"/>
                </a:solidFill>
                <a:latin typeface="Arial" panose="020B0604020202020204" pitchFamily="34" charset="0"/>
              </a:rPr>
              <a:t>direct commission </a:t>
            </a:r>
            <a:r>
              <a:rPr lang="en-US" sz="1100">
                <a:solidFill>
                  <a:srgbClr val="20201F"/>
                </a:solidFill>
                <a:latin typeface="Arial" panose="020B0604020202020204" pitchFamily="34" charset="0"/>
              </a:rPr>
              <a:t>by an employer for delivery to their organisation £2,100 +VAT. </a:t>
            </a:r>
            <a:endParaRPr lang="en-US" sz="1100">
              <a:solidFill>
                <a:srgbClr val="000000"/>
              </a:solidFill>
              <a:latin typeface="Arial" panose="020B0604020202020204" pitchFamily="34" charset="0"/>
            </a:endParaRPr>
          </a:p>
          <a:p>
            <a:pPr>
              <a:lnSpc>
                <a:spcPct val="160000"/>
              </a:lnSpc>
              <a:spcBef>
                <a:spcPts val="634"/>
              </a:spcBef>
            </a:pPr>
            <a:r>
              <a:rPr lang="en-US" sz="1100">
                <a:solidFill>
                  <a:srgbClr val="20201F"/>
                </a:solidFill>
                <a:latin typeface="Arial" panose="020B0604020202020204" pitchFamily="34" charset="0"/>
              </a:rPr>
              <a:t>Cost for </a:t>
            </a:r>
            <a:r>
              <a:rPr lang="en-US" sz="1100" b="1">
                <a:solidFill>
                  <a:srgbClr val="20201F"/>
                </a:solidFill>
                <a:latin typeface="Arial" panose="020B0604020202020204" pitchFamily="34" charset="0"/>
              </a:rPr>
              <a:t>commission by a local authority </a:t>
            </a:r>
            <a:r>
              <a:rPr lang="en-US" sz="1100">
                <a:solidFill>
                  <a:srgbClr val="20201F"/>
                </a:solidFill>
                <a:latin typeface="Arial" panose="020B0604020202020204" pitchFamily="34" charset="0"/>
              </a:rPr>
              <a:t>or integrated care system on behalf of employers in their local area </a:t>
            </a:r>
            <a:r>
              <a:rPr lang="en-GB" sz="1100">
                <a:solidFill>
                  <a:srgbClr val="20201F"/>
                </a:solidFill>
                <a:latin typeface="Arial" panose="020B0604020202020204" pitchFamily="34" charset="0"/>
              </a:rPr>
              <a:t>£2,500 +VAT</a:t>
            </a:r>
          </a:p>
          <a:p>
            <a:pPr>
              <a:lnSpc>
                <a:spcPct val="160000"/>
              </a:lnSpc>
              <a:spcBef>
                <a:spcPts val="634"/>
              </a:spcBef>
            </a:pPr>
            <a:endParaRPr lang="en-GB" sz="1100">
              <a:solidFill>
                <a:srgbClr val="20201F"/>
              </a:solidFill>
              <a:latin typeface="Arial" panose="020B0604020202020204" pitchFamily="34" charset="0"/>
            </a:endParaRPr>
          </a:p>
          <a:p>
            <a:pPr>
              <a:lnSpc>
                <a:spcPct val="160000"/>
              </a:lnSpc>
              <a:spcBef>
                <a:spcPts val="634"/>
              </a:spcBef>
            </a:pPr>
            <a:r>
              <a:rPr lang="en-GB"/>
              <a:t>Being prepared seminar feedback…</a:t>
            </a:r>
          </a:p>
          <a:p>
            <a:pPr>
              <a:lnSpc>
                <a:spcPct val="160000"/>
              </a:lnSpc>
              <a:spcBef>
                <a:spcPts val="634"/>
              </a:spcBef>
            </a:pPr>
            <a:endParaRPr lang="en-GB"/>
          </a:p>
          <a:p>
            <a:pPr>
              <a:lnSpc>
                <a:spcPct val="160000"/>
              </a:lnSpc>
              <a:spcBef>
                <a:spcPts val="634"/>
              </a:spcBef>
            </a:pPr>
            <a:r>
              <a:rPr lang="en-GB"/>
              <a:t> </a:t>
            </a:r>
          </a:p>
          <a:p>
            <a:pPr>
              <a:lnSpc>
                <a:spcPct val="160000"/>
              </a:lnSpc>
              <a:spcBef>
                <a:spcPts val="634"/>
              </a:spcBef>
            </a:pPr>
            <a:endParaRPr lang="en-GB"/>
          </a:p>
          <a:p>
            <a:pPr>
              <a:lnSpc>
                <a:spcPct val="160000"/>
              </a:lnSpc>
              <a:spcBef>
                <a:spcPts val="634"/>
              </a:spcBef>
            </a:pPr>
            <a:r>
              <a:rPr lang="en-GB"/>
              <a:t>“It was fantastic, very informative and engaging. I feel more prepared and less anxious about my next visit due to having a better understanding of the changes.”</a:t>
            </a:r>
          </a:p>
          <a:p>
            <a:pPr>
              <a:lnSpc>
                <a:spcPct val="160000"/>
              </a:lnSpc>
              <a:spcBef>
                <a:spcPts val="634"/>
              </a:spcBef>
            </a:pPr>
            <a:r>
              <a:rPr lang="en-GB"/>
              <a:t>Samantha Jane Grimes, Registered Manager, Sunnyside Home Care</a:t>
            </a:r>
          </a:p>
          <a:p>
            <a:pPr>
              <a:lnSpc>
                <a:spcPct val="160000"/>
              </a:lnSpc>
              <a:spcBef>
                <a:spcPts val="634"/>
              </a:spcBef>
            </a:pPr>
            <a:endParaRPr lang="en-GB"/>
          </a:p>
          <a:p>
            <a:pPr>
              <a:lnSpc>
                <a:spcPct val="160000"/>
              </a:lnSpc>
              <a:spcBef>
                <a:spcPts val="634"/>
              </a:spcBef>
            </a:pPr>
            <a:r>
              <a:rPr lang="en-GB"/>
              <a:t>“Really helpful session. The new assessment framework and it was made easy to understand. It has given me a clearer idea and also resources to help.”</a:t>
            </a:r>
          </a:p>
          <a:p>
            <a:pPr>
              <a:lnSpc>
                <a:spcPct val="160000"/>
              </a:lnSpc>
              <a:spcBef>
                <a:spcPts val="634"/>
              </a:spcBef>
            </a:pPr>
            <a:r>
              <a:rPr lang="en-GB"/>
              <a:t>David </a:t>
            </a:r>
            <a:r>
              <a:rPr lang="en-GB" err="1"/>
              <a:t>Mernissi</a:t>
            </a:r>
            <a:r>
              <a:rPr lang="en-GB"/>
              <a:t>, Registered Manager, Sunnyside House</a:t>
            </a:r>
          </a:p>
          <a:p>
            <a:pPr>
              <a:lnSpc>
                <a:spcPct val="160000"/>
              </a:lnSpc>
              <a:spcBef>
                <a:spcPts val="634"/>
              </a:spcBef>
            </a:pPr>
            <a:endParaRPr lang="en-GB"/>
          </a:p>
          <a:p>
            <a:pPr>
              <a:lnSpc>
                <a:spcPct val="160000"/>
              </a:lnSpc>
              <a:spcBef>
                <a:spcPts val="634"/>
              </a:spcBef>
            </a:pPr>
            <a:r>
              <a:rPr lang="en-GB"/>
              <a:t>“Really useful to hear other people’s experiences of their inspections and the importance of utilising the stakeholders.”</a:t>
            </a:r>
          </a:p>
          <a:p>
            <a:pPr>
              <a:lnSpc>
                <a:spcPct val="160000"/>
              </a:lnSpc>
              <a:spcBef>
                <a:spcPts val="634"/>
              </a:spcBef>
            </a:pPr>
            <a:r>
              <a:rPr lang="en-GB"/>
              <a:t>Amy Phillips, Supported living manager, Turning Point</a:t>
            </a:r>
          </a:p>
          <a:p>
            <a:pPr>
              <a:lnSpc>
                <a:spcPct val="160000"/>
              </a:lnSpc>
              <a:spcBef>
                <a:spcPts val="634"/>
              </a:spcBef>
            </a:pPr>
            <a:endParaRPr lang="en-GB"/>
          </a:p>
          <a:p>
            <a:pPr>
              <a:lnSpc>
                <a:spcPct val="160000"/>
              </a:lnSpc>
              <a:spcBef>
                <a:spcPts val="634"/>
              </a:spcBef>
            </a:pPr>
            <a:r>
              <a:rPr lang="en-GB"/>
              <a:t>"We thoroughly enjoyed the training, and the delivery was outstanding. Some managers are very experienced and some very new to the role and all gained new skills."</a:t>
            </a:r>
          </a:p>
          <a:p>
            <a:pPr>
              <a:lnSpc>
                <a:spcPct val="160000"/>
              </a:lnSpc>
              <a:spcBef>
                <a:spcPts val="634"/>
              </a:spcBef>
            </a:pPr>
            <a:r>
              <a:rPr lang="en-GB"/>
              <a:t>Sarah Woodward, Service Lead Manager, (OP) Catalyst Choices CIC</a:t>
            </a:r>
          </a:p>
          <a:p>
            <a:pPr>
              <a:lnSpc>
                <a:spcPct val="160000"/>
              </a:lnSpc>
              <a:spcBef>
                <a:spcPts val="634"/>
              </a:spcBef>
            </a:pPr>
            <a:endParaRPr lang="en-GB"/>
          </a:p>
          <a:p>
            <a:pPr>
              <a:lnSpc>
                <a:spcPct val="160000"/>
              </a:lnSpc>
              <a:spcBef>
                <a:spcPts val="634"/>
              </a:spcBef>
            </a:pPr>
            <a:r>
              <a:rPr lang="en-GB"/>
              <a:t>"It was great! The presenters were really knowledgeable and supportive. CQC is everyone's business and we need to be prepared all year round. It has reinforced that we should be prepared at any time as inspections are a good monitoring tool to ensure we are providing the best quality care at all times. It is good to know what we need to focus in on and how to prepare the wider team for an inspection."</a:t>
            </a:r>
          </a:p>
          <a:p>
            <a:pPr>
              <a:lnSpc>
                <a:spcPct val="160000"/>
              </a:lnSpc>
              <a:spcBef>
                <a:spcPts val="634"/>
              </a:spcBef>
            </a:pPr>
            <a:r>
              <a:rPr lang="en-GB"/>
              <a:t>Registered Manager, Homecare provider</a:t>
            </a:r>
          </a:p>
          <a:p>
            <a:pPr>
              <a:lnSpc>
                <a:spcPct val="160000"/>
              </a:lnSpc>
              <a:spcBef>
                <a:spcPts val="634"/>
              </a:spcBef>
            </a:pPr>
            <a:endParaRPr lang="en-GB"/>
          </a:p>
          <a:p>
            <a:pPr>
              <a:lnSpc>
                <a:spcPct val="160000"/>
              </a:lnSpc>
              <a:spcBef>
                <a:spcPts val="634"/>
              </a:spcBef>
            </a:pPr>
            <a:r>
              <a:rPr lang="en-GB"/>
              <a:t>“I enjoyed watching and learning about the new way CQC will be inspecting our service.”</a:t>
            </a:r>
          </a:p>
          <a:p>
            <a:pPr>
              <a:lnSpc>
                <a:spcPct val="160000"/>
              </a:lnSpc>
              <a:spcBef>
                <a:spcPts val="634"/>
              </a:spcBef>
            </a:pPr>
            <a:r>
              <a:rPr lang="en-GB"/>
              <a:t>Tracy Daley, Head of Operations, Accept Care</a:t>
            </a:r>
          </a:p>
          <a:p>
            <a:pPr>
              <a:lnSpc>
                <a:spcPct val="160000"/>
              </a:lnSpc>
              <a:spcBef>
                <a:spcPts val="634"/>
              </a:spcBef>
            </a:pPr>
            <a:endParaRPr lang="en-GB"/>
          </a:p>
          <a:p>
            <a:pPr>
              <a:lnSpc>
                <a:spcPct val="160000"/>
              </a:lnSpc>
              <a:spcBef>
                <a:spcPts val="634"/>
              </a:spcBef>
            </a:pPr>
            <a:r>
              <a:rPr lang="en-GB"/>
              <a:t>“I have enjoyed this course and have found it very useful.”</a:t>
            </a:r>
          </a:p>
          <a:p>
            <a:pPr>
              <a:lnSpc>
                <a:spcPct val="160000"/>
              </a:lnSpc>
              <a:spcBef>
                <a:spcPts val="634"/>
              </a:spcBef>
            </a:pPr>
            <a:r>
              <a:rPr lang="en-GB"/>
              <a:t>Registered Manager, Residential home</a:t>
            </a:r>
          </a:p>
          <a:p>
            <a:pPr>
              <a:lnSpc>
                <a:spcPct val="160000"/>
              </a:lnSpc>
              <a:spcBef>
                <a:spcPts val="634"/>
              </a:spcBef>
            </a:pPr>
            <a:endParaRPr lang="en-GB"/>
          </a:p>
          <a:p>
            <a:pPr>
              <a:lnSpc>
                <a:spcPct val="160000"/>
              </a:lnSpc>
              <a:spcBef>
                <a:spcPts val="634"/>
              </a:spcBef>
            </a:pPr>
            <a:r>
              <a:rPr lang="en-GB"/>
              <a:t> </a:t>
            </a:r>
          </a:p>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a:p>
        </p:txBody>
      </p:sp>
    </p:spTree>
    <p:extLst>
      <p:ext uri="{BB962C8B-B14F-4D97-AF65-F5344CB8AC3E}">
        <p14:creationId xmlns:p14="http://schemas.microsoft.com/office/powerpoint/2010/main" val="1222893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u="sng" kern="100" dirty="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first phase of the Care Workforce Pathway</a:t>
            </a:r>
            <a:r>
              <a:rPr lang="en-GB" sz="1300" u="sng" kern="100" dirty="0">
                <a:ea typeface="Calibri" panose="020F0502020204030204" pitchFamily="34" charset="0"/>
                <a:cs typeface="Arial" panose="020B0604020202020204" pitchFamily="34" charset="0"/>
              </a:rPr>
              <a:t>:</a:t>
            </a:r>
            <a:br>
              <a:rPr lang="en-GB" sz="1300" u="sng" kern="100" dirty="0">
                <a:ea typeface="Calibri" panose="020F0502020204030204" pitchFamily="34" charset="0"/>
                <a:cs typeface="Arial" panose="020B0604020202020204" pitchFamily="34" charset="0"/>
              </a:rPr>
            </a:br>
            <a:br>
              <a:rPr lang="en-GB" sz="1300" kern="100" dirty="0">
                <a:ea typeface="Calibri" panose="020F0502020204030204" pitchFamily="34" charset="0"/>
                <a:cs typeface="Arial" panose="020B0604020202020204" pitchFamily="34" charset="0"/>
              </a:rPr>
            </a:br>
            <a:r>
              <a:rPr lang="en-GB" sz="1300" b="1" kern="100" dirty="0">
                <a:ea typeface="Times New Roman" panose="02020603050405020304" pitchFamily="18" charset="0"/>
                <a:cs typeface="Arial" panose="020B0604020202020204" pitchFamily="34" charset="0"/>
              </a:rPr>
              <a:t>The role categories - </a:t>
            </a:r>
            <a:r>
              <a:rPr lang="en-GB" sz="1300" kern="100" dirty="0">
                <a:ea typeface="Times New Roman" panose="02020603050405020304" pitchFamily="18" charset="0"/>
                <a:cs typeface="Arial" panose="020B0604020202020204" pitchFamily="34" charset="0"/>
              </a:rPr>
              <a:t>This first part of the pathway focuses on direct care and support roles at four levels with each level relating to a role category, they are: </a:t>
            </a:r>
            <a:br>
              <a:rPr lang="en-GB" sz="1300" kern="100" dirty="0">
                <a:ea typeface="Calibri" panose="020F0502020204030204" pitchFamily="34" charset="0"/>
                <a:cs typeface="Arial" panose="020B0604020202020204" pitchFamily="34" charset="0"/>
              </a:rPr>
            </a:br>
            <a:r>
              <a:rPr lang="en-GB" sz="1300" u="sng" kern="100" dirty="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role category A: new to care</a:t>
            </a:r>
            <a:br>
              <a:rPr lang="en-GB" sz="1300" kern="100" dirty="0">
                <a:ea typeface="Calibri" panose="020F0502020204030204" pitchFamily="34" charset="0"/>
                <a:cs typeface="Arial" panose="020B0604020202020204" pitchFamily="34" charset="0"/>
              </a:rPr>
            </a:br>
            <a:r>
              <a:rPr lang="en-GB" sz="1300" u="sng" kern="100" dirty="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role category B: care or support worker</a:t>
            </a:r>
            <a:br>
              <a:rPr lang="en-GB" sz="1300" kern="100" dirty="0">
                <a:ea typeface="Calibri" panose="020F0502020204030204" pitchFamily="34" charset="0"/>
                <a:cs typeface="Arial" panose="020B0604020202020204" pitchFamily="34" charset="0"/>
              </a:rPr>
            </a:br>
            <a:r>
              <a:rPr lang="en-GB" sz="1300" u="sng" kern="100" dirty="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role category C: supervisor or leader</a:t>
            </a:r>
            <a:br>
              <a:rPr lang="en-GB" sz="1300" kern="100" dirty="0">
                <a:ea typeface="Calibri" panose="020F0502020204030204" pitchFamily="34" charset="0"/>
                <a:cs typeface="Arial" panose="020B0604020202020204" pitchFamily="34" charset="0"/>
              </a:rPr>
            </a:br>
            <a:r>
              <a:rPr lang="en-GB" sz="1300" u="sng" kern="100" dirty="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role category D: practice leader</a:t>
            </a:r>
            <a:br>
              <a:rPr lang="en-GB" sz="1300" kern="100" dirty="0">
                <a:ea typeface="Calibri" panose="020F0502020204030204" pitchFamily="34" charset="0"/>
                <a:cs typeface="Arial" panose="020B0604020202020204" pitchFamily="34" charset="0"/>
              </a:rPr>
            </a:br>
            <a:br>
              <a:rPr lang="en-GB" sz="1300" kern="100" dirty="0">
                <a:ea typeface="Calibri" panose="020F0502020204030204" pitchFamily="34" charset="0"/>
                <a:cs typeface="Arial" panose="020B0604020202020204" pitchFamily="34" charset="0"/>
              </a:rPr>
            </a:br>
            <a:r>
              <a:rPr lang="en-GB" sz="1300" dirty="0">
                <a:solidFill>
                  <a:srgbClr val="212529"/>
                </a:solidFill>
              </a:rPr>
              <a:t>Contained within each role category is a defined set of behaviours, knowledge and skills expected of someone to work at that level. The care workforce pathway also demonstrates how someone can develop within each category, building on their knowledge and skills to provide the best possible care to the people who receive their support.</a:t>
            </a:r>
          </a:p>
          <a:p>
            <a:endParaRPr lang="en-GB" sz="1300" dirty="0">
              <a:solidFill>
                <a:srgbClr val="212529"/>
              </a:solidFill>
            </a:endParaRPr>
          </a:p>
          <a:p>
            <a:pPr defTabSz="966064">
              <a:defRPr/>
            </a:pPr>
            <a:r>
              <a:rPr lang="en-GB" sz="1900" kern="100" dirty="0">
                <a:latin typeface="Arial" panose="020B0604020202020204" pitchFamily="34" charset="0"/>
                <a:ea typeface="Times New Roman" panose="02020603050405020304" pitchFamily="18" charset="0"/>
                <a:cs typeface="Arial" panose="020B0604020202020204" pitchFamily="34" charset="0"/>
              </a:rPr>
              <a:t>Roles within each category may have different job titles but the roles will have a high degree of similarity across the sector. The pathway includes a number of suggested learning opportunities to help members of the workforce develop knowledge and skills within a role or within a specific area of practice</a:t>
            </a:r>
            <a:r>
              <a:rPr lang="en-GB" sz="1900" i="1" kern="100" dirty="0">
                <a:latin typeface="Arial" panose="020B0604020202020204" pitchFamily="34" charset="0"/>
                <a:ea typeface="Times New Roman" panose="02020603050405020304" pitchFamily="18" charset="0"/>
                <a:cs typeface="Arial" panose="020B0604020202020204" pitchFamily="34" charset="0"/>
              </a:rPr>
              <a:t>.</a:t>
            </a:r>
          </a:p>
          <a:p>
            <a:pPr>
              <a:lnSpc>
                <a:spcPct val="105000"/>
              </a:lnSpc>
            </a:pPr>
            <a:endParaRPr lang="en-GB" sz="1900" i="1" kern="100" dirty="0">
              <a:latin typeface="Arial" panose="020B0604020202020204" pitchFamily="34" charset="0"/>
              <a:ea typeface="Times New Roman" panose="02020603050405020304" pitchFamily="18" charset="0"/>
              <a:cs typeface="Arial" panose="020B0604020202020204" pitchFamily="34" charset="0"/>
            </a:endParaRPr>
          </a:p>
          <a:p>
            <a:pPr>
              <a:lnSpc>
                <a:spcPct val="105000"/>
              </a:lnSpc>
            </a:pPr>
            <a:r>
              <a:rPr lang="en-GB" sz="1300" b="1" kern="100" dirty="0">
                <a:latin typeface="Arial" panose="020B0604020202020204" pitchFamily="34" charset="0"/>
                <a:ea typeface="Times New Roman" panose="02020603050405020304" pitchFamily="18" charset="0"/>
                <a:cs typeface="Arial" panose="020B0604020202020204" pitchFamily="34" charset="0"/>
              </a:rPr>
              <a:t>Role category descriptions</a:t>
            </a:r>
            <a:r>
              <a:rPr lang="en-GB" sz="1300" kern="100" dirty="0">
                <a:latin typeface="Arial" panose="020B0604020202020204" pitchFamily="34" charset="0"/>
                <a:ea typeface="Times New Roman" panose="02020603050405020304" pitchFamily="18" charset="0"/>
                <a:cs typeface="Arial" panose="020B0604020202020204" pitchFamily="34" charset="0"/>
              </a:rPr>
              <a:t> </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45"/>
              </a:spcAft>
            </a:pPr>
            <a:r>
              <a:rPr lang="en-GB" sz="1300" kern="100" dirty="0">
                <a:latin typeface="Arial" panose="020B0604020202020204" pitchFamily="34" charset="0"/>
                <a:ea typeface="Times New Roman" panose="02020603050405020304" pitchFamily="18" charset="0"/>
                <a:cs typeface="Arial" panose="020B0604020202020204" pitchFamily="34" charset="0"/>
              </a:rPr>
              <a:t>Each of the four role categories outline the following:</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784927" lvl="1" indent="-301895">
              <a:lnSpc>
                <a:spcPct val="105000"/>
              </a:lnSpc>
              <a:buFont typeface="Courier New" panose="02070309020205020404" pitchFamily="49" charset="0"/>
              <a:buChar char="o"/>
            </a:pPr>
            <a:r>
              <a:rPr lang="en-GB" sz="1300" kern="100" dirty="0">
                <a:latin typeface="Arial" panose="020B0604020202020204" pitchFamily="34" charset="0"/>
                <a:ea typeface="Times New Roman" panose="02020603050405020304" pitchFamily="18" charset="0"/>
                <a:cs typeface="Arial" panose="020B0604020202020204" pitchFamily="34" charset="0"/>
              </a:rPr>
              <a:t>What people do in their work</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784927" lvl="1" indent="-301895">
              <a:lnSpc>
                <a:spcPct val="105000"/>
              </a:lnSpc>
              <a:buFont typeface="Courier New" panose="02070309020205020404" pitchFamily="49" charset="0"/>
              <a:buChar char="o"/>
            </a:pPr>
            <a:r>
              <a:rPr lang="en-GB" sz="1300" kern="100" dirty="0">
                <a:latin typeface="Arial" panose="020B0604020202020204" pitchFamily="34" charset="0"/>
                <a:ea typeface="Times New Roman" panose="02020603050405020304" pitchFamily="18" charset="0"/>
                <a:cs typeface="Arial" panose="020B0604020202020204" pitchFamily="34" charset="0"/>
              </a:rPr>
              <a:t>A brief persona for each role category to help contextualise the information included</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784927" lvl="1" indent="-301895">
              <a:lnSpc>
                <a:spcPct val="105000"/>
              </a:lnSpc>
              <a:buFont typeface="Courier New" panose="02070309020205020404" pitchFamily="49" charset="0"/>
              <a:buChar char="o"/>
            </a:pPr>
            <a:r>
              <a:rPr lang="en-GB" sz="1300" kern="100" dirty="0">
                <a:latin typeface="Arial" panose="020B0604020202020204" pitchFamily="34" charset="0"/>
                <a:ea typeface="Times New Roman" panose="02020603050405020304" pitchFamily="18" charset="0"/>
                <a:cs typeface="Arial" panose="020B0604020202020204" pitchFamily="34" charset="0"/>
              </a:rPr>
              <a:t>The behaviours people must show (must do)</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784927" lvl="1" indent="-301895">
              <a:lnSpc>
                <a:spcPct val="105000"/>
              </a:lnSpc>
              <a:buFont typeface="Courier New" panose="02070309020205020404" pitchFamily="49" charset="0"/>
              <a:buChar char="o"/>
            </a:pPr>
            <a:r>
              <a:rPr lang="en-GB" sz="1300" kern="100" dirty="0">
                <a:latin typeface="Arial" panose="020B0604020202020204" pitchFamily="34" charset="0"/>
                <a:ea typeface="Times New Roman" panose="02020603050405020304" pitchFamily="18" charset="0"/>
                <a:cs typeface="Arial" panose="020B0604020202020204" pitchFamily="34" charset="0"/>
              </a:rPr>
              <a:t>Knowledge and skills people need to have (should do)</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784927" lvl="1" indent="-301895">
              <a:lnSpc>
                <a:spcPct val="105000"/>
              </a:lnSpc>
              <a:buFont typeface="Courier New" panose="02070309020205020404" pitchFamily="49" charset="0"/>
              <a:buChar char="o"/>
            </a:pPr>
            <a:r>
              <a:rPr lang="en-GB" sz="1300" kern="100" dirty="0">
                <a:latin typeface="Arial" panose="020B0604020202020204" pitchFamily="34" charset="0"/>
                <a:ea typeface="Times New Roman" panose="02020603050405020304" pitchFamily="18" charset="0"/>
                <a:cs typeface="Arial" panose="020B0604020202020204" pitchFamily="34" charset="0"/>
              </a:rPr>
              <a:t>Specific areas of practice (can do) and current suggested learning opportunities</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966064">
              <a:lnSpc>
                <a:spcPct val="107000"/>
              </a:lnSpc>
            </a:pPr>
            <a:r>
              <a:rPr lang="en-GB" sz="1300" kern="100" dirty="0">
                <a:latin typeface="Arial" panose="020B0604020202020204" pitchFamily="34" charset="0"/>
                <a:ea typeface="Calibri" panose="020F0502020204030204" pitchFamily="34" charset="0"/>
                <a:cs typeface="Arial" panose="020B0604020202020204" pitchFamily="34" charset="0"/>
              </a:rPr>
              <a:t> </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5000"/>
              </a:lnSpc>
            </a:pPr>
            <a:endParaRPr lang="en-GB" sz="1300" b="1" kern="100" dirty="0">
              <a:latin typeface="Arial" panose="020B0604020202020204" pitchFamily="34" charset="0"/>
              <a:ea typeface="Times New Roman" panose="02020603050405020304" pitchFamily="18" charset="0"/>
              <a:cs typeface="Arial" panose="020B0604020202020204" pitchFamily="34" charset="0"/>
            </a:endParaRPr>
          </a:p>
          <a:p>
            <a:pPr>
              <a:lnSpc>
                <a:spcPct val="105000"/>
              </a:lnSpc>
            </a:pPr>
            <a:r>
              <a:rPr lang="en-GB" sz="1300" b="1" kern="100" dirty="0">
                <a:latin typeface="Arial" panose="020B0604020202020204" pitchFamily="34" charset="0"/>
                <a:ea typeface="Times New Roman" panose="02020603050405020304" pitchFamily="18" charset="0"/>
                <a:cs typeface="Arial" panose="020B0604020202020204" pitchFamily="34" charset="0"/>
              </a:rPr>
              <a:t>Links to wider adult social care workforce reform </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45"/>
              </a:spcAft>
            </a:pPr>
            <a:r>
              <a:rPr lang="en-GB" sz="1300" kern="100" dirty="0">
                <a:latin typeface="Arial" panose="020B0604020202020204" pitchFamily="34" charset="0"/>
                <a:ea typeface="Times New Roman" panose="02020603050405020304" pitchFamily="18" charset="0"/>
                <a:cs typeface="Arial" panose="020B0604020202020204" pitchFamily="34" charset="0"/>
              </a:rPr>
              <a:t>To support the implementation of the pathway, a training offer will include funding for:</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784927" lvl="1" indent="-301895">
              <a:lnSpc>
                <a:spcPct val="105000"/>
              </a:lnSpc>
              <a:buFont typeface="Courier New" panose="02070309020205020404" pitchFamily="49" charset="0"/>
              <a:buChar char="o"/>
            </a:pPr>
            <a:r>
              <a:rPr lang="en-GB" sz="1300" kern="100" dirty="0">
                <a:latin typeface="Arial" panose="020B0604020202020204" pitchFamily="34" charset="0"/>
                <a:ea typeface="Times New Roman" panose="02020603050405020304" pitchFamily="18" charset="0"/>
                <a:cs typeface="Arial" panose="020B0604020202020204" pitchFamily="34" charset="0"/>
              </a:rPr>
              <a:t>A new Care Certificate Level 2 qualification – and over time DHSC want this new qualification to become the baseline standard for all new care and support workers to work towards when they join the profession</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784927" lvl="1" indent="-301895">
              <a:lnSpc>
                <a:spcPct val="105000"/>
              </a:lnSpc>
              <a:buFont typeface="Courier New" panose="02070309020205020404" pitchFamily="49" charset="0"/>
              <a:buChar char="o"/>
            </a:pPr>
            <a:r>
              <a:rPr lang="en-GB" sz="1300" kern="100" dirty="0">
                <a:latin typeface="Arial" panose="020B0604020202020204" pitchFamily="34" charset="0"/>
                <a:ea typeface="Times New Roman" panose="02020603050405020304" pitchFamily="18" charset="0"/>
                <a:cs typeface="Arial" panose="020B0604020202020204" pitchFamily="34" charset="0"/>
              </a:rPr>
              <a:t>Learning and development, including training courses on:</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1207580" lvl="2" indent="-241516">
              <a:lnSpc>
                <a:spcPct val="105000"/>
              </a:lnSpc>
              <a:buFont typeface="Wingdings" panose="05000000000000000000" pitchFamily="2" charset="2"/>
              <a:buChar char=""/>
            </a:pPr>
            <a:r>
              <a:rPr lang="en-GB" sz="1300" kern="100" dirty="0">
                <a:latin typeface="Arial" panose="020B0604020202020204" pitchFamily="34" charset="0"/>
                <a:ea typeface="Times New Roman" panose="02020603050405020304" pitchFamily="18" charset="0"/>
                <a:cs typeface="Arial" panose="020B0604020202020204" pitchFamily="34" charset="0"/>
              </a:rPr>
              <a:t>healthcare interventions to support delegation</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1207580" lvl="2" indent="-241516">
              <a:lnSpc>
                <a:spcPct val="105000"/>
              </a:lnSpc>
              <a:buFont typeface="Wingdings" panose="05000000000000000000" pitchFamily="2" charset="2"/>
              <a:buChar char=""/>
            </a:pPr>
            <a:r>
              <a:rPr lang="en-GB" sz="1300" kern="100" dirty="0">
                <a:latin typeface="Arial" panose="020B0604020202020204" pitchFamily="34" charset="0"/>
                <a:ea typeface="Times New Roman" panose="02020603050405020304" pitchFamily="18" charset="0"/>
                <a:cs typeface="Arial" panose="020B0604020202020204" pitchFamily="34" charset="0"/>
              </a:rPr>
              <a:t>learning disabilities including autism</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1207580" lvl="2" indent="-241516">
              <a:lnSpc>
                <a:spcPct val="105000"/>
              </a:lnSpc>
              <a:buFont typeface="Wingdings" panose="05000000000000000000" pitchFamily="2" charset="2"/>
              <a:buChar char=""/>
            </a:pPr>
            <a:r>
              <a:rPr lang="en-GB" sz="1300" kern="100" dirty="0">
                <a:latin typeface="Arial" panose="020B0604020202020204" pitchFamily="34" charset="0"/>
                <a:ea typeface="Times New Roman" panose="02020603050405020304" pitchFamily="18" charset="0"/>
                <a:cs typeface="Arial" panose="020B0604020202020204" pitchFamily="34" charset="0"/>
              </a:rPr>
              <a:t>dementia care</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1207580" lvl="2" indent="-241516">
              <a:lnSpc>
                <a:spcPct val="105000"/>
              </a:lnSpc>
              <a:buFont typeface="Wingdings" panose="05000000000000000000" pitchFamily="2" charset="2"/>
              <a:buChar char=""/>
            </a:pPr>
            <a:r>
              <a:rPr lang="en-GB" sz="1300" kern="100" dirty="0">
                <a:latin typeface="Arial" panose="020B0604020202020204" pitchFamily="34" charset="0"/>
                <a:ea typeface="Times New Roman" panose="02020603050405020304" pitchFamily="18" charset="0"/>
                <a:cs typeface="Arial" panose="020B0604020202020204" pitchFamily="34" charset="0"/>
              </a:rPr>
              <a:t>leadership</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marL="1207580" lvl="2" indent="-241516">
              <a:lnSpc>
                <a:spcPct val="105000"/>
              </a:lnSpc>
              <a:spcAft>
                <a:spcPts val="845"/>
              </a:spcAft>
              <a:buFont typeface="Wingdings" panose="05000000000000000000" pitchFamily="2" charset="2"/>
              <a:buChar char=""/>
            </a:pPr>
            <a:r>
              <a:rPr lang="en-GB" sz="1300" kern="100" dirty="0">
                <a:latin typeface="Arial" panose="020B0604020202020204" pitchFamily="34" charset="0"/>
                <a:ea typeface="Times New Roman" panose="02020603050405020304" pitchFamily="18" charset="0"/>
                <a:cs typeface="Arial" panose="020B0604020202020204" pitchFamily="34" charset="0"/>
              </a:rPr>
              <a:t>digital skills training and development of a new digital leadership qualification </a:t>
            </a:r>
            <a:endParaRPr lang="en-GB" sz="1300" kern="100" dirty="0">
              <a:latin typeface="Arial" panose="020B0604020202020204" pitchFamily="34" charset="0"/>
              <a:ea typeface="Calibri" panose="020F0502020204030204" pitchFamily="34" charset="0"/>
              <a:cs typeface="Times New Roman" panose="02020603050405020304" pitchFamily="18" charset="0"/>
            </a:endParaRPr>
          </a:p>
          <a:p>
            <a:pPr defTabSz="966064">
              <a:defRPr/>
            </a:pP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21</a:t>
            </a:fld>
            <a:endParaRPr lang="en-GB" dirty="0"/>
          </a:p>
        </p:txBody>
      </p:sp>
    </p:spTree>
    <p:extLst>
      <p:ext uri="{BB962C8B-B14F-4D97-AF65-F5344CB8AC3E}">
        <p14:creationId xmlns:p14="http://schemas.microsoft.com/office/powerpoint/2010/main" val="3118788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TLAP worked with people who draw on care and support to develop a universal set of values for the sector. </a:t>
            </a:r>
          </a:p>
          <a:p>
            <a:endParaRPr lang="en-GB" dirty="0"/>
          </a:p>
          <a:p>
            <a:r>
              <a:rPr lang="en-GB" b="0" i="0" dirty="0">
                <a:solidFill>
                  <a:srgbClr val="0B0C0C"/>
                </a:solidFill>
                <a:effectLst/>
                <a:latin typeface="GDS Transport"/>
              </a:rPr>
              <a:t>The values that have been defined apply across all role categories outlined in first phase of the pathway. The intention is for these values to apply across the whole of the adult social care workforce.</a:t>
            </a:r>
          </a:p>
          <a:p>
            <a:endParaRPr lang="en-GB" b="0" i="0" dirty="0">
              <a:solidFill>
                <a:srgbClr val="0B0C0C"/>
              </a:solidFill>
              <a:effectLst/>
              <a:latin typeface="GDS Transport"/>
            </a:endParaRPr>
          </a:p>
          <a:p>
            <a:r>
              <a:rPr lang="en-GB" b="0" i="0" dirty="0">
                <a:solidFill>
                  <a:srgbClr val="0B0C0C"/>
                </a:solidFill>
                <a:effectLst/>
                <a:latin typeface="GDS Transport"/>
              </a:rPr>
              <a:t>Some employers and sector organisations will already have values that meet the needs of their organisation, workforce and people who draw on care, which may already align or partially align with the values set out within the pathway. We do not expect the pathway values to replace existing organisational values where these are working well. However, we would suggest that all organisations consider how the pathway values might be useful to them.</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22</a:t>
            </a:fld>
            <a:endParaRPr lang="en-GB" dirty="0"/>
          </a:p>
        </p:txBody>
      </p:sp>
    </p:spTree>
    <p:extLst>
      <p:ext uri="{BB962C8B-B14F-4D97-AF65-F5344CB8AC3E}">
        <p14:creationId xmlns:p14="http://schemas.microsoft.com/office/powerpoint/2010/main" val="3138763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solidFill>
                  <a:srgbClr val="000000"/>
                </a:solidFill>
                <a:latin typeface="Arial" panose="020B0604020202020204" pitchFamily="34" charset="0"/>
                <a:ea typeface="Calibri" panose="020F0502020204030204" pitchFamily="34" charset="0"/>
              </a:rPr>
              <a:t>Following release of Part 1 of the Care Workforce Pathway, DHSC and Skills for Care will commence development on Phase 2 of the pathway. </a:t>
            </a:r>
            <a:endParaRPr lang="en-GB" sz="1300" dirty="0">
              <a:solidFill>
                <a:srgbClr val="000000"/>
              </a:solidFill>
              <a:latin typeface="Calibri" panose="020F0502020204030204" pitchFamily="34" charset="0"/>
              <a:ea typeface="Calibri" panose="020F0502020204030204" pitchFamily="34" charset="0"/>
            </a:endParaRPr>
          </a:p>
          <a:p>
            <a:pPr marL="483032"/>
            <a:r>
              <a:rPr lang="en-GB" sz="1300" dirty="0">
                <a:solidFill>
                  <a:srgbClr val="000000"/>
                </a:solidFill>
                <a:latin typeface="Arial" panose="020B0604020202020204" pitchFamily="34" charset="0"/>
                <a:ea typeface="Calibri" panose="020F0502020204030204" pitchFamily="34" charset="0"/>
              </a:rPr>
              <a:t> </a:t>
            </a:r>
            <a:endParaRPr lang="en-GB" sz="1300" dirty="0">
              <a:solidFill>
                <a:srgbClr val="000000"/>
              </a:solidFill>
              <a:latin typeface="Calibri" panose="020F0502020204030204" pitchFamily="34" charset="0"/>
              <a:ea typeface="Calibri" panose="020F0502020204030204" pitchFamily="34" charset="0"/>
            </a:endParaRPr>
          </a:p>
          <a:p>
            <a:pPr marL="483032"/>
            <a:r>
              <a:rPr lang="en-GB" sz="1300" dirty="0">
                <a:solidFill>
                  <a:srgbClr val="000000"/>
                </a:solidFill>
                <a:latin typeface="Arial" panose="020B0604020202020204" pitchFamily="34" charset="0"/>
                <a:ea typeface="Calibri" panose="020F0502020204030204" pitchFamily="34" charset="0"/>
              </a:rPr>
              <a:t>This will include a further four role categories to add to the existing four published within Part 1. These four role categories will be Deputy Manager, Registered Manager, Enhanced/Complex care roles and Personal Assistants. As part of the development of the next part of the pathway Skills for Care, on behalf of DHSC, will be engaging further with the sector for insight and feedback on what knowledge, skills and behaviours each of the above role categories require. We will also work with DHSC to scope further parts of the pathway and plan for implementation and adoption. </a:t>
            </a:r>
            <a:endParaRPr lang="en-GB" sz="1300" dirty="0">
              <a:solidFill>
                <a:srgbClr val="000000"/>
              </a:solidFill>
              <a:latin typeface="Calibri" panose="020F0502020204030204" pitchFamily="34" charset="0"/>
              <a:ea typeface="Calibri" panose="020F0502020204030204" pitchFamily="34" charset="0"/>
            </a:endParaRPr>
          </a:p>
          <a:p>
            <a:pPr marL="483032"/>
            <a:r>
              <a:rPr lang="en-GB" sz="1300" i="1" dirty="0">
                <a:solidFill>
                  <a:srgbClr val="000000"/>
                </a:solidFill>
                <a:latin typeface="Arial" panose="020B0604020202020204" pitchFamily="34" charset="0"/>
                <a:ea typeface="Calibri" panose="020F0502020204030204" pitchFamily="34" charset="0"/>
              </a:rPr>
              <a:t> </a:t>
            </a:r>
            <a:endParaRPr lang="en-GB" sz="1300" dirty="0">
              <a:solidFill>
                <a:srgbClr val="000000"/>
              </a:solidFill>
              <a:latin typeface="Calibri" panose="020F0502020204030204" pitchFamily="34" charset="0"/>
              <a:ea typeface="Calibri" panose="020F0502020204030204" pitchFamily="34" charset="0"/>
            </a:endParaRPr>
          </a:p>
          <a:p>
            <a:r>
              <a:rPr lang="en-GB" sz="1300" dirty="0">
                <a:solidFill>
                  <a:srgbClr val="000000"/>
                </a:solidFill>
                <a:latin typeface="Arial" panose="020B0604020202020204" pitchFamily="34" charset="0"/>
                <a:ea typeface="Calibri" panose="020F0502020204030204" pitchFamily="34" charset="0"/>
              </a:rPr>
              <a:t>We recommend that all employers in the sector should consider the Pathway and think about how they can apply it.</a:t>
            </a:r>
            <a:endParaRPr lang="en-GB" sz="1300" dirty="0">
              <a:solidFill>
                <a:srgbClr val="000000"/>
              </a:solidFill>
              <a:latin typeface="Calibri" panose="020F0502020204030204" pitchFamily="34" charset="0"/>
              <a:ea typeface="Calibri" panose="020F0502020204030204" pitchFamily="34" charset="0"/>
            </a:endParaRPr>
          </a:p>
          <a:p>
            <a:pPr marL="483032"/>
            <a:r>
              <a:rPr lang="en-GB" sz="1300" dirty="0">
                <a:solidFill>
                  <a:srgbClr val="000000"/>
                </a:solidFill>
                <a:latin typeface="Arial" panose="020B0604020202020204" pitchFamily="34" charset="0"/>
                <a:ea typeface="Calibri" panose="020F0502020204030204" pitchFamily="34" charset="0"/>
              </a:rPr>
              <a:t> </a:t>
            </a:r>
            <a:endParaRPr lang="en-GB" sz="1300" dirty="0">
              <a:solidFill>
                <a:srgbClr val="000000"/>
              </a:solidFill>
              <a:latin typeface="Calibri" panose="020F0502020204030204" pitchFamily="34" charset="0"/>
              <a:ea typeface="Calibri" panose="020F0502020204030204" pitchFamily="34" charset="0"/>
            </a:endParaRPr>
          </a:p>
          <a:p>
            <a:pPr marL="483032"/>
            <a:r>
              <a:rPr lang="en-GB" sz="1300" dirty="0">
                <a:solidFill>
                  <a:srgbClr val="000000"/>
                </a:solidFill>
                <a:latin typeface="Arial" panose="020B0604020202020204" pitchFamily="34" charset="0"/>
                <a:ea typeface="Calibri" panose="020F0502020204030204" pitchFamily="34" charset="0"/>
              </a:rPr>
              <a:t>This could involve looking at how existing organisational structures and job roles map onto the Pathway and using the Pathway to guide conversations about careers, development and progression.</a:t>
            </a:r>
            <a:endParaRPr lang="en-GB" sz="1300" dirty="0">
              <a:solidFill>
                <a:srgbClr val="000000"/>
              </a:solidFill>
              <a:latin typeface="Calibri" panose="020F0502020204030204" pitchFamily="34" charset="0"/>
              <a:ea typeface="Calibri" panose="020F0502020204030204" pitchFamily="34" charset="0"/>
            </a:endParaRPr>
          </a:p>
          <a:p>
            <a:endParaRPr lang="en-GB" sz="1300" dirty="0">
              <a:solidFill>
                <a:srgbClr val="000000"/>
              </a:solidFill>
              <a:latin typeface="Arial" panose="020B0604020202020204" pitchFamily="34" charset="0"/>
              <a:ea typeface="Calibri" panose="020F0502020204030204" pitchFamily="34" charset="0"/>
              <a:hlinkClick r:id="rId3"/>
            </a:endParaRPr>
          </a:p>
          <a:p>
            <a:endParaRPr lang="en-GB" sz="1300" dirty="0">
              <a:solidFill>
                <a:srgbClr val="000000"/>
              </a:solidFill>
              <a:latin typeface="Arial" panose="020B0604020202020204" pitchFamily="34" charset="0"/>
              <a:ea typeface="Calibri" panose="020F0502020204030204" pitchFamily="34" charset="0"/>
              <a:hlinkClick r:id="rId3"/>
            </a:endParaRPr>
          </a:p>
          <a:p>
            <a:r>
              <a:rPr lang="en-GB" sz="1300" dirty="0">
                <a:solidFill>
                  <a:srgbClr val="000000"/>
                </a:solidFill>
                <a:latin typeface="Arial" panose="020B0604020202020204" pitchFamily="34" charset="0"/>
                <a:ea typeface="Calibri" panose="020F0502020204030204" pitchFamily="34" charset="0"/>
                <a:hlinkClick r:id="rId3"/>
              </a:rPr>
              <a:t>https://www.skillsforcare.org.uk/Developing-your-workforce/Care-workforce-pathway-for-adult-social-care.aspx</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23</a:t>
            </a:fld>
            <a:endParaRPr lang="en-GB" dirty="0"/>
          </a:p>
        </p:txBody>
      </p:sp>
    </p:spTree>
    <p:extLst>
      <p:ext uri="{BB962C8B-B14F-4D97-AF65-F5344CB8AC3E}">
        <p14:creationId xmlns:p14="http://schemas.microsoft.com/office/powerpoint/2010/main" val="1774111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GB" sz="1900" kern="100" dirty="0">
                <a:latin typeface="Arial" panose="020B0604020202020204" pitchFamily="34" charset="0"/>
                <a:ea typeface="Calibri" panose="020F0502020204030204" pitchFamily="34" charset="0"/>
                <a:cs typeface="Arial" panose="020B0604020202020204" pitchFamily="34" charset="0"/>
              </a:rPr>
              <a:t>The Level 2 Adult Social Care Certificate qualification will be accredited</a:t>
            </a:r>
            <a:r>
              <a:rPr lang="en-GB" sz="1900" i="1" kern="100" dirty="0">
                <a:latin typeface="Arial" panose="020B0604020202020204" pitchFamily="34" charset="0"/>
                <a:ea typeface="Calibri" panose="020F0502020204030204" pitchFamily="34" charset="0"/>
                <a:cs typeface="Arial" panose="020B0604020202020204" pitchFamily="34" charset="0"/>
              </a:rPr>
              <a:t> </a:t>
            </a:r>
            <a:r>
              <a:rPr lang="en-GB" sz="1900" kern="100" dirty="0">
                <a:latin typeface="Arial" panose="020B0604020202020204" pitchFamily="34" charset="0"/>
                <a:ea typeface="Calibri" panose="020F0502020204030204" pitchFamily="34" charset="0"/>
                <a:cs typeface="Arial" panose="020B0604020202020204" pitchFamily="34" charset="0"/>
              </a:rPr>
              <a:t>ensuring its quality and recognition by employers as care workers come to work for them. This will also reduce the costs and burden of repeat training on employers.</a:t>
            </a:r>
          </a:p>
          <a:p>
            <a:pPr>
              <a:lnSpc>
                <a:spcPct val="107000"/>
              </a:lnSpc>
              <a:spcAft>
                <a:spcPts val="845"/>
              </a:spcAft>
            </a:pP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kern="100" dirty="0">
                <a:latin typeface="Arial" panose="020B0604020202020204" pitchFamily="34" charset="0"/>
                <a:ea typeface="Calibri" panose="020F0502020204030204" pitchFamily="34" charset="0"/>
                <a:cs typeface="Arial" panose="020B0604020202020204" pitchFamily="34" charset="0"/>
              </a:rPr>
              <a:t>The Level 2 Adult Social Care Certificate qualification aims to launch to the sector in June 24 and is embedded into the Care Workforce Pathway. Awarding Organisations are currently developing the qualification.</a:t>
            </a:r>
          </a:p>
          <a:p>
            <a:pPr>
              <a:lnSpc>
                <a:spcPct val="107000"/>
              </a:lnSpc>
              <a:spcAft>
                <a:spcPts val="845"/>
              </a:spcAft>
            </a:pP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kern="100" dirty="0">
                <a:latin typeface="Arial" panose="020B0604020202020204" pitchFamily="34" charset="0"/>
                <a:ea typeface="Calibri" panose="020F0502020204030204" pitchFamily="34" charset="0"/>
                <a:cs typeface="Arial" panose="020B0604020202020204" pitchFamily="34" charset="0"/>
              </a:rPr>
              <a:t>The DHSC will be providing funding</a:t>
            </a:r>
            <a:r>
              <a:rPr lang="en-GB" sz="1900" i="1" kern="100" dirty="0">
                <a:latin typeface="Arial" panose="020B0604020202020204" pitchFamily="34" charset="0"/>
                <a:ea typeface="Calibri" panose="020F0502020204030204" pitchFamily="34" charset="0"/>
                <a:cs typeface="Arial" panose="020B0604020202020204" pitchFamily="34" charset="0"/>
              </a:rPr>
              <a:t>. </a:t>
            </a:r>
            <a:r>
              <a:rPr lang="en-GB" sz="1900" kern="100" dirty="0">
                <a:latin typeface="Arial" panose="020B0604020202020204" pitchFamily="34" charset="0"/>
                <a:ea typeface="Calibri" panose="020F0502020204030204" pitchFamily="34" charset="0"/>
                <a:cs typeface="Arial" panose="020B0604020202020204" pitchFamily="34" charset="0"/>
              </a:rPr>
              <a:t>The DHSC have announced that funding that will be made available to support people to undertake the Care Certificate Qualification, but we don’t yet have detail on how this funding will be disbursed or claimed.</a:t>
            </a:r>
          </a:p>
          <a:p>
            <a:pPr>
              <a:lnSpc>
                <a:spcPct val="107000"/>
              </a:lnSpc>
              <a:spcAft>
                <a:spcPts val="845"/>
              </a:spcAft>
            </a:pP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kern="100" dirty="0">
                <a:latin typeface="Arial" panose="020B0604020202020204" pitchFamily="34" charset="0"/>
                <a:ea typeface="Calibri" panose="020F0502020204030204" pitchFamily="34" charset="0"/>
                <a:cs typeface="Arial" panose="020B0604020202020204" pitchFamily="34" charset="0"/>
              </a:rPr>
              <a:t>Whilst this work is underway the Care Certificate standards should continue to be accessed and used by the adult social care sector.</a:t>
            </a:r>
          </a:p>
          <a:p>
            <a:pPr>
              <a:lnSpc>
                <a:spcPct val="107000"/>
              </a:lnSpc>
              <a:spcAft>
                <a:spcPts val="845"/>
              </a:spcAft>
            </a:pP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45"/>
              </a:spcAft>
            </a:pPr>
            <a:r>
              <a:rPr lang="en-GB" sz="1900" kern="100" dirty="0">
                <a:latin typeface="Segoe UI" panose="020B0502040204020203" pitchFamily="34" charset="0"/>
                <a:ea typeface="Calibri" panose="020F0502020204030204" pitchFamily="34" charset="0"/>
                <a:cs typeface="Arial" panose="020B0604020202020204" pitchFamily="34" charset="0"/>
              </a:rPr>
              <a:t>Further details and information on the rollout of the qualification and interaction with the current Care Certificate standards will be shared by the Department of Health and Social Care throughout the coming months.</a:t>
            </a:r>
            <a:endParaRPr lang="en-GB" sz="1900" kern="1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kern="100" dirty="0">
                <a:latin typeface="Arial" panose="020B0604020202020204" pitchFamily="34" charset="0"/>
                <a:ea typeface="Calibri" panose="020F0502020204030204" pitchFamily="34" charset="0"/>
                <a:cs typeface="Times New Roman" panose="02020603050405020304" pitchFamily="18" charset="0"/>
              </a:rPr>
              <a:t> </a:t>
            </a:r>
            <a:br>
              <a:rPr lang="en-GB" sz="1300" kern="100" dirty="0">
                <a:latin typeface="Segoe UI" panose="020B0502040204020203" pitchFamily="34" charset="0"/>
                <a:ea typeface="Calibri" panose="020F0502020204030204" pitchFamily="34" charset="0"/>
                <a:cs typeface="Arial" panose="020B0604020202020204" pitchFamily="34" charset="0"/>
              </a:rPr>
            </a:br>
            <a:r>
              <a:rPr lang="en-GB" sz="1300" kern="100" dirty="0">
                <a:latin typeface="Segoe UI" panose="020B0502040204020203" pitchFamily="34" charset="0"/>
                <a:ea typeface="Calibri" panose="020F0502020204030204" pitchFamily="34" charset="0"/>
                <a:cs typeface="Arial" panose="020B0604020202020204" pitchFamily="34" charset="0"/>
              </a:rPr>
              <a:t>Keep up to date via:</a:t>
            </a:r>
            <a:br>
              <a:rPr lang="en-GB" sz="1300" kern="100" dirty="0">
                <a:latin typeface="Arial" panose="020B0604020202020204" pitchFamily="34" charset="0"/>
                <a:ea typeface="Calibri" panose="020F0502020204030204" pitchFamily="34" charset="0"/>
                <a:cs typeface="Times New Roman" panose="02020603050405020304" pitchFamily="18" charset="0"/>
              </a:rPr>
            </a:br>
            <a:r>
              <a:rPr lang="en-GB" sz="1300" kern="100" dirty="0">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https://www.skillsforcare.org.uk/Developing-your-workforce/Care-Certificate/Level-2-Adult-Social-Care-Certificate-qualification.aspx</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24</a:t>
            </a:fld>
            <a:endParaRPr lang="en-GB" dirty="0"/>
          </a:p>
        </p:txBody>
      </p:sp>
    </p:spTree>
    <p:extLst>
      <p:ext uri="{BB962C8B-B14F-4D97-AF65-F5344CB8AC3E}">
        <p14:creationId xmlns:p14="http://schemas.microsoft.com/office/powerpoint/2010/main" val="182412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Inspection toolkit (skillsforcare.org.uk)</a:t>
            </a:r>
            <a:r>
              <a:rPr lang="en-GB"/>
              <a:t> – link to live site</a:t>
            </a:r>
            <a:endParaRPr lang="en-US"/>
          </a:p>
          <a:p>
            <a:endParaRPr lang="en-US"/>
          </a:p>
          <a:p>
            <a:r>
              <a:rPr lang="en-US"/>
              <a:t>Currently we are in a transition phase with the CQC preparing to introduce their new Single Assessment Framework.  During this period, both versions of the GO Online: Inspection toolkit are available to access.  </a:t>
            </a:r>
          </a:p>
          <a:p>
            <a:endParaRPr lang="en-US"/>
          </a:p>
          <a:p>
            <a:r>
              <a:rPr lang="en-US"/>
              <a:t>If you anticipate you may be inspected before “late 2023”, you can use the Key lines of enquiry version to prepare for monitoring and inspection.</a:t>
            </a:r>
          </a:p>
          <a:p>
            <a:endParaRPr lang="en-US"/>
          </a:p>
          <a:p>
            <a:r>
              <a:rPr lang="en-US"/>
              <a:t>However, if you want to prepare for the future inspection process, choose the Single Assessment Framework version.</a:t>
            </a:r>
          </a:p>
          <a:p>
            <a:endParaRPr lang="en-US"/>
          </a:p>
          <a:p>
            <a:r>
              <a:rPr lang="en-US"/>
              <a:t>The new Single Assessment Framework version covers all 34 Quality Statements, providing easy access to further information about what the CQC will be looking at and how this relates to their Regulations.</a:t>
            </a:r>
          </a:p>
          <a:p>
            <a:endParaRPr lang="en-US"/>
          </a:p>
          <a:p>
            <a:r>
              <a:rPr lang="en-GB" b="1"/>
              <a:t>Demo: </a:t>
            </a:r>
          </a:p>
          <a:p>
            <a:r>
              <a:rPr lang="en-GB" b="1" i="1"/>
              <a:t>***If time permits, you can demo the toolkit***</a:t>
            </a:r>
          </a:p>
          <a:p>
            <a:r>
              <a:rPr lang="en-GB"/>
              <a:t>We are going to take quick look at our website now to show you where you can find our Good and Outstanding care related resources, including a tour around the Inspection toolkit….</a:t>
            </a:r>
          </a:p>
          <a:p>
            <a:endParaRPr lang="en-GB" b="1"/>
          </a:p>
          <a:p>
            <a:r>
              <a:rPr lang="en-GB" b="0"/>
              <a:t>https://www.skillsforcare.org.uk/Support-for-leaders-and-managers/Good-and-outstanding-care/Good-and-Outstanding-Care-GO.aspx</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a:p>
        </p:txBody>
      </p:sp>
    </p:spTree>
    <p:extLst>
      <p:ext uri="{BB962C8B-B14F-4D97-AF65-F5344CB8AC3E}">
        <p14:creationId xmlns:p14="http://schemas.microsoft.com/office/powerpoint/2010/main" val="136240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Delivering outstanding care seminar feedback…</a:t>
            </a:r>
          </a:p>
          <a:p>
            <a:endParaRPr lang="en-GB"/>
          </a:p>
          <a:p>
            <a:r>
              <a:rPr lang="en-GB"/>
              <a:t> </a:t>
            </a:r>
          </a:p>
          <a:p>
            <a:endParaRPr lang="en-GB"/>
          </a:p>
          <a:p>
            <a:r>
              <a:rPr lang="en-GB"/>
              <a:t>“This covered the new single assessment framework and the quality statements, so it was really helpful. The facilitators interacted really well and kept it interesting. They knew their stuff. It will be a massive help to our next inspection. I will use everything I gained from it.”</a:t>
            </a:r>
          </a:p>
          <a:p>
            <a:r>
              <a:rPr lang="en-GB"/>
              <a:t>Ben Miller, Registered Manager, Milkwood Care</a:t>
            </a:r>
          </a:p>
          <a:p>
            <a:endParaRPr lang="en-GB"/>
          </a:p>
          <a:p>
            <a:r>
              <a:rPr lang="en-GB"/>
              <a:t>“Outstanding is achievable, it's how we sell ourselves and the amazing we work we do that is going to get us that rating. The seminar was light hearted, witty and engaging. It isn't too wordy or complicated. The discussions were good and links to resources are really helpful. I've been writing things down during the session about what my service has achieved that will be a great way of evidencing our outstanding support.”</a:t>
            </a:r>
          </a:p>
          <a:p>
            <a:r>
              <a:rPr lang="en-GB"/>
              <a:t>Joanne Crosby, Registered Manager, Alternative Futures Group</a:t>
            </a:r>
          </a:p>
          <a:p>
            <a:endParaRPr lang="en-GB"/>
          </a:p>
          <a:p>
            <a:r>
              <a:rPr lang="en-GB"/>
              <a:t>“Excellent day, very informative and engaging. It was a really good mix and the facilitators kept everyone engaged. The environment was relaxed and the session made it real. Getting real life examples from other providers helped me think of other evidence ideas to record.”</a:t>
            </a:r>
          </a:p>
          <a:p>
            <a:r>
              <a:rPr lang="en-GB"/>
              <a:t>Lee-Ann </a:t>
            </a:r>
            <a:r>
              <a:rPr lang="en-GB" err="1"/>
              <a:t>Adriaanzen</a:t>
            </a:r>
            <a:r>
              <a:rPr lang="en-GB"/>
              <a:t>, Registered Manager, Solihull Homecare Ltd</a:t>
            </a:r>
          </a:p>
          <a:p>
            <a:endParaRPr lang="en-GB"/>
          </a:p>
          <a:p>
            <a:r>
              <a:rPr lang="en-GB"/>
              <a:t>“Very interactive. It was well delivered and we could contribute with ease. I took lots if examples away. Really enjoyed the day.”</a:t>
            </a:r>
          </a:p>
          <a:p>
            <a:r>
              <a:rPr lang="en-GB"/>
              <a:t>Collette Tipton, Registered Manager, Total Case Management</a:t>
            </a:r>
          </a:p>
          <a:p>
            <a:endParaRPr lang="en-GB"/>
          </a:p>
          <a:p>
            <a:r>
              <a:rPr lang="en-GB"/>
              <a:t>“This course was very interesting and the trainers kept it specific and upbeat. I felt talking to other people on the course was helpful.”</a:t>
            </a:r>
          </a:p>
          <a:p>
            <a:r>
              <a:rPr lang="en-GB"/>
              <a:t>Lindsey Pickering, Registered Care Manager, Broadfield House</a:t>
            </a:r>
          </a:p>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a:p>
        </p:txBody>
      </p:sp>
    </p:spTree>
    <p:extLst>
      <p:ext uri="{BB962C8B-B14F-4D97-AF65-F5344CB8AC3E}">
        <p14:creationId xmlns:p14="http://schemas.microsoft.com/office/powerpoint/2010/main" val="347971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a:p>
        </p:txBody>
      </p:sp>
    </p:spTree>
    <p:extLst>
      <p:ext uri="{BB962C8B-B14F-4D97-AF65-F5344CB8AC3E}">
        <p14:creationId xmlns:p14="http://schemas.microsoft.com/office/powerpoint/2010/main" val="266043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E87722"/>
              </a:buClr>
              <a:defRPr/>
            </a:pPr>
            <a:r>
              <a:rPr lang="en-GB" sz="1300" b="1" u="sng" dirty="0">
                <a:latin typeface="Arial" panose="020B0604020202020204" pitchFamily="34" charset="0"/>
                <a:hlinkClick r:id="rId3">
                  <a:extLst>
                    <a:ext uri="{A12FA001-AC4F-418D-AE19-62706E023703}">
                      <ahyp:hlinkClr xmlns:ahyp="http://schemas.microsoft.com/office/drawing/2018/hyperlinkcolor" val="tx"/>
                    </a:ext>
                  </a:extLst>
                </a:hlinkClick>
              </a:rPr>
              <a:t>AMENDED: JAN 2024</a:t>
            </a:r>
          </a:p>
          <a:p>
            <a:pPr algn="l">
              <a:buClr>
                <a:srgbClr val="E87722"/>
              </a:buClr>
              <a:defRPr/>
            </a:pPr>
            <a:endParaRPr lang="en-GB" sz="1300" b="1" u="sng" dirty="0">
              <a:latin typeface="Arial" panose="020B0604020202020204" pitchFamily="34" charset="0"/>
              <a:hlinkClick r:id="rId3">
                <a:extLst>
                  <a:ext uri="{A12FA001-AC4F-418D-AE19-62706E023703}">
                    <ahyp:hlinkClr xmlns:ahyp="http://schemas.microsoft.com/office/drawing/2018/hyperlinkcolor" val="tx"/>
                  </a:ext>
                </a:extLst>
              </a:hlinkClick>
            </a:endParaRPr>
          </a:p>
          <a:p>
            <a:pPr algn="l">
              <a:buClr>
                <a:srgbClr val="E87722"/>
              </a:buClr>
              <a:defRPr/>
            </a:pPr>
            <a:r>
              <a:rPr lang="en-GB" sz="1300" b="1" u="sng" dirty="0">
                <a:latin typeface="Arial" panose="020B0604020202020204" pitchFamily="34" charset="0"/>
                <a:hlinkClick r:id="rId3">
                  <a:extLst>
                    <a:ext uri="{A12FA001-AC4F-418D-AE19-62706E023703}">
                      <ahyp:hlinkClr xmlns:ahyp="http://schemas.microsoft.com/office/drawing/2018/hyperlinkcolor" val="tx"/>
                    </a:ext>
                  </a:extLst>
                </a:hlinkClick>
              </a:rPr>
              <a:t>www.skillsforcare.org.uk/essentialtraining</a:t>
            </a:r>
            <a:r>
              <a:rPr lang="en-GB" sz="1300" dirty="0">
                <a:latin typeface="Arial" panose="020B0604020202020204" pitchFamily="34" charset="0"/>
              </a:rPr>
              <a:t>​</a:t>
            </a:r>
          </a:p>
          <a:p>
            <a:pPr algn="l">
              <a:buClr>
                <a:srgbClr val="E87722"/>
              </a:buClr>
              <a:defRPr/>
            </a:pPr>
            <a:endParaRPr lang="en-GB" sz="1300" dirty="0">
              <a:latin typeface="Arial" panose="020B0604020202020204" pitchFamily="34" charset="0"/>
            </a:endParaRPr>
          </a:p>
          <a:p>
            <a:r>
              <a:rPr lang="en-GB" sz="1900" dirty="0">
                <a:solidFill>
                  <a:srgbClr val="505050"/>
                </a:solidFill>
                <a:latin typeface="Arial" panose="020B0604020202020204" pitchFamily="34" charset="0"/>
                <a:ea typeface="Calibri" panose="020F0502020204030204" pitchFamily="34" charset="0"/>
              </a:rPr>
              <a:t>Details of the six endorsed learning providers who offer this training, and how they deliver it, as well as FAQs in response to any questions you may have about this training, can be found on the website.</a:t>
            </a:r>
            <a:endParaRPr lang="en-GB" sz="19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483032">
              <a:defRPr/>
            </a:pPr>
            <a:fld id="{A5EB467E-689E-4776-8297-2FB7C7A995D4}" type="slidenum">
              <a:rPr lang="en-GB">
                <a:solidFill>
                  <a:prstClr val="black"/>
                </a:solidFill>
                <a:latin typeface="Calibri" panose="020F0502020204030204"/>
              </a:rPr>
              <a:pPr defTabSz="483032">
                <a:defRPr/>
              </a:pPr>
              <a:t>7</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59985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GB" sz="1900" b="1" u="sng" dirty="0">
              <a:latin typeface="Arial" panose="020B0604020202020204" pitchFamily="34" charset="0"/>
              <a:hlinkClick r:id="rId3">
                <a:extLst>
                  <a:ext uri="{A12FA001-AC4F-418D-AE19-62706E023703}">
                    <ahyp:hlinkClr xmlns:ahyp="http://schemas.microsoft.com/office/drawing/2018/hyperlinkcolor" val="tx"/>
                  </a:ext>
                </a:extLst>
              </a:hlinkClick>
            </a:endParaRPr>
          </a:p>
          <a:p>
            <a:pPr defTabSz="966064">
              <a:defRPr/>
            </a:pPr>
            <a:r>
              <a:rPr lang="en-GB" sz="1900" b="1" u="sng" dirty="0">
                <a:latin typeface="Arial" panose="020B0604020202020204" pitchFamily="34" charset="0"/>
                <a:hlinkClick r:id="rId3">
                  <a:extLst>
                    <a:ext uri="{A12FA001-AC4F-418D-AE19-62706E023703}">
                      <ahyp:hlinkClr xmlns:ahyp="http://schemas.microsoft.com/office/drawing/2018/hyperlinkcolor" val="tx"/>
                    </a:ext>
                  </a:extLst>
                </a:hlinkClick>
              </a:rPr>
              <a:t>https://www.skillsforcare.org.uk/Funding/Funded-leadership-programmes.aspx</a:t>
            </a:r>
          </a:p>
          <a:p>
            <a:endParaRPr lang="en-GB" sz="1900" b="1" u="sng" dirty="0">
              <a:solidFill>
                <a:schemeClr val="accent1"/>
              </a:solidFill>
              <a:latin typeface="Arial" panose="020B0604020202020204" pitchFamily="34" charset="0"/>
              <a:ea typeface="Calibri" panose="020F0502020204030204" pitchFamily="34" charset="0"/>
            </a:endParaRPr>
          </a:p>
          <a:p>
            <a:pPr algn="l"/>
            <a:r>
              <a:rPr lang="en-GB" sz="4200" b="1" dirty="0">
                <a:solidFill>
                  <a:srgbClr val="212529"/>
                </a:solidFill>
                <a:latin typeface="font-semibold"/>
              </a:rPr>
              <a:t>Eligibility Criteria </a:t>
            </a:r>
          </a:p>
          <a:p>
            <a:pPr algn="l"/>
            <a:r>
              <a:rPr lang="en-GB" sz="4200" dirty="0">
                <a:solidFill>
                  <a:srgbClr val="212529"/>
                </a:solidFill>
                <a:latin typeface="font-regular"/>
              </a:rPr>
              <a:t>This opportunity is open to organisations that provide an adult social care service and directly employ paid care staff in England.</a:t>
            </a:r>
          </a:p>
          <a:p>
            <a:pPr algn="l"/>
            <a:r>
              <a:rPr lang="en-GB" sz="4200" dirty="0">
                <a:solidFill>
                  <a:srgbClr val="212529"/>
                </a:solidFill>
                <a:latin typeface="font-regular"/>
              </a:rPr>
              <a:t>Participating employers must:</a:t>
            </a:r>
          </a:p>
          <a:p>
            <a:pPr algn="l">
              <a:buFont typeface="Arial" panose="020B0604020202020204" pitchFamily="34" charset="0"/>
              <a:buChar char="•"/>
            </a:pPr>
            <a:r>
              <a:rPr lang="en-GB" sz="4200" dirty="0">
                <a:solidFill>
                  <a:srgbClr val="212529"/>
                </a:solidFill>
                <a:latin typeface="font-regular"/>
              </a:rPr>
              <a:t>update their Adult Social Care Workforce Data Set (ASC-WDS) account(s) in line with the </a:t>
            </a:r>
            <a:r>
              <a:rPr lang="en-GB" sz="4200" dirty="0">
                <a:solidFill>
                  <a:srgbClr val="0065BD"/>
                </a:solidFill>
                <a:latin typeface="font-regular"/>
                <a:hlinkClick r:id="rId4"/>
              </a:rPr>
              <a:t>advertised requirements</a:t>
            </a:r>
            <a:r>
              <a:rPr lang="en-GB" sz="4200" dirty="0">
                <a:solidFill>
                  <a:srgbClr val="212529"/>
                </a:solidFill>
                <a:latin typeface="font-regular"/>
              </a:rPr>
              <a:t> for the Workforce Development Fund (WDF)</a:t>
            </a:r>
          </a:p>
          <a:p>
            <a:pPr algn="l">
              <a:buFont typeface="Arial" panose="020B0604020202020204" pitchFamily="34" charset="0"/>
              <a:buNone/>
            </a:pPr>
            <a:r>
              <a:rPr lang="en-GB" sz="4200" b="1" dirty="0">
                <a:solidFill>
                  <a:srgbClr val="212529"/>
                </a:solidFill>
                <a:latin typeface="font-regular"/>
              </a:rPr>
              <a:t>https://www.skillsforcare.org.uk/resources/documents/Funding/Workforce-Development-Fund/23-24/ASC-WDS-requirements/ASC-WDS-and-WDF-requirements-23-24.pdf</a:t>
            </a:r>
          </a:p>
          <a:p>
            <a:pPr algn="l">
              <a:buFont typeface="Arial" panose="020B0604020202020204" pitchFamily="34" charset="0"/>
              <a:buNone/>
            </a:pPr>
            <a:endParaRPr lang="en-GB" sz="4200" b="1" dirty="0">
              <a:solidFill>
                <a:srgbClr val="212529"/>
              </a:solidFill>
              <a:latin typeface="font-regular"/>
            </a:endParaRPr>
          </a:p>
          <a:p>
            <a:pPr algn="l">
              <a:buFont typeface="Arial" panose="020B0604020202020204" pitchFamily="34" charset="0"/>
              <a:buChar char="•"/>
            </a:pPr>
            <a:r>
              <a:rPr lang="en-GB" sz="4200" dirty="0">
                <a:solidFill>
                  <a:srgbClr val="212529"/>
                </a:solidFill>
                <a:latin typeface="font-regular"/>
              </a:rPr>
              <a:t>ensure learners complete all elements of the programme by the end of March 2024.</a:t>
            </a:r>
          </a:p>
          <a:p>
            <a:endParaRPr lang="en-GB" sz="1900" u="sng"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dirty="0"/>
          </a:p>
        </p:txBody>
      </p:sp>
    </p:spTree>
    <p:extLst>
      <p:ext uri="{BB962C8B-B14F-4D97-AF65-F5344CB8AC3E}">
        <p14:creationId xmlns:p14="http://schemas.microsoft.com/office/powerpoint/2010/main" val="159254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900" b="1" u="sng" dirty="0">
                <a:latin typeface="Calibri" panose="020F0502020204030204" pitchFamily="34" charset="0"/>
                <a:ea typeface="Calibri" panose="020F0502020204030204" pitchFamily="34" charset="0"/>
              </a:rPr>
              <a:t>AMENDED: FEB 2024</a:t>
            </a:r>
          </a:p>
          <a:p>
            <a:endParaRPr lang="en-GB" sz="1900" b="1" dirty="0">
              <a:latin typeface="Calibri" panose="020F0502020204030204" pitchFamily="34" charset="0"/>
              <a:ea typeface="Calibri" panose="020F0502020204030204" pitchFamily="34" charset="0"/>
            </a:endParaRPr>
          </a:p>
          <a:p>
            <a:pPr marL="301895" indent="-301895">
              <a:buFont typeface="Arial" panose="020B0604020202020204" pitchFamily="34" charset="0"/>
              <a:buChar char="•"/>
            </a:pPr>
            <a:r>
              <a:rPr lang="en-GB" sz="1900" b="1" dirty="0">
                <a:latin typeface="Calibri" panose="020F0502020204030204" pitchFamily="34" charset="0"/>
                <a:ea typeface="Calibri" panose="020F0502020204030204" pitchFamily="34" charset="0"/>
              </a:rPr>
              <a:t>Inspection toolkit</a:t>
            </a:r>
          </a:p>
          <a:p>
            <a:r>
              <a:rPr lang="en-GB" sz="1900" b="1" u="sng" dirty="0">
                <a:latin typeface="Calibri" panose="020F0502020204030204" pitchFamily="34" charset="0"/>
                <a:ea typeface="Calibri" panose="020F0502020204030204" pitchFamily="34" charset="0"/>
              </a:rPr>
              <a:t>https://www.skillsforcare.org.uk/Support-for-leaders-and-managers/Good-and-outstanding-care/Inspection-toolkit.aspx</a:t>
            </a:r>
          </a:p>
          <a:p>
            <a:endParaRPr lang="en-GB" sz="1900" b="1" dirty="0">
              <a:latin typeface="Calibri" panose="020F0502020204030204" pitchFamily="34" charset="0"/>
              <a:ea typeface="Calibri" panose="020F0502020204030204" pitchFamily="34" charset="0"/>
            </a:endParaRPr>
          </a:p>
          <a:p>
            <a:pPr marL="301895" indent="-301895" defTabSz="966064">
              <a:buFont typeface="Wingdings" panose="05000000000000000000" pitchFamily="2" charset="2"/>
              <a:buChar char="§"/>
              <a:defRPr/>
            </a:pPr>
            <a:r>
              <a:rPr lang="en-GB" sz="1900" b="1" dirty="0"/>
              <a:t>Being prepared for CQC inspection seminar</a:t>
            </a:r>
          </a:p>
          <a:p>
            <a:r>
              <a:rPr lang="en-GB" sz="1900" b="1" u="sng" dirty="0">
                <a:latin typeface="Arial" panose="020B0604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https://events.skillsforcare.org.uk/skillsforcare/1843/home</a:t>
            </a:r>
            <a:endParaRPr lang="en-GB" sz="1900" b="1" dirty="0">
              <a:latin typeface="Aptos" panose="020B0004020202020204" pitchFamily="34" charset="0"/>
              <a:ea typeface="Calibri" panose="020F0502020204030204" pitchFamily="34" charset="0"/>
              <a:cs typeface="Calibri" panose="020F0502020204030204" pitchFamily="34" charset="0"/>
            </a:endParaRPr>
          </a:p>
          <a:p>
            <a:endParaRPr lang="en-GB" sz="19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dirty="0"/>
          </a:p>
        </p:txBody>
      </p:sp>
    </p:spTree>
    <p:extLst>
      <p:ext uri="{BB962C8B-B14F-4D97-AF65-F5344CB8AC3E}">
        <p14:creationId xmlns:p14="http://schemas.microsoft.com/office/powerpoint/2010/main" val="394486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900" b="1" u="sng" dirty="0">
                <a:solidFill>
                  <a:srgbClr val="505050"/>
                </a:solidFill>
                <a:latin typeface="Arial" panose="020B0604020202020204" pitchFamily="34" charset="0"/>
                <a:ea typeface="Times New Roman" panose="02020603050405020304" pitchFamily="18" charset="0"/>
              </a:rPr>
              <a:t>NEW: FEB 2024</a:t>
            </a:r>
          </a:p>
          <a:p>
            <a:endParaRPr lang="en-GB" sz="1900" b="1" u="sng" dirty="0">
              <a:solidFill>
                <a:srgbClr val="505050"/>
              </a:solidFill>
              <a:latin typeface="Arial" panose="020B0604020202020204" pitchFamily="34" charset="0"/>
              <a:ea typeface="Times New Roman" panose="02020603050405020304" pitchFamily="18" charset="0"/>
            </a:endParaRPr>
          </a:p>
          <a:p>
            <a:pPr>
              <a:lnSpc>
                <a:spcPct val="115000"/>
              </a:lnSpc>
            </a:pPr>
            <a:r>
              <a:rPr lang="en-GB" sz="1900" b="1" u="sng" dirty="0">
                <a:latin typeface="Calibri" panose="020F0502020204030204" pitchFamily="34" charset="0"/>
                <a:ea typeface="Calibri" panose="020F0502020204030204" pitchFamily="34" charset="0"/>
              </a:rPr>
              <a:t>https://www.skillsforcare.org.uk/Support-for-leaders-and-managers/Developing-leaders-and-managers/Moving-Up.aspx</a:t>
            </a:r>
          </a:p>
          <a:p>
            <a:pPr>
              <a:lnSpc>
                <a:spcPct val="115000"/>
              </a:lnSpc>
            </a:pPr>
            <a:endParaRPr lang="en-GB" sz="1900" dirty="0">
              <a:latin typeface="Calibri" panose="020F0502020204030204" pitchFamily="34" charset="0"/>
              <a:ea typeface="Calibri" panose="020F0502020204030204" pitchFamily="34" charset="0"/>
            </a:endParaRPr>
          </a:p>
          <a:p>
            <a:pPr algn="l"/>
            <a:r>
              <a:rPr lang="en-GB" sz="3000" b="1" dirty="0">
                <a:solidFill>
                  <a:srgbClr val="212529"/>
                </a:solidFill>
                <a:latin typeface="font-semibold"/>
              </a:rPr>
              <a:t>Cost of the programme</a:t>
            </a:r>
          </a:p>
          <a:p>
            <a:pPr algn="l"/>
            <a:r>
              <a:rPr lang="en-GB" sz="3000" dirty="0">
                <a:solidFill>
                  <a:srgbClr val="212529"/>
                </a:solidFill>
                <a:latin typeface="font-regular"/>
              </a:rPr>
              <a:t>The programme costs £750+VAT.</a:t>
            </a:r>
          </a:p>
          <a:p>
            <a:pPr algn="l"/>
            <a:endParaRPr lang="en-GB" sz="3000" dirty="0">
              <a:solidFill>
                <a:srgbClr val="212529"/>
              </a:solidFill>
              <a:latin typeface="font-regular"/>
            </a:endParaRPr>
          </a:p>
          <a:p>
            <a:pPr>
              <a:lnSpc>
                <a:spcPct val="100000"/>
              </a:lnSpc>
            </a:pPr>
            <a:r>
              <a:rPr lang="en-GB" sz="1900" dirty="0">
                <a:latin typeface="Arial" panose="020B0604020202020204" pitchFamily="34" charset="0"/>
                <a:ea typeface="Aptos" panose="020B0004020202020204" pitchFamily="34" charset="0"/>
                <a:cs typeface="Aptos" panose="020B0004020202020204" pitchFamily="34" charset="0"/>
              </a:rPr>
              <a:t>The next programme dates (which are three live online sessions) are:</a:t>
            </a:r>
            <a:endParaRPr lang="en-GB" sz="1900" dirty="0">
              <a:latin typeface="Aptos" panose="020B0004020202020204" pitchFamily="34" charset="0"/>
              <a:ea typeface="Aptos" panose="020B0004020202020204" pitchFamily="34" charset="0"/>
              <a:cs typeface="Aptos" panose="020B0004020202020204" pitchFamily="34" charset="0"/>
            </a:endParaRPr>
          </a:p>
          <a:p>
            <a:pPr marL="362274" indent="-362274">
              <a:buFont typeface="Wingdings" panose="05000000000000000000" pitchFamily="2" charset="2"/>
              <a:buChar char=""/>
            </a:pPr>
            <a:r>
              <a:rPr lang="en-GB" sz="1900" dirty="0">
                <a:latin typeface="Arial" panose="020B0604020202020204" pitchFamily="34" charset="0"/>
                <a:ea typeface="Times New Roman" panose="02020603050405020304" pitchFamily="18" charset="0"/>
              </a:rPr>
              <a:t>Tuesday 30 April, 09:30 - 16:00</a:t>
            </a:r>
            <a:endParaRPr lang="en-GB" sz="1900" dirty="0">
              <a:latin typeface="Calibri" panose="020F0502020204030204" pitchFamily="34" charset="0"/>
              <a:ea typeface="Aptos" panose="020B0004020202020204" pitchFamily="34" charset="0"/>
            </a:endParaRPr>
          </a:p>
          <a:p>
            <a:pPr marL="362274" indent="-362274">
              <a:buFont typeface="Wingdings" panose="05000000000000000000" pitchFamily="2" charset="2"/>
              <a:buChar char=""/>
            </a:pPr>
            <a:r>
              <a:rPr lang="en-GB" sz="1900" dirty="0">
                <a:latin typeface="Arial" panose="020B0604020202020204" pitchFamily="34" charset="0"/>
                <a:ea typeface="Times New Roman" panose="02020603050405020304" pitchFamily="18" charset="0"/>
              </a:rPr>
              <a:t>Tuesday 28 May, 09:30 - 16:00</a:t>
            </a:r>
            <a:endParaRPr lang="en-GB" sz="1900" dirty="0">
              <a:latin typeface="Calibri" panose="020F0502020204030204" pitchFamily="34" charset="0"/>
              <a:ea typeface="Aptos" panose="020B0004020202020204" pitchFamily="34" charset="0"/>
            </a:endParaRPr>
          </a:p>
          <a:p>
            <a:pPr marL="362274" indent="-362274">
              <a:buFont typeface="Wingdings" panose="05000000000000000000" pitchFamily="2" charset="2"/>
              <a:buChar char=""/>
            </a:pPr>
            <a:r>
              <a:rPr lang="en-GB" sz="1900" dirty="0">
                <a:latin typeface="Arial" panose="020B0604020202020204" pitchFamily="34" charset="0"/>
                <a:ea typeface="Times New Roman" panose="02020603050405020304" pitchFamily="18" charset="0"/>
              </a:rPr>
              <a:t>Wednesday 26 June, 09:30 - 16:00</a:t>
            </a:r>
            <a:endParaRPr lang="en-GB" sz="1900" dirty="0">
              <a:latin typeface="Calibri" panose="020F0502020204030204" pitchFamily="34" charset="0"/>
              <a:ea typeface="Aptos" panose="020B0004020202020204" pitchFamily="34" charset="0"/>
            </a:endParaRPr>
          </a:p>
          <a:p>
            <a:pPr algn="l"/>
            <a:r>
              <a:rPr lang="en-GB" sz="3000" dirty="0">
                <a:solidFill>
                  <a:srgbClr val="212529"/>
                </a:solidFill>
                <a:latin typeface="font-regular"/>
              </a:rPr>
              <a:t> </a:t>
            </a:r>
          </a:p>
          <a:p>
            <a:pPr>
              <a:lnSpc>
                <a:spcPct val="115000"/>
              </a:lnSpc>
            </a:pPr>
            <a:endParaRPr lang="en-GB" sz="19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dirty="0"/>
          </a:p>
        </p:txBody>
      </p:sp>
    </p:spTree>
    <p:extLst>
      <p:ext uri="{BB962C8B-B14F-4D97-AF65-F5344CB8AC3E}">
        <p14:creationId xmlns:p14="http://schemas.microsoft.com/office/powerpoint/2010/main" val="1671016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1967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7875849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410504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Tree>
    <p:extLst>
      <p:ext uri="{BB962C8B-B14F-4D97-AF65-F5344CB8AC3E}">
        <p14:creationId xmlns:p14="http://schemas.microsoft.com/office/powerpoint/2010/main" val="81903112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27733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69255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700" r:id="rId1"/>
    <p:sldLayoutId id="2147483698" r:id="rId2"/>
    <p:sldLayoutId id="2147483731" r:id="rId3"/>
    <p:sldLayoutId id="2147483732" r:id="rId4"/>
    <p:sldLayoutId id="2147483735" r:id="rId5"/>
    <p:sldLayoutId id="214748373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FB2793F2-0AC5-5BE0-CF8A-F22BFE3C561C}"/>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730" r:id="rId1"/>
    <p:sldLayoutId id="214748370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4AB024-FD19-30F1-97A0-B2A9FCD7771F}"/>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killsforcare.org.uk/Support-for-leaders-and-managers/Developing-leaders-and-managers/Moving-Up.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bit.ly/47TAba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vents.skillsforcare.org.uk/skillsforcare/1810/hom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8.jpg"/><Relationship Id="rId4" Type="http://schemas.openxmlformats.org/officeDocument/2006/relationships/hyperlink" Target="https://events.skillsforcare.org.uk/skillsforcare/1850/ho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hyperlink" Target="https://www.skillsforcare.org.uk/news-and-events/blogs/the-benefits-of-learning-and-development-for-manager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skillsforcare.org.uk/news-and-events/blogs/why-managers-shouldnt-be-afraid-to-develop-their-staff" TargetMode="External"/><Relationship Id="rId5" Type="http://schemas.openxmlformats.org/officeDocument/2006/relationships/hyperlink" Target="https://www.skillsforcare.org.uk/news-and-events/blogs/what-data-tells-us-about-how-learning-and-development-supports-retention" TargetMode="External"/><Relationship Id="rId4" Type="http://schemas.openxmlformats.org/officeDocument/2006/relationships/hyperlink" Target="https://www.skillsforcare.org.uk/news-and-events/blogs/resources-to-support-learning-and-development-in-202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killsforcare.org.uk/membership"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hyperlink" Target="http://www.skillsforcare.org.uk/membership"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hyperlink" Target="http://www.skillsforcare.org.uk/membership"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skillsforcare.org.uk/deputymanag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skillsforcare.org.uk/Internationalrecruitm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national-information/The-size-and-structure-of-the-adult-social-care-sector-and-workforce-in-England.aspx"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www.skillsforcare.org.uk/Adult-Social-Care-Workforce-Data/Workforce-intelligence/publications/Topics/Registered-managers.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Preparing-for-CQC-inspection.aspx"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skillsforcare.org.uk/Support-for-leaders-and-managers/Good-and-outstanding-care/inspection-toolkit/Inspection-toolkit.asp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publications/care-workforce-pathway-for-adult-social-car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www.skillsforcare.org.uk/CareCertificateQua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RMAdvice@skillsforcare.org.uk" TargetMode="External"/><Relationship Id="rId2" Type="http://schemas.openxmlformats.org/officeDocument/2006/relationships/hyperlink" Target="mailto:Selena.Docherty@skillsforcare.org.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Workshops-and-Seminars/Workshops-and-seminars.aspx"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mailto:business.development@skillsforcare.org.uk" TargetMode="External"/><Relationship Id="rId4" Type="http://schemas.openxmlformats.org/officeDocument/2006/relationships/hyperlink" Target="https://www.skillsforcare.org.uk/About-us/Commission-our-work.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killsforcare.org.uk/essentialtraining&#820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hyperlink" Target="http://www.skillsforcare.org.uk/essentialtrain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skillsforcare.org.uk/Funding/Funded-leadership-programmes.aspx" TargetMode="External"/><Relationship Id="rId4" Type="http://schemas.openxmlformats.org/officeDocument/2006/relationships/hyperlink" Target="http://www.skillsforcare.org.uk/W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events.skillsforcare.org.uk/skillsforcare/1843/home" TargetMode="External"/><Relationship Id="rId4" Type="http://schemas.openxmlformats.org/officeDocument/2006/relationships/hyperlink" Target="https://www.skillsforcare.org.uk/Support-for-leaders-and-managers/Good-and-outstanding-care/Inspection-toolki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D3D-5CCE-49F0-9F55-EB08672F0B18}"/>
              </a:ext>
            </a:extLst>
          </p:cNvPr>
          <p:cNvSpPr>
            <a:spLocks noGrp="1"/>
          </p:cNvSpPr>
          <p:nvPr>
            <p:ph type="title"/>
          </p:nvPr>
        </p:nvSpPr>
        <p:spPr/>
        <p:txBody>
          <a:bodyPr/>
          <a:lstStyle/>
          <a:p>
            <a:r>
              <a:rPr lang="en-GB" dirty="0"/>
              <a:t>Welcome to your Skills for Care overview </a:t>
            </a:r>
          </a:p>
        </p:txBody>
      </p:sp>
      <p:sp>
        <p:nvSpPr>
          <p:cNvPr id="3" name="Text Placeholder 3">
            <a:extLst>
              <a:ext uri="{FF2B5EF4-FFF2-40B4-BE49-F238E27FC236}">
                <a16:creationId xmlns:a16="http://schemas.microsoft.com/office/drawing/2014/main" id="{D6C2B3FF-B0A6-48E3-8FD1-09C92CE81E6B}"/>
              </a:ext>
            </a:extLst>
          </p:cNvPr>
          <p:cNvSpPr txBox="1">
            <a:spLocks/>
          </p:cNvSpPr>
          <p:nvPr/>
        </p:nvSpPr>
        <p:spPr>
          <a:xfrm>
            <a:off x="349441" y="3771101"/>
            <a:ext cx="6718871" cy="11698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dirty="0"/>
              <a:t>13.3.24</a:t>
            </a:r>
          </a:p>
          <a:p>
            <a:endParaRPr lang="en-GB" dirty="0"/>
          </a:p>
        </p:txBody>
      </p:sp>
      <p:pic>
        <p:nvPicPr>
          <p:cNvPr id="7" name="Picture 6" descr="A picture containing clock, room&#10;&#10;Description automatically generated">
            <a:extLst>
              <a:ext uri="{FF2B5EF4-FFF2-40B4-BE49-F238E27FC236}">
                <a16:creationId xmlns:a16="http://schemas.microsoft.com/office/drawing/2014/main" id="{EEB92B37-609B-964D-9605-4BFE1EB8EADD}"/>
              </a:ext>
            </a:extLst>
          </p:cNvPr>
          <p:cNvPicPr>
            <a:picLocks noChangeAspect="1"/>
          </p:cNvPicPr>
          <p:nvPr/>
        </p:nvPicPr>
        <p:blipFill>
          <a:blip r:embed="rId2"/>
          <a:stretch>
            <a:fillRect/>
          </a:stretch>
        </p:blipFill>
        <p:spPr>
          <a:xfrm>
            <a:off x="6371493" y="2934543"/>
            <a:ext cx="1834661" cy="1877469"/>
          </a:xfrm>
          <a:prstGeom prst="rect">
            <a:avLst/>
          </a:prstGeom>
        </p:spPr>
      </p:pic>
    </p:spTree>
    <p:extLst>
      <p:ext uri="{BB962C8B-B14F-4D97-AF65-F5344CB8AC3E}">
        <p14:creationId xmlns:p14="http://schemas.microsoft.com/office/powerpoint/2010/main" val="7796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AF1F75-9A0D-470C-9A48-035705A1A471}"/>
              </a:ext>
            </a:extLst>
          </p:cNvPr>
          <p:cNvSpPr txBox="1">
            <a:spLocks/>
          </p:cNvSpPr>
          <p:nvPr/>
        </p:nvSpPr>
        <p:spPr>
          <a:xfrm>
            <a:off x="1570414" y="335578"/>
            <a:ext cx="5303915" cy="1012775"/>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t>Moving Up bookings open now</a:t>
            </a:r>
          </a:p>
        </p:txBody>
      </p:sp>
      <p:sp>
        <p:nvSpPr>
          <p:cNvPr id="10" name="Text Placeholder 3">
            <a:hlinkClick r:id="rId3"/>
            <a:extLst>
              <a:ext uri="{FF2B5EF4-FFF2-40B4-BE49-F238E27FC236}">
                <a16:creationId xmlns:a16="http://schemas.microsoft.com/office/drawing/2014/main" id="{CF403862-B2E8-4DF7-9CC3-056C16BB85FF}"/>
              </a:ext>
            </a:extLst>
          </p:cNvPr>
          <p:cNvSpPr txBox="1">
            <a:spLocks/>
          </p:cNvSpPr>
          <p:nvPr/>
        </p:nvSpPr>
        <p:spPr>
          <a:xfrm>
            <a:off x="295935" y="1781060"/>
            <a:ext cx="8786170" cy="44761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a:solidFill>
                  <a:schemeClr val="accent1"/>
                </a:solidFill>
                <a:effectLst/>
                <a:latin typeface="Arial" panose="020B0604020202020204" pitchFamily="34" charset="0"/>
                <a:ea typeface="Calibri" panose="020F0502020204030204" pitchFamily="34" charset="0"/>
              </a:rPr>
              <a:t>Our Moving Up programme supports Black and Asian minority groups who are managers or aspiring managers and have the desire and drive to progress in their career but are facing blockages and resistance preventing them from doing so.</a:t>
            </a:r>
            <a:endParaRPr lang="en-GB" sz="2000" b="1" dirty="0">
              <a:solidFill>
                <a:schemeClr val="accent1"/>
              </a:solidFill>
              <a:effectLst/>
              <a:latin typeface="Calibri" panose="020F0502020204030204" pitchFamily="34" charset="0"/>
              <a:ea typeface="Calibri" panose="020F0502020204030204" pitchFamily="34" charset="0"/>
            </a:endParaRPr>
          </a:p>
          <a:p>
            <a:pPr marL="0" indent="0">
              <a:lnSpc>
                <a:spcPct val="100000"/>
              </a:lnSpc>
              <a:buNone/>
            </a:pPr>
            <a:r>
              <a:rPr lang="en-GB" sz="1800" dirty="0">
                <a:effectLst/>
                <a:latin typeface="Arial" panose="020B0604020202020204" pitchFamily="34" charset="0"/>
                <a:ea typeface="Calibri" panose="020F0502020204030204" pitchFamily="34" charset="0"/>
              </a:rPr>
              <a:t>Taking part in the programme gives participants an increased understanding of who they are, their strengths and weaknesses and a variety of techniques to help overcome any personal challenges. It will focus on increasing confidence and self-belief, to allow growth and progression to where they want to be in their career.  </a:t>
            </a:r>
            <a:endParaRPr lang="en-GB" sz="1800" dirty="0">
              <a:effectLst/>
              <a:latin typeface="Calibri" panose="020F0502020204030204" pitchFamily="34" charset="0"/>
              <a:ea typeface="Calibri" panose="020F0502020204030204" pitchFamily="34" charset="0"/>
            </a:endParaRPr>
          </a:p>
          <a:p>
            <a:pPr marL="0" indent="0">
              <a:lnSpc>
                <a:spcPct val="100000"/>
              </a:lnSpc>
              <a:buNone/>
            </a:pPr>
            <a:r>
              <a:rPr lang="en-GB" sz="1800" dirty="0">
                <a:effectLst/>
                <a:latin typeface="Arial" panose="020B0604020202020204" pitchFamily="34" charset="0"/>
                <a:ea typeface="Calibri" panose="020F0502020204030204" pitchFamily="34" charset="0"/>
              </a:rPr>
              <a:t>The Moving Up programme will be delivered through blended learning – a combination of self-learning modules and three live online sessions. If you, or someone you know, is interested, secure your place now. </a:t>
            </a:r>
          </a:p>
          <a:p>
            <a:pPr marL="0" indent="0">
              <a:lnSpc>
                <a:spcPct val="100000"/>
              </a:lnSpc>
              <a:buNone/>
            </a:pPr>
            <a:r>
              <a:rPr lang="en-GB" sz="1800" b="1" dirty="0">
                <a:effectLst/>
                <a:latin typeface="Arial" panose="020B0604020202020204" pitchFamily="34" charset="0"/>
                <a:ea typeface="Calibri" panose="020F0502020204030204" pitchFamily="34" charset="0"/>
              </a:rPr>
              <a:t>If you, or someone you know, is interested, register by Friday 15 March.</a:t>
            </a:r>
          </a:p>
          <a:p>
            <a:pPr marL="0" indent="0" algn="ctr">
              <a:lnSpc>
                <a:spcPct val="100000"/>
              </a:lnSpc>
              <a:buNone/>
            </a:pPr>
            <a:r>
              <a:rPr lang="en-GB" sz="2000" b="1" dirty="0">
                <a:effectLst/>
                <a:latin typeface="Arial" panose="020B0604020202020204" pitchFamily="34" charset="0"/>
                <a:ea typeface="Calibri" panose="020F0502020204030204" pitchFamily="34" charset="0"/>
                <a:hlinkClick r:id="rId3"/>
              </a:rPr>
              <a:t>www.skillsforcare.org.uk/Moving-up</a:t>
            </a:r>
            <a:endParaRPr lang="en-GB" sz="2000" b="1" dirty="0">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en-GB" sz="2200" b="1" dirty="0">
              <a:solidFill>
                <a:schemeClr val="accent1"/>
              </a:solidFill>
            </a:endParaRPr>
          </a:p>
        </p:txBody>
      </p:sp>
      <p:pic>
        <p:nvPicPr>
          <p:cNvPr id="3" name="Picture 2">
            <a:extLst>
              <a:ext uri="{FF2B5EF4-FFF2-40B4-BE49-F238E27FC236}">
                <a16:creationId xmlns:a16="http://schemas.microsoft.com/office/drawing/2014/main" id="{96125188-64C3-294C-0C77-A80E9FB16960}"/>
              </a:ext>
            </a:extLst>
          </p:cNvPr>
          <p:cNvPicPr>
            <a:picLocks noChangeAspect="1"/>
          </p:cNvPicPr>
          <p:nvPr/>
        </p:nvPicPr>
        <p:blipFill>
          <a:blip r:embed="rId4"/>
          <a:stretch>
            <a:fillRect/>
          </a:stretch>
        </p:blipFill>
        <p:spPr>
          <a:xfrm>
            <a:off x="102000" y="0"/>
            <a:ext cx="1468414" cy="1468414"/>
          </a:xfrm>
          <a:prstGeom prst="rect">
            <a:avLst/>
          </a:prstGeom>
        </p:spPr>
      </p:pic>
    </p:spTree>
    <p:extLst>
      <p:ext uri="{BB962C8B-B14F-4D97-AF65-F5344CB8AC3E}">
        <p14:creationId xmlns:p14="http://schemas.microsoft.com/office/powerpoint/2010/main" val="387729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1873703" y="328646"/>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t>New guidance: Developing nursing placement opportunities</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92746" y="1889923"/>
            <a:ext cx="8851254" cy="9220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Social care nursing placements offer a wealth of opportunities for employers who can help students reach their full potential in developing their knowledge and skills within the learning environment.</a:t>
            </a:r>
            <a:endParaRPr lang="en-GB" sz="2000" b="1" dirty="0">
              <a:solidFill>
                <a:srgbClr val="0070C0"/>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 y="-1"/>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294341" y="2912423"/>
            <a:ext cx="5951476" cy="3169778"/>
          </a:xfrm>
          <a:prstGeom prst="rect">
            <a:avLst/>
          </a:prstGeom>
          <a:noFill/>
        </p:spPr>
        <p:txBody>
          <a:bodyPr wrap="square" rtlCol="0">
            <a:spAutoFit/>
          </a:bodyPr>
          <a:lstStyle/>
          <a:p>
            <a:pPr>
              <a:lnSpc>
                <a:spcPct val="115000"/>
              </a:lnSpc>
              <a:spcAft>
                <a:spcPts val="800"/>
              </a:spcAft>
            </a:pPr>
            <a:r>
              <a:rPr lang="en-GB" dirty="0">
                <a:effectLst/>
                <a:latin typeface="Arial" panose="020B0604020202020204" pitchFamily="34" charset="0"/>
                <a:ea typeface="Calibri" panose="020F0502020204030204" pitchFamily="34" charset="0"/>
                <a:cs typeface="Times New Roman" panose="02020603050405020304" pitchFamily="18" charset="0"/>
              </a:rPr>
              <a:t>With an ongoing demand for nurses and nursing associates within the sector there is a need to increase placement capacity. </a:t>
            </a:r>
          </a:p>
          <a:p>
            <a:pPr>
              <a:lnSpc>
                <a:spcPct val="115000"/>
              </a:lnSpc>
              <a:spcAft>
                <a:spcPts val="800"/>
              </a:spcAft>
            </a:pPr>
            <a:r>
              <a:rPr lang="en-GB" dirty="0">
                <a:effectLst/>
                <a:latin typeface="Arial" panose="020B0604020202020204" pitchFamily="34" charset="0"/>
                <a:ea typeface="Calibri" panose="020F0502020204030204" pitchFamily="34" charset="0"/>
                <a:cs typeface="Times New Roman" panose="02020603050405020304" pitchFamily="18" charset="0"/>
              </a:rPr>
              <a:t>This guidance is aimed at employers and those considering hosting students to help them navigate the process of linking in with higher education institutions and highlights the benefits that there are for employers in hosting students. </a:t>
            </a:r>
          </a:p>
          <a:p>
            <a:pPr>
              <a:lnSpc>
                <a:spcPct val="115000"/>
              </a:lnSpc>
              <a:spcAft>
                <a:spcPts val="800"/>
              </a:spcAft>
            </a:pPr>
            <a:r>
              <a:rPr lang="en-GB" sz="2000" b="1" dirty="0">
                <a:hlinkClick r:id="rId4"/>
              </a:rPr>
              <a:t>View the guidance</a:t>
            </a:r>
            <a:endParaRPr lang="en-GB" sz="2000" b="1" dirty="0"/>
          </a:p>
        </p:txBody>
      </p:sp>
      <p:pic>
        <p:nvPicPr>
          <p:cNvPr id="9" name="Picture 8">
            <a:hlinkClick r:id="rId4"/>
            <a:extLst>
              <a:ext uri="{FF2B5EF4-FFF2-40B4-BE49-F238E27FC236}">
                <a16:creationId xmlns:a16="http://schemas.microsoft.com/office/drawing/2014/main" id="{C5090164-6119-663B-550E-0578240C1986}"/>
              </a:ext>
            </a:extLst>
          </p:cNvPr>
          <p:cNvPicPr>
            <a:picLocks noChangeAspect="1"/>
          </p:cNvPicPr>
          <p:nvPr/>
        </p:nvPicPr>
        <p:blipFill>
          <a:blip r:embed="rId5"/>
          <a:stretch>
            <a:fillRect/>
          </a:stretch>
        </p:blipFill>
        <p:spPr>
          <a:xfrm>
            <a:off x="6530151" y="3073286"/>
            <a:ext cx="2219074" cy="3131209"/>
          </a:xfrm>
          <a:prstGeom prst="rect">
            <a:avLst/>
          </a:prstGeom>
        </p:spPr>
      </p:pic>
    </p:spTree>
    <p:extLst>
      <p:ext uri="{BB962C8B-B14F-4D97-AF65-F5344CB8AC3E}">
        <p14:creationId xmlns:p14="http://schemas.microsoft.com/office/powerpoint/2010/main" val="404137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hlinkClick r:id="rId3"/>
            <a:extLst>
              <a:ext uri="{FF2B5EF4-FFF2-40B4-BE49-F238E27FC236}">
                <a16:creationId xmlns:a16="http://schemas.microsoft.com/office/drawing/2014/main" id="{CBF1316B-BB97-4197-BE6B-93EAA28092C6}"/>
              </a:ext>
            </a:extLst>
          </p:cNvPr>
          <p:cNvSpPr txBox="1">
            <a:spLocks/>
          </p:cNvSpPr>
          <p:nvPr/>
        </p:nvSpPr>
        <p:spPr>
          <a:xfrm>
            <a:off x="149652" y="1731625"/>
            <a:ext cx="8844695" cy="47220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Leading effective teams – Practical ways to lead effectively and collaboratively with your team</a:t>
            </a:r>
          </a:p>
          <a:p>
            <a:pPr marL="0" indent="0">
              <a:buNone/>
            </a:pPr>
            <a:r>
              <a:rPr lang="en-GB" sz="2200" b="1" dirty="0">
                <a:solidFill>
                  <a:srgbClr val="0070C0"/>
                </a:solidFill>
                <a:effectLst/>
                <a:latin typeface="Arial" panose="020B0604020202020204" pitchFamily="34" charset="0"/>
                <a:ea typeface="Times New Roman" panose="02020603050405020304" pitchFamily="18" charset="0"/>
              </a:rPr>
              <a:t>Thursday 21 March 2024 I 10:00 – 11:00 | Zoom</a:t>
            </a:r>
          </a:p>
          <a:p>
            <a:pPr marL="0" indent="0">
              <a:buNone/>
            </a:pPr>
            <a:r>
              <a:rPr lang="en-GB" sz="2000" dirty="0">
                <a:solidFill>
                  <a:srgbClr val="505050"/>
                </a:solidFill>
                <a:effectLst/>
                <a:latin typeface="Arial" panose="020B0604020202020204" pitchFamily="34" charset="0"/>
                <a:ea typeface="Aptos" panose="020B0004020202020204" pitchFamily="34" charset="0"/>
                <a:cs typeface="Aptos" panose="020B0004020202020204" pitchFamily="34" charset="0"/>
              </a:rPr>
              <a:t>This webinar is delivered by Affina Organisation Development (AOD) and will explore how AOD apply the inspirational research of Professor Michael West to shape day-to-day practice in leading effective teams in many settings. </a:t>
            </a:r>
          </a:p>
          <a:p>
            <a:pPr marL="0" indent="0">
              <a:buNone/>
            </a:pPr>
            <a:r>
              <a:rPr lang="en-GB" sz="2000" dirty="0">
                <a:solidFill>
                  <a:srgbClr val="505050"/>
                </a:solidFill>
                <a:effectLst/>
                <a:latin typeface="Arial" panose="020B0604020202020204" pitchFamily="34" charset="0"/>
                <a:ea typeface="Aptos" panose="020B0004020202020204" pitchFamily="34" charset="0"/>
                <a:cs typeface="Aptos" panose="020B0004020202020204" pitchFamily="34" charset="0"/>
              </a:rPr>
              <a:t>Gather advice, tips and practical ways to lead effectively and collaboratively with your teams which you can apply back in the workplace including:</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solidFill>
                  <a:srgbClr val="000000"/>
                </a:solidFill>
                <a:effectLst/>
                <a:latin typeface="Arial" panose="020B0604020202020204" pitchFamily="34" charset="0"/>
              </a:rPr>
              <a:t>Meeting the ABC (autonomy, belonging and contribution) of core needs in the workplace.</a:t>
            </a:r>
            <a:endParaRPr lang="en-GB" sz="2000" dirty="0">
              <a:solidFill>
                <a:srgbClr val="4D4D4D"/>
              </a:solidFill>
              <a:latin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solidFill>
                  <a:srgbClr val="000000"/>
                </a:solidFill>
                <a:effectLst/>
                <a:latin typeface="Arial" panose="020B0604020202020204" pitchFamily="34" charset="0"/>
              </a:rPr>
              <a:t>Developing a sense of belonging in a 'real' team.</a:t>
            </a:r>
            <a:endParaRPr lang="en-GB" sz="2000" dirty="0">
              <a:solidFill>
                <a:srgbClr val="4D4D4D"/>
              </a:solidFill>
              <a:latin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solidFill>
                  <a:srgbClr val="000000"/>
                </a:solidFill>
                <a:effectLst/>
                <a:latin typeface="Arial" panose="020B0604020202020204" pitchFamily="34" charset="0"/>
              </a:rPr>
              <a:t>The impact of focusing on team identity.</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2200" b="1" dirty="0">
                <a:solidFill>
                  <a:srgbClr val="000000"/>
                </a:solidFill>
                <a:latin typeface="Arial" panose="020B0604020202020204" pitchFamily="34" charset="0"/>
                <a:ea typeface="Calibri" panose="020F0502020204030204" pitchFamily="34" charset="0"/>
                <a:hlinkClick r:id="rId4"/>
              </a:rPr>
              <a:t>Register now</a:t>
            </a:r>
            <a:endParaRPr lang="en-GB" sz="2200" b="1" dirty="0">
              <a:solidFill>
                <a:srgbClr val="000000"/>
              </a:solidFill>
              <a:latin typeface="Arial" panose="020B0604020202020204" pitchFamily="34" charset="0"/>
              <a:ea typeface="Calibri" panose="020F0502020204030204" pitchFamily="34" charset="0"/>
            </a:endParaRPr>
          </a:p>
          <a:p>
            <a:pPr marL="0" indent="0">
              <a:buNone/>
            </a:pPr>
            <a:endParaRPr lang="en-GB" sz="1800" b="1" dirty="0">
              <a:solidFill>
                <a:srgbClr val="000000"/>
              </a:solidFill>
              <a:latin typeface="Arial" panose="020B0604020202020204" pitchFamily="34" charset="0"/>
              <a:ea typeface="Calibri" panose="020F0502020204030204" pitchFamily="34" charset="0"/>
            </a:endParaRPr>
          </a:p>
          <a:p>
            <a:pPr marL="0" indent="0">
              <a:buNone/>
            </a:pPr>
            <a:endParaRPr lang="en-GB" sz="1800" b="1"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6"/>
          <a:stretch>
            <a:fillRect/>
          </a:stretch>
        </p:blipFill>
        <p:spPr>
          <a:xfrm>
            <a:off x="190132" y="-2967"/>
            <a:ext cx="1734592" cy="1734592"/>
          </a:xfrm>
          <a:prstGeom prst="rect">
            <a:avLst/>
          </a:prstGeom>
        </p:spPr>
      </p:pic>
      <p:sp>
        <p:nvSpPr>
          <p:cNvPr id="10" name="Title 2">
            <a:extLst>
              <a:ext uri="{FF2B5EF4-FFF2-40B4-BE49-F238E27FC236}">
                <a16:creationId xmlns:a16="http://schemas.microsoft.com/office/drawing/2014/main" id="{0AF284D0-58C0-4967-A071-EE23F84F5E50}"/>
              </a:ext>
            </a:extLst>
          </p:cNvPr>
          <p:cNvSpPr txBox="1">
            <a:spLocks/>
          </p:cNvSpPr>
          <p:nvPr/>
        </p:nvSpPr>
        <p:spPr>
          <a:xfrm>
            <a:off x="2079667" y="401394"/>
            <a:ext cx="5360348"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t>New registered managers webinar…</a:t>
            </a:r>
          </a:p>
        </p:txBody>
      </p:sp>
    </p:spTree>
    <p:extLst>
      <p:ext uri="{BB962C8B-B14F-4D97-AF65-F5344CB8AC3E}">
        <p14:creationId xmlns:p14="http://schemas.microsoft.com/office/powerpoint/2010/main" val="377369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1764809" y="315478"/>
            <a:ext cx="5607363" cy="780905"/>
          </a:xfrm>
        </p:spPr>
        <p:txBody>
          <a:bodyPr/>
          <a:lstStyle/>
          <a:p>
            <a:r>
              <a:rPr lang="en-GB" sz="3600" dirty="0"/>
              <a:t>Our latest blogs and articles</a:t>
            </a:r>
            <a:br>
              <a:rPr lang="en-GB" sz="3600" dirty="0"/>
            </a:br>
            <a:endParaRPr lang="en-GB" sz="3600" dirty="0"/>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dirty="0"/>
          </a:p>
          <a:p>
            <a:endParaRPr lang="en-GB" sz="2000" dirty="0"/>
          </a:p>
          <a:p>
            <a:pPr marL="342900" lvl="0" indent="-342900">
              <a:buFont typeface="Wingdings" panose="05000000000000000000" pitchFamily="2" charset="2"/>
              <a:buChar char="§"/>
            </a:pPr>
            <a:endParaRPr lang="en-GB" sz="2000" dirty="0"/>
          </a:p>
          <a:p>
            <a:endParaRPr lang="en-GB" dirty="0">
              <a:latin typeface="+mj-lt"/>
            </a:endParaRPr>
          </a:p>
        </p:txBody>
      </p:sp>
      <p:pic>
        <p:nvPicPr>
          <p:cNvPr id="7" name="Picture 6">
            <a:extLst>
              <a:ext uri="{FF2B5EF4-FFF2-40B4-BE49-F238E27FC236}">
                <a16:creationId xmlns:a16="http://schemas.microsoft.com/office/drawing/2014/main" id="{27110E56-9161-47DF-88AF-1B5B2E433635}"/>
              </a:ext>
            </a:extLst>
          </p:cNvPr>
          <p:cNvPicPr>
            <a:picLocks noChangeAspect="1"/>
          </p:cNvPicPr>
          <p:nvPr/>
        </p:nvPicPr>
        <p:blipFill rotWithShape="1">
          <a:blip r:embed="rId3"/>
          <a:srcRect t="11759"/>
          <a:stretch/>
        </p:blipFill>
        <p:spPr>
          <a:xfrm>
            <a:off x="123092" y="94019"/>
            <a:ext cx="1460310" cy="1288596"/>
          </a:xfrm>
          <a:prstGeom prst="rect">
            <a:avLst/>
          </a:prstGeom>
        </p:spPr>
      </p:pic>
      <p:sp>
        <p:nvSpPr>
          <p:cNvPr id="5" name="TextBox 4">
            <a:hlinkClick r:id="rId4"/>
            <a:extLst>
              <a:ext uri="{FF2B5EF4-FFF2-40B4-BE49-F238E27FC236}">
                <a16:creationId xmlns:a16="http://schemas.microsoft.com/office/drawing/2014/main" id="{46FBD873-566A-10F0-2306-C9C59C3CE7E1}"/>
              </a:ext>
            </a:extLst>
          </p:cNvPr>
          <p:cNvSpPr txBox="1"/>
          <p:nvPr/>
        </p:nvSpPr>
        <p:spPr>
          <a:xfrm>
            <a:off x="290914" y="3980747"/>
            <a:ext cx="8688154" cy="592425"/>
          </a:xfrm>
          <a:prstGeom prst="rect">
            <a:avLst/>
          </a:prstGeom>
          <a:noFill/>
        </p:spPr>
        <p:txBody>
          <a:bodyPr wrap="square" rtlCol="0">
            <a:spAutoFit/>
          </a:bodyPr>
          <a:lstStyle/>
          <a:p>
            <a:r>
              <a:rPr lang="en-GB" sz="2000" b="1" dirty="0">
                <a:solidFill>
                  <a:srgbClr val="005EB8"/>
                </a:solidFill>
                <a:latin typeface="+mj-lt"/>
                <a:hlinkClick r:id="rId4"/>
              </a:rPr>
              <a:t>Resources to support learning and development in 2024</a:t>
            </a:r>
            <a:endParaRPr lang="en-GB" sz="2000" b="1" dirty="0">
              <a:solidFill>
                <a:srgbClr val="005EB8"/>
              </a:solidFill>
              <a:latin typeface="+mj-lt"/>
            </a:endParaRPr>
          </a:p>
          <a:p>
            <a:r>
              <a:rPr lang="en-GB" dirty="0">
                <a:solidFill>
                  <a:srgbClr val="212529"/>
                </a:solidFill>
                <a:cs typeface="Arial" panose="020B0604020202020204" pitchFamily="34" charset="0"/>
              </a:rPr>
              <a:t>A round up of all the resources Skills for Care offers to support your learning and development needs both for yourself and your workforce.</a:t>
            </a:r>
            <a:endParaRPr lang="en-GB" dirty="0">
              <a:cs typeface="Arial" panose="020B0604020202020204" pitchFamily="34" charset="0"/>
            </a:endParaRPr>
          </a:p>
        </p:txBody>
      </p:sp>
      <p:sp>
        <p:nvSpPr>
          <p:cNvPr id="11" name="TextBox 10">
            <a:hlinkClick r:id="rId5"/>
            <a:extLst>
              <a:ext uri="{FF2B5EF4-FFF2-40B4-BE49-F238E27FC236}">
                <a16:creationId xmlns:a16="http://schemas.microsoft.com/office/drawing/2014/main" id="{E18B91ED-714B-2363-8C5A-5F122A4E9AF6}"/>
              </a:ext>
            </a:extLst>
          </p:cNvPr>
          <p:cNvSpPr txBox="1"/>
          <p:nvPr/>
        </p:nvSpPr>
        <p:spPr>
          <a:xfrm>
            <a:off x="295935" y="5101161"/>
            <a:ext cx="8688154" cy="1042879"/>
          </a:xfrm>
          <a:prstGeom prst="rect">
            <a:avLst/>
          </a:prstGeom>
          <a:noFill/>
        </p:spPr>
        <p:txBody>
          <a:bodyPr wrap="square" rtlCol="0">
            <a:spAutoFit/>
          </a:bodyPr>
          <a:lstStyle/>
          <a:p>
            <a:r>
              <a:rPr lang="en-GB" sz="2000" b="1" dirty="0">
                <a:solidFill>
                  <a:srgbClr val="005EB8"/>
                </a:solidFill>
                <a:latin typeface="+mj-lt"/>
                <a:hlinkClick r:id="rId5"/>
              </a:rPr>
              <a:t>What data tells us about how learning and development support retention</a:t>
            </a:r>
            <a:endParaRPr lang="en-GB" sz="2000" b="1" dirty="0">
              <a:solidFill>
                <a:srgbClr val="005EB8"/>
              </a:solidFill>
              <a:latin typeface="+mj-lt"/>
            </a:endParaRPr>
          </a:p>
          <a:p>
            <a:r>
              <a:rPr lang="en-GB" dirty="0">
                <a:solidFill>
                  <a:srgbClr val="212529"/>
                </a:solidFill>
                <a:cs typeface="Arial" panose="020B0604020202020204" pitchFamily="34" charset="0"/>
              </a:rPr>
              <a:t>We round-up what our latest data tells us about how learning and development supports retention.</a:t>
            </a:r>
            <a:endParaRPr lang="en-GB" dirty="0">
              <a:cs typeface="Arial" panose="020B0604020202020204" pitchFamily="34" charset="0"/>
            </a:endParaRPr>
          </a:p>
        </p:txBody>
      </p:sp>
      <p:sp>
        <p:nvSpPr>
          <p:cNvPr id="8" name="TextBox 7">
            <a:hlinkClick r:id="rId6"/>
            <a:extLst>
              <a:ext uri="{FF2B5EF4-FFF2-40B4-BE49-F238E27FC236}">
                <a16:creationId xmlns:a16="http://schemas.microsoft.com/office/drawing/2014/main" id="{E5B157B0-8C76-3488-FA07-3D421D37787D}"/>
              </a:ext>
            </a:extLst>
          </p:cNvPr>
          <p:cNvSpPr txBox="1"/>
          <p:nvPr/>
        </p:nvSpPr>
        <p:spPr>
          <a:xfrm>
            <a:off x="295935" y="2658103"/>
            <a:ext cx="8688154" cy="1231106"/>
          </a:xfrm>
          <a:prstGeom prst="rect">
            <a:avLst/>
          </a:prstGeom>
          <a:noFill/>
        </p:spPr>
        <p:txBody>
          <a:bodyPr wrap="square" rtlCol="0">
            <a:spAutoFit/>
          </a:bodyPr>
          <a:lstStyle/>
          <a:p>
            <a:r>
              <a:rPr lang="en-GB" sz="2000" b="1" dirty="0">
                <a:solidFill>
                  <a:srgbClr val="005EB8"/>
                </a:solidFill>
                <a:latin typeface="+mj-lt"/>
                <a:hlinkClick r:id="rId6"/>
              </a:rPr>
              <a:t>Why managers shouldn’t be afraid to develop their staff</a:t>
            </a:r>
            <a:endParaRPr lang="en-GB" sz="2000" b="1" dirty="0">
              <a:solidFill>
                <a:srgbClr val="005EB8"/>
              </a:solidFill>
              <a:latin typeface="+mj-lt"/>
            </a:endParaRPr>
          </a:p>
          <a:p>
            <a:r>
              <a:rPr lang="en-GB" dirty="0">
                <a:solidFill>
                  <a:srgbClr val="212529"/>
                </a:solidFill>
                <a:cs typeface="Arial" panose="020B0604020202020204" pitchFamily="34" charset="0"/>
              </a:rPr>
              <a:t>Victoria Collier, Deputy Head of National Workforce Development, Capability and Skills at Skills for Care discusses why managers shouldn’t fear developing their team members.</a:t>
            </a:r>
            <a:endParaRPr lang="en-GB" dirty="0">
              <a:cs typeface="Arial" panose="020B0604020202020204" pitchFamily="34" charset="0"/>
            </a:endParaRPr>
          </a:p>
        </p:txBody>
      </p:sp>
      <p:sp>
        <p:nvSpPr>
          <p:cNvPr id="9" name="TextBox 8">
            <a:hlinkClick r:id="rId7"/>
            <a:extLst>
              <a:ext uri="{FF2B5EF4-FFF2-40B4-BE49-F238E27FC236}">
                <a16:creationId xmlns:a16="http://schemas.microsoft.com/office/drawing/2014/main" id="{C50BA577-43C4-57E6-611E-B32503687C2F}"/>
              </a:ext>
            </a:extLst>
          </p:cNvPr>
          <p:cNvSpPr txBox="1"/>
          <p:nvPr/>
        </p:nvSpPr>
        <p:spPr>
          <a:xfrm>
            <a:off x="290914" y="1575074"/>
            <a:ext cx="8688154" cy="954107"/>
          </a:xfrm>
          <a:prstGeom prst="rect">
            <a:avLst/>
          </a:prstGeom>
          <a:noFill/>
        </p:spPr>
        <p:txBody>
          <a:bodyPr wrap="square" rtlCol="0">
            <a:spAutoFit/>
          </a:bodyPr>
          <a:lstStyle/>
          <a:p>
            <a:r>
              <a:rPr lang="en-GB" sz="2000" b="1" dirty="0">
                <a:solidFill>
                  <a:srgbClr val="005EB8"/>
                </a:solidFill>
                <a:latin typeface="+mj-lt"/>
                <a:hlinkClick r:id="rId7"/>
              </a:rPr>
              <a:t>The benefits of learning and development for managers</a:t>
            </a:r>
            <a:endParaRPr lang="en-GB" sz="2000" b="1" dirty="0">
              <a:solidFill>
                <a:srgbClr val="005EB8"/>
              </a:solidFill>
              <a:latin typeface="+mj-lt"/>
            </a:endParaRPr>
          </a:p>
          <a:p>
            <a:r>
              <a:rPr lang="en-GB" dirty="0">
                <a:solidFill>
                  <a:srgbClr val="212529"/>
                </a:solidFill>
                <a:cs typeface="Arial" panose="020B0604020202020204" pitchFamily="34" charset="0"/>
              </a:rPr>
              <a:t>We hear from managers about the learning and development they’ve undertaken and why they’ve found this beneficial</a:t>
            </a:r>
            <a:endParaRPr lang="en-GB" dirty="0">
              <a:cs typeface="Arial" panose="020B0604020202020204" pitchFamily="34" charset="0"/>
            </a:endParaRPr>
          </a:p>
        </p:txBody>
      </p:sp>
    </p:spTree>
    <p:extLst>
      <p:ext uri="{BB962C8B-B14F-4D97-AF65-F5344CB8AC3E}">
        <p14:creationId xmlns:p14="http://schemas.microsoft.com/office/powerpoint/2010/main" val="98682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2100648" y="327236"/>
            <a:ext cx="5560629" cy="780905"/>
          </a:xfrm>
        </p:spPr>
        <p:txBody>
          <a:bodyPr/>
          <a:lstStyle/>
          <a:p>
            <a:r>
              <a:rPr lang="en-GB" sz="3600" dirty="0"/>
              <a:t>Registered manager membership</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dirty="0"/>
          </a:p>
          <a:p>
            <a:endParaRPr lang="en-GB" sz="2000" dirty="0"/>
          </a:p>
          <a:p>
            <a:pPr marL="342900" lvl="0" indent="-342900">
              <a:buFont typeface="Wingdings" panose="05000000000000000000" pitchFamily="2" charset="2"/>
              <a:buChar char="§"/>
            </a:pPr>
            <a:endParaRPr lang="en-GB" sz="2000" dirty="0"/>
          </a:p>
          <a:p>
            <a:endParaRPr lang="en-GB" dirty="0">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209862" y="1641293"/>
            <a:ext cx="8934138" cy="5198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accent1"/>
                </a:solidFill>
              </a:rPr>
              <a:t>Skills for Care is the membership organisation for registered managers. </a:t>
            </a:r>
            <a:br>
              <a:rPr lang="en-GB" sz="2400" b="1" dirty="0">
                <a:solidFill>
                  <a:srgbClr val="005EB8"/>
                </a:solidFill>
              </a:rPr>
            </a:br>
            <a:r>
              <a:rPr lang="en-GB" sz="800" b="1" dirty="0">
                <a:solidFill>
                  <a:srgbClr val="005EB8"/>
                </a:solidFill>
              </a:rPr>
              <a:t> </a:t>
            </a:r>
            <a:endParaRPr lang="en-GB" sz="2000" b="1" dirty="0">
              <a:solidFill>
                <a:srgbClr val="005EB8"/>
              </a:solidFill>
            </a:endParaRPr>
          </a:p>
          <a:p>
            <a:pPr marL="0" lvl="0" indent="0" defTabSz="457200">
              <a:lnSpc>
                <a:spcPct val="100000"/>
              </a:lnSpc>
              <a:spcBef>
                <a:spcPts val="0"/>
              </a:spcBef>
              <a:buClr>
                <a:srgbClr val="E87722"/>
              </a:buClr>
              <a:buNone/>
            </a:pPr>
            <a:r>
              <a:rPr lang="en-GB" sz="2000" i="0" dirty="0">
                <a:effectLst/>
                <a:latin typeface="Arial" panose="020B0604020202020204" pitchFamily="34" charset="0"/>
                <a:cs typeface="Arial" panose="020B0604020202020204" pitchFamily="34" charset="0"/>
              </a:rPr>
              <a:t>Through membership, we support managers to develop best practice and knowledge, keep up-to-date with sector developments and share ideas with like-minded peers.</a:t>
            </a:r>
          </a:p>
          <a:p>
            <a:pPr marL="0" lvl="0" indent="0" defTabSz="457200">
              <a:lnSpc>
                <a:spcPct val="100000"/>
              </a:lnSpc>
              <a:spcBef>
                <a:spcPts val="0"/>
              </a:spcBef>
              <a:buClr>
                <a:srgbClr val="E87722"/>
              </a:buClr>
              <a:buNone/>
            </a:pPr>
            <a:endParaRPr lang="en-GB" sz="800" dirty="0">
              <a:solidFill>
                <a:srgbClr val="4D4D4D"/>
              </a:solidFill>
            </a:endParaRPr>
          </a:p>
          <a:p>
            <a:pPr marL="0" lvl="0" indent="0" defTabSz="457200">
              <a:lnSpc>
                <a:spcPct val="100000"/>
              </a:lnSpc>
              <a:spcBef>
                <a:spcPts val="0"/>
              </a:spcBef>
              <a:buClr>
                <a:srgbClr val="E87722"/>
              </a:buClr>
              <a:buNone/>
            </a:pPr>
            <a:r>
              <a:rPr lang="en-GB" sz="2000" b="1" i="0" dirty="0">
                <a:effectLst/>
              </a:rPr>
              <a:t>Membership benefits include:</a:t>
            </a:r>
            <a:endParaRPr lang="en-GB" sz="2000" b="1" dirty="0"/>
          </a:p>
          <a:p>
            <a:pPr marL="285750" lvl="0" indent="-285750" defTabSz="457200">
              <a:lnSpc>
                <a:spcPct val="100000"/>
              </a:lnSpc>
              <a:spcBef>
                <a:spcPts val="0"/>
              </a:spcBef>
              <a:buClr>
                <a:srgbClr val="E87722"/>
              </a:buClr>
              <a:buFont typeface="Wingdings" panose="05000000000000000000" pitchFamily="2" charset="2"/>
              <a:buChar char="§"/>
            </a:pPr>
            <a:r>
              <a:rPr lang="en-GB" sz="2000" dirty="0">
                <a:solidFill>
                  <a:srgbClr val="000000"/>
                </a:solidFill>
              </a:rPr>
              <a:t>A printed copy of our ‘Social care manager’s handbook’</a:t>
            </a:r>
          </a:p>
          <a:p>
            <a:pPr marL="285750" lvl="0" indent="-285750" defTabSz="457200">
              <a:lnSpc>
                <a:spcPct val="100000"/>
              </a:lnSpc>
              <a:spcBef>
                <a:spcPts val="0"/>
              </a:spcBef>
              <a:buClr>
                <a:srgbClr val="E87722"/>
              </a:buClr>
              <a:buFont typeface="Wingdings" panose="05000000000000000000" pitchFamily="2" charset="2"/>
              <a:buChar char="§"/>
            </a:pPr>
            <a:r>
              <a:rPr lang="en-GB" sz="2000" dirty="0">
                <a:solidFill>
                  <a:srgbClr val="000000"/>
                </a:solidFill>
              </a:rPr>
              <a:t>Monthly newsletters including practical information and guidance</a:t>
            </a:r>
          </a:p>
          <a:p>
            <a:pPr marL="285750" lvl="0" indent="-285750" defTabSz="457200">
              <a:lnSpc>
                <a:spcPct val="100000"/>
              </a:lnSpc>
              <a:spcBef>
                <a:spcPts val="0"/>
              </a:spcBef>
              <a:buClr>
                <a:srgbClr val="E87722"/>
              </a:buClr>
              <a:buFont typeface="Wingdings" panose="05000000000000000000" pitchFamily="2" charset="2"/>
              <a:buChar char="§"/>
            </a:pPr>
            <a:r>
              <a:rPr lang="en-GB" sz="2000" dirty="0">
                <a:solidFill>
                  <a:srgbClr val="000000"/>
                </a:solidFill>
              </a:rPr>
              <a:t>Access to Good and Outstanding care guide: Single Assessment Framework version and 34 Quality Statement Recommendation checklists</a:t>
            </a:r>
          </a:p>
          <a:p>
            <a:pPr marL="285750" lvl="0" indent="-285750" defTabSz="457200">
              <a:lnSpc>
                <a:spcPct val="100000"/>
              </a:lnSpc>
              <a:spcBef>
                <a:spcPts val="0"/>
              </a:spcBef>
              <a:buClr>
                <a:srgbClr val="E87722"/>
              </a:buClr>
              <a:buFont typeface="Wingdings" panose="05000000000000000000" pitchFamily="2" charset="2"/>
              <a:buChar char="§"/>
            </a:pPr>
            <a:r>
              <a:rPr lang="en-GB" sz="2000" dirty="0">
                <a:solidFill>
                  <a:srgbClr val="000000"/>
                </a:solidFill>
              </a:rPr>
              <a:t>An exclusive annual resource when you renew your membership</a:t>
            </a:r>
          </a:p>
          <a:p>
            <a:pPr marL="285750" lvl="0" indent="-285750" defTabSz="457200">
              <a:lnSpc>
                <a:spcPct val="100000"/>
              </a:lnSpc>
              <a:spcBef>
                <a:spcPts val="0"/>
              </a:spcBef>
              <a:buClr>
                <a:srgbClr val="E87722"/>
              </a:buClr>
              <a:buFont typeface="Wingdings" panose="05000000000000000000" pitchFamily="2" charset="2"/>
              <a:buChar char="§"/>
            </a:pPr>
            <a:endParaRPr lang="en-GB" sz="800" dirty="0">
              <a:solidFill>
                <a:srgbClr val="000000"/>
              </a:solidFill>
            </a:endParaRPr>
          </a:p>
          <a:p>
            <a:pPr marL="0" lvl="0" indent="0" defTabSz="457200">
              <a:lnSpc>
                <a:spcPct val="100000"/>
              </a:lnSpc>
              <a:spcBef>
                <a:spcPts val="0"/>
              </a:spcBef>
              <a:buClr>
                <a:srgbClr val="E87722"/>
              </a:buClr>
              <a:buNone/>
            </a:pPr>
            <a:r>
              <a:rPr lang="en-GB" sz="2000" b="1" dirty="0">
                <a:solidFill>
                  <a:srgbClr val="000000"/>
                </a:solidFill>
              </a:rPr>
              <a:t>Become a member for £35 a year. </a:t>
            </a:r>
          </a:p>
          <a:p>
            <a:pPr marL="0" lvl="0" indent="0" defTabSz="457200">
              <a:lnSpc>
                <a:spcPct val="100000"/>
              </a:lnSpc>
              <a:spcBef>
                <a:spcPts val="0"/>
              </a:spcBef>
              <a:buClr>
                <a:srgbClr val="E87722"/>
              </a:buClr>
              <a:buNone/>
            </a:pPr>
            <a:endParaRPr lang="en-GB" sz="800" dirty="0">
              <a:solidFill>
                <a:srgbClr val="000000"/>
              </a:solidFill>
            </a:endParaRPr>
          </a:p>
          <a:p>
            <a:pPr marL="0" lvl="0" indent="0" algn="ctr" defTabSz="457200">
              <a:lnSpc>
                <a:spcPct val="100000"/>
              </a:lnSpc>
              <a:spcBef>
                <a:spcPts val="0"/>
              </a:spcBef>
              <a:buClr>
                <a:srgbClr val="E87722"/>
              </a:buClr>
              <a:buNone/>
            </a:pPr>
            <a:r>
              <a:rPr lang="en-GB" sz="2000" b="1" dirty="0">
                <a:solidFill>
                  <a:schemeClr val="accent1"/>
                </a:solidFill>
                <a:hlinkClick r:id="rId3"/>
              </a:rPr>
              <a:t>www.skillsforcare.org.uk/membership</a:t>
            </a:r>
            <a:endParaRPr lang="en-GB" sz="2000" b="1" dirty="0">
              <a:solidFill>
                <a:schemeClr val="accent1"/>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indent="0">
              <a:buNone/>
            </a:pPr>
            <a:endParaRPr lang="en-GB" sz="2000" b="1" dirty="0">
              <a:solidFill>
                <a:srgbClr val="005EB8"/>
              </a:solidFill>
            </a:endParaRPr>
          </a:p>
        </p:txBody>
      </p:sp>
      <p:pic>
        <p:nvPicPr>
          <p:cNvPr id="9" name="Picture 8">
            <a:extLst>
              <a:ext uri="{FF2B5EF4-FFF2-40B4-BE49-F238E27FC236}">
                <a16:creationId xmlns:a16="http://schemas.microsoft.com/office/drawing/2014/main" id="{BA6A4558-9BF5-41AA-AFC6-4A0EF7E67907}"/>
              </a:ext>
            </a:extLst>
          </p:cNvPr>
          <p:cNvPicPr>
            <a:picLocks noChangeAspect="1"/>
          </p:cNvPicPr>
          <p:nvPr/>
        </p:nvPicPr>
        <p:blipFill>
          <a:blip r:embed="rId4"/>
          <a:stretch>
            <a:fillRect/>
          </a:stretch>
        </p:blipFill>
        <p:spPr>
          <a:xfrm>
            <a:off x="295935" y="257591"/>
            <a:ext cx="1543686" cy="1063018"/>
          </a:xfrm>
          <a:prstGeom prst="rect">
            <a:avLst/>
          </a:prstGeom>
        </p:spPr>
      </p:pic>
    </p:spTree>
    <p:extLst>
      <p:ext uri="{BB962C8B-B14F-4D97-AF65-F5344CB8AC3E}">
        <p14:creationId xmlns:p14="http://schemas.microsoft.com/office/powerpoint/2010/main" val="203085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2165962" y="257591"/>
            <a:ext cx="5560629" cy="1292662"/>
          </a:xfrm>
        </p:spPr>
        <p:txBody>
          <a:bodyPr/>
          <a:lstStyle/>
          <a:p>
            <a:r>
              <a:rPr lang="en-GB" sz="3200" dirty="0"/>
              <a:t>Registered manager membership – renewal resource</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dirty="0"/>
          </a:p>
          <a:p>
            <a:endParaRPr lang="en-GB" sz="2000" dirty="0"/>
          </a:p>
          <a:p>
            <a:pPr marL="342900" lvl="0" indent="-342900">
              <a:buFont typeface="Wingdings" panose="05000000000000000000" pitchFamily="2" charset="2"/>
              <a:buChar char="§"/>
            </a:pPr>
            <a:endParaRPr lang="en-GB" sz="2000" dirty="0"/>
          </a:p>
          <a:p>
            <a:endParaRPr lang="en-GB" dirty="0">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263279" y="2581037"/>
            <a:ext cx="6726457" cy="5198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i="0" dirty="0">
                <a:effectLst/>
                <a:latin typeface="Arial" panose="020B0604020202020204" pitchFamily="34" charset="0"/>
                <a:cs typeface="Arial" panose="020B0604020202020204" pitchFamily="34" charset="0"/>
              </a:rPr>
              <a:t>For those renewing from 1 April 2023 – 31 March 2024, they will receive a hard copy of Compassionate Leadership by Professor Michael West CBE.</a:t>
            </a:r>
          </a:p>
          <a:p>
            <a:pPr marL="0" lvl="0" indent="0" defTabSz="457200">
              <a:lnSpc>
                <a:spcPct val="100000"/>
              </a:lnSpc>
              <a:spcBef>
                <a:spcPts val="0"/>
              </a:spcBef>
              <a:buClr>
                <a:srgbClr val="E87722"/>
              </a:buClr>
              <a:buNone/>
            </a:pPr>
            <a:endParaRPr lang="en-GB" sz="800" i="0" dirty="0">
              <a:effectLst/>
              <a:latin typeface="Arial" panose="020B0604020202020204" pitchFamily="34" charset="0"/>
              <a:cs typeface="Arial" panose="020B0604020202020204" pitchFamily="34" charset="0"/>
            </a:endParaRPr>
          </a:p>
          <a:p>
            <a:pPr marL="0" lvl="0" indent="0" defTabSz="457200">
              <a:lnSpc>
                <a:spcPct val="100000"/>
              </a:lnSpc>
              <a:spcBef>
                <a:spcPts val="0"/>
              </a:spcBef>
              <a:buClr>
                <a:srgbClr val="E87722"/>
              </a:buClr>
              <a:buNone/>
            </a:pPr>
            <a:r>
              <a:rPr lang="en-GB" sz="1800" i="0" dirty="0">
                <a:effectLst/>
                <a:latin typeface="Arial" panose="020B0604020202020204" pitchFamily="34" charset="0"/>
                <a:cs typeface="Arial" panose="020B0604020202020204" pitchFamily="34" charset="0"/>
              </a:rPr>
              <a:t>This book explores how attending to, understanding, empathising with and helping those you lead can support them to respond effectively to the challenges they face in their work. </a:t>
            </a:r>
          </a:p>
          <a:p>
            <a:pPr marL="0" lvl="0" indent="0" defTabSz="457200">
              <a:lnSpc>
                <a:spcPct val="100000"/>
              </a:lnSpc>
              <a:spcBef>
                <a:spcPts val="0"/>
              </a:spcBef>
              <a:buClr>
                <a:srgbClr val="E87722"/>
              </a:buClr>
              <a:buNone/>
            </a:pPr>
            <a:r>
              <a:rPr lang="en-GB" sz="1800" i="0" dirty="0">
                <a:effectLst/>
                <a:latin typeface="Arial" panose="020B0604020202020204" pitchFamily="34" charset="0"/>
                <a:cs typeface="Arial" panose="020B0604020202020204" pitchFamily="34" charset="0"/>
              </a:rPr>
              <a:t>The four elements of compassionate leadership play a crucial part in all aspects of your role as manager, including staff wellbeing, retention, and creating safe, supported cultures </a:t>
            </a:r>
          </a:p>
          <a:p>
            <a:pPr marL="0" lvl="0" indent="0" defTabSz="457200">
              <a:lnSpc>
                <a:spcPct val="100000"/>
              </a:lnSpc>
              <a:spcBef>
                <a:spcPts val="0"/>
              </a:spcBef>
              <a:buClr>
                <a:srgbClr val="E87722"/>
              </a:buClr>
              <a:buNone/>
            </a:pPr>
            <a:r>
              <a:rPr lang="en-GB" sz="1800" i="0" dirty="0">
                <a:effectLst/>
                <a:latin typeface="Arial" panose="020B0604020202020204" pitchFamily="34" charset="0"/>
                <a:cs typeface="Arial" panose="020B0604020202020204" pitchFamily="34" charset="0"/>
              </a:rPr>
              <a:t>within your services.</a:t>
            </a:r>
            <a:endParaRPr lang="en-GB" sz="1800" dirty="0">
              <a:solidFill>
                <a:srgbClr val="000000"/>
              </a:solidFill>
            </a:endParaRPr>
          </a:p>
          <a:p>
            <a:pPr marL="0" lvl="0" indent="0" defTabSz="457200">
              <a:lnSpc>
                <a:spcPct val="100000"/>
              </a:lnSpc>
              <a:spcBef>
                <a:spcPts val="0"/>
              </a:spcBef>
              <a:buClr>
                <a:srgbClr val="E87722"/>
              </a:buClr>
              <a:buNone/>
            </a:pPr>
            <a:endParaRPr lang="en-GB" sz="800" dirty="0">
              <a:solidFill>
                <a:srgbClr val="000000"/>
              </a:solidFill>
            </a:endParaRPr>
          </a:p>
          <a:p>
            <a:pPr marL="0" lvl="0" indent="0" algn="ctr" defTabSz="457200">
              <a:lnSpc>
                <a:spcPct val="100000"/>
              </a:lnSpc>
              <a:spcBef>
                <a:spcPts val="0"/>
              </a:spcBef>
              <a:buClr>
                <a:srgbClr val="E87722"/>
              </a:buClr>
              <a:buNone/>
            </a:pPr>
            <a:r>
              <a:rPr lang="en-GB" sz="2000" b="1" dirty="0">
                <a:solidFill>
                  <a:schemeClr val="accent1"/>
                </a:solidFill>
                <a:hlinkClick r:id="rId3"/>
              </a:rPr>
              <a:t>www.skillsforcare.org.uk/membership</a:t>
            </a:r>
            <a:endParaRPr lang="en-GB" sz="2000" b="1" dirty="0">
              <a:solidFill>
                <a:schemeClr val="accent1"/>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indent="0">
              <a:buNone/>
            </a:pPr>
            <a:endParaRPr lang="en-GB" sz="2000" b="1" dirty="0">
              <a:solidFill>
                <a:srgbClr val="005EB8"/>
              </a:solidFill>
            </a:endParaRPr>
          </a:p>
        </p:txBody>
      </p:sp>
      <p:pic>
        <p:nvPicPr>
          <p:cNvPr id="9" name="Picture 8">
            <a:extLst>
              <a:ext uri="{FF2B5EF4-FFF2-40B4-BE49-F238E27FC236}">
                <a16:creationId xmlns:a16="http://schemas.microsoft.com/office/drawing/2014/main" id="{BA6A4558-9BF5-41AA-AFC6-4A0EF7E67907}"/>
              </a:ext>
            </a:extLst>
          </p:cNvPr>
          <p:cNvPicPr>
            <a:picLocks noChangeAspect="1"/>
          </p:cNvPicPr>
          <p:nvPr/>
        </p:nvPicPr>
        <p:blipFill>
          <a:blip r:embed="rId4"/>
          <a:stretch>
            <a:fillRect/>
          </a:stretch>
        </p:blipFill>
        <p:spPr>
          <a:xfrm>
            <a:off x="295935" y="257591"/>
            <a:ext cx="1543686" cy="1063018"/>
          </a:xfrm>
          <a:prstGeom prst="rect">
            <a:avLst/>
          </a:prstGeom>
        </p:spPr>
      </p:pic>
      <p:pic>
        <p:nvPicPr>
          <p:cNvPr id="6" name="Picture 5">
            <a:extLst>
              <a:ext uri="{FF2B5EF4-FFF2-40B4-BE49-F238E27FC236}">
                <a16:creationId xmlns:a16="http://schemas.microsoft.com/office/drawing/2014/main" id="{8866F274-6042-1639-DC98-0025638D8FC1}"/>
              </a:ext>
            </a:extLst>
          </p:cNvPr>
          <p:cNvPicPr>
            <a:picLocks noChangeAspect="1"/>
          </p:cNvPicPr>
          <p:nvPr/>
        </p:nvPicPr>
        <p:blipFill>
          <a:blip r:embed="rId5"/>
          <a:stretch>
            <a:fillRect/>
          </a:stretch>
        </p:blipFill>
        <p:spPr>
          <a:xfrm>
            <a:off x="6858000" y="2616471"/>
            <a:ext cx="2160589" cy="3259836"/>
          </a:xfrm>
          <a:prstGeom prst="rect">
            <a:avLst/>
          </a:prstGeom>
        </p:spPr>
      </p:pic>
      <p:sp>
        <p:nvSpPr>
          <p:cNvPr id="8" name="TextBox 7">
            <a:extLst>
              <a:ext uri="{FF2B5EF4-FFF2-40B4-BE49-F238E27FC236}">
                <a16:creationId xmlns:a16="http://schemas.microsoft.com/office/drawing/2014/main" id="{B04AC302-7399-DF7B-6B8E-F048D1F4C211}"/>
              </a:ext>
            </a:extLst>
          </p:cNvPr>
          <p:cNvSpPr txBox="1"/>
          <p:nvPr/>
        </p:nvSpPr>
        <p:spPr>
          <a:xfrm>
            <a:off x="261435" y="1677632"/>
            <a:ext cx="8757154" cy="769441"/>
          </a:xfrm>
          <a:prstGeom prst="rect">
            <a:avLst/>
          </a:prstGeom>
          <a:noFill/>
        </p:spPr>
        <p:txBody>
          <a:bodyPr wrap="square">
            <a:spAutoFit/>
          </a:bodyPr>
          <a:lstStyle/>
          <a:p>
            <a:r>
              <a:rPr lang="en-GB" sz="2200" b="1" dirty="0">
                <a:solidFill>
                  <a:schemeClr val="accent1"/>
                </a:solidFill>
              </a:rPr>
              <a:t>As part of our registered manager membership, all members that renew their membership receive an exclusive resource.</a:t>
            </a:r>
            <a:endParaRPr lang="en-GB" sz="2200" dirty="0"/>
          </a:p>
        </p:txBody>
      </p:sp>
    </p:spTree>
    <p:extLst>
      <p:ext uri="{BB962C8B-B14F-4D97-AF65-F5344CB8AC3E}">
        <p14:creationId xmlns:p14="http://schemas.microsoft.com/office/powerpoint/2010/main" val="25106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258523" y="305135"/>
            <a:ext cx="7802762" cy="780905"/>
          </a:xfrm>
        </p:spPr>
        <p:txBody>
          <a:bodyPr/>
          <a:lstStyle/>
          <a:p>
            <a:r>
              <a:rPr lang="en-GB" sz="3000" dirty="0"/>
              <a:t>Good and outstanding care guide – Single Assessment Framework edition</a:t>
            </a:r>
          </a:p>
        </p:txBody>
      </p:sp>
      <p:sp>
        <p:nvSpPr>
          <p:cNvPr id="3" name="Rectangle 2">
            <a:extLst>
              <a:ext uri="{FF2B5EF4-FFF2-40B4-BE49-F238E27FC236}">
                <a16:creationId xmlns:a16="http://schemas.microsoft.com/office/drawing/2014/main" id="{E53B9323-2150-4A56-B4F4-BF303AEFBF94}"/>
              </a:ext>
            </a:extLst>
          </p:cNvPr>
          <p:cNvSpPr/>
          <p:nvPr/>
        </p:nvSpPr>
        <p:spPr>
          <a:xfrm>
            <a:off x="258523" y="1582227"/>
            <a:ext cx="8688154" cy="1107996"/>
          </a:xfrm>
          <a:prstGeom prst="rect">
            <a:avLst/>
          </a:prstGeom>
        </p:spPr>
        <p:txBody>
          <a:bodyPr wrap="square">
            <a:spAutoFit/>
          </a:bodyPr>
          <a:lstStyle/>
          <a:p>
            <a:pPr lvl="0">
              <a:buClr>
                <a:srgbClr val="E87722"/>
              </a:buClr>
            </a:pPr>
            <a:r>
              <a:rPr lang="en-GB" sz="2200" b="1" dirty="0">
                <a:solidFill>
                  <a:schemeClr val="accent1"/>
                </a:solidFill>
              </a:rPr>
              <a:t>Our updated Good and Outstanding care guide has been co-produced with The Outstanding Society and covers the new CQC inspection model.</a:t>
            </a:r>
            <a:endParaRPr lang="en-GB" sz="2200" dirty="0">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258523" y="2833021"/>
            <a:ext cx="5894304" cy="5198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effectLst/>
                <a:latin typeface="Arial" panose="020B0604020202020204" pitchFamily="34" charset="0"/>
                <a:ea typeface="Calibri" panose="020F0502020204030204" pitchFamily="34" charset="0"/>
              </a:rPr>
              <a:t>Aimed at frontline managers and those supporting regulated services, it helps regulated providers to prepare to evidence to meet the CQC’s 34 new Quality Statements.  </a:t>
            </a:r>
          </a:p>
          <a:p>
            <a:pPr marL="0" indent="0" defTabSz="457200">
              <a:lnSpc>
                <a:spcPct val="100000"/>
              </a:lnSpc>
              <a:spcBef>
                <a:spcPts val="0"/>
              </a:spcBef>
              <a:buClr>
                <a:srgbClr val="E87722"/>
              </a:buClr>
              <a:buNone/>
            </a:pPr>
            <a:endParaRPr lang="en-GB" sz="2000" dirty="0">
              <a:latin typeface="Arial" panose="020B0604020202020204" pitchFamily="34" charset="0"/>
              <a:ea typeface="Calibri" panose="020F0502020204030204" pitchFamily="34" charset="0"/>
            </a:endParaRPr>
          </a:p>
          <a:p>
            <a:pPr marL="0" indent="0" defTabSz="457200">
              <a:lnSpc>
                <a:spcPct val="100000"/>
              </a:lnSpc>
              <a:spcBef>
                <a:spcPts val="0"/>
              </a:spcBef>
              <a:buClr>
                <a:srgbClr val="E87722"/>
              </a:buClr>
              <a:buNone/>
            </a:pPr>
            <a:r>
              <a:rPr lang="en-GB" sz="2000" b="1" dirty="0">
                <a:effectLst/>
                <a:latin typeface="Arial" panose="020B0604020202020204" pitchFamily="34" charset="0"/>
                <a:ea typeface="Calibri" panose="020F0502020204030204" pitchFamily="34" charset="0"/>
              </a:rPr>
              <a:t>This latest edition is an exclusive free resource for all our registered manager members.</a:t>
            </a:r>
            <a:endParaRPr lang="en-GB" sz="2000" b="1" dirty="0">
              <a:effectLst/>
              <a:latin typeface="Calibri" panose="020F0502020204030204" pitchFamily="34" charset="0"/>
              <a:ea typeface="Calibri" panose="020F0502020204030204" pitchFamily="34" charset="0"/>
            </a:endParaRPr>
          </a:p>
          <a:p>
            <a:pPr marL="0" lvl="0" indent="0" defTabSz="457200">
              <a:lnSpc>
                <a:spcPct val="100000"/>
              </a:lnSpc>
              <a:spcBef>
                <a:spcPts val="0"/>
              </a:spcBef>
              <a:buClr>
                <a:srgbClr val="E87722"/>
              </a:buClr>
              <a:buNone/>
            </a:pPr>
            <a:endParaRPr lang="en-GB" sz="2000" i="0" dirty="0">
              <a:effectLst/>
              <a:latin typeface="Arial" panose="020B0604020202020204" pitchFamily="34" charset="0"/>
              <a:cs typeface="Arial" panose="020B0604020202020204" pitchFamily="34" charset="0"/>
            </a:endParaRPr>
          </a:p>
          <a:p>
            <a:pPr marL="0" lvl="0" indent="0" defTabSz="457200">
              <a:lnSpc>
                <a:spcPct val="100000"/>
              </a:lnSpc>
              <a:spcBef>
                <a:spcPts val="0"/>
              </a:spcBef>
              <a:buClr>
                <a:srgbClr val="E87722"/>
              </a:buClr>
              <a:buNone/>
            </a:pPr>
            <a:r>
              <a:rPr lang="en-GB" sz="2000" b="1" dirty="0">
                <a:solidFill>
                  <a:srgbClr val="000000"/>
                </a:solidFill>
              </a:rPr>
              <a:t>Become a member for £35 a year</a:t>
            </a:r>
            <a:endParaRPr lang="en-GB" sz="2000" i="0" dirty="0">
              <a:effectLst/>
              <a:latin typeface="Arial" panose="020B0604020202020204" pitchFamily="34" charset="0"/>
              <a:cs typeface="Arial" panose="020B0604020202020204" pitchFamily="34" charset="0"/>
            </a:endParaRPr>
          </a:p>
          <a:p>
            <a:pPr marL="0" lvl="0" indent="0" defTabSz="457200">
              <a:lnSpc>
                <a:spcPct val="100000"/>
              </a:lnSpc>
              <a:spcBef>
                <a:spcPts val="0"/>
              </a:spcBef>
              <a:buClr>
                <a:srgbClr val="E87722"/>
              </a:buClr>
              <a:buNone/>
            </a:pPr>
            <a:endParaRPr lang="en-GB" sz="800" b="1" dirty="0">
              <a:solidFill>
                <a:srgbClr val="000000"/>
              </a:solidFill>
            </a:endParaRPr>
          </a:p>
          <a:p>
            <a:pPr marL="0" lvl="0" indent="0" defTabSz="457200">
              <a:lnSpc>
                <a:spcPct val="100000"/>
              </a:lnSpc>
              <a:spcBef>
                <a:spcPts val="0"/>
              </a:spcBef>
              <a:buClr>
                <a:srgbClr val="E87722"/>
              </a:buClr>
              <a:buNone/>
            </a:pPr>
            <a:endParaRPr lang="en-GB" sz="800" dirty="0">
              <a:solidFill>
                <a:srgbClr val="000000"/>
              </a:solidFill>
            </a:endParaRPr>
          </a:p>
          <a:p>
            <a:pPr marL="0" lvl="0" indent="0" defTabSz="457200">
              <a:lnSpc>
                <a:spcPct val="100000"/>
              </a:lnSpc>
              <a:spcBef>
                <a:spcPts val="0"/>
              </a:spcBef>
              <a:buClr>
                <a:srgbClr val="E87722"/>
              </a:buClr>
              <a:buNone/>
            </a:pPr>
            <a:r>
              <a:rPr lang="en-GB" sz="2000" b="1" dirty="0">
                <a:solidFill>
                  <a:schemeClr val="accent1"/>
                </a:solidFill>
                <a:hlinkClick r:id="rId3"/>
              </a:rPr>
              <a:t>www.skillsforcare.org.uk/membership</a:t>
            </a:r>
            <a:endParaRPr lang="en-GB" sz="2000" b="1" dirty="0">
              <a:solidFill>
                <a:schemeClr val="accent1"/>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indent="0">
              <a:buNone/>
            </a:pPr>
            <a:endParaRPr lang="en-GB" sz="2000" b="1" dirty="0">
              <a:solidFill>
                <a:srgbClr val="005EB8"/>
              </a:solidFill>
            </a:endParaRPr>
          </a:p>
        </p:txBody>
      </p:sp>
      <p:pic>
        <p:nvPicPr>
          <p:cNvPr id="8" name="Picture 7">
            <a:hlinkClick r:id="rId3"/>
            <a:extLst>
              <a:ext uri="{FF2B5EF4-FFF2-40B4-BE49-F238E27FC236}">
                <a16:creationId xmlns:a16="http://schemas.microsoft.com/office/drawing/2014/main" id="{35C5DCC7-535A-85AC-8BAC-837C3288695C}"/>
              </a:ext>
            </a:extLst>
          </p:cNvPr>
          <p:cNvPicPr>
            <a:picLocks noChangeAspect="1"/>
          </p:cNvPicPr>
          <p:nvPr/>
        </p:nvPicPr>
        <p:blipFill>
          <a:blip r:embed="rId4"/>
          <a:stretch>
            <a:fillRect/>
          </a:stretch>
        </p:blipFill>
        <p:spPr>
          <a:xfrm>
            <a:off x="6152827" y="2469093"/>
            <a:ext cx="2655460" cy="3693319"/>
          </a:xfrm>
          <a:prstGeom prst="rect">
            <a:avLst/>
          </a:prstGeom>
        </p:spPr>
      </p:pic>
    </p:spTree>
    <p:extLst>
      <p:ext uri="{BB962C8B-B14F-4D97-AF65-F5344CB8AC3E}">
        <p14:creationId xmlns:p14="http://schemas.microsoft.com/office/powerpoint/2010/main" val="159308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EAA49A-42DB-4FC4-B591-3B71D3ECBF2E}"/>
              </a:ext>
            </a:extLst>
          </p:cNvPr>
          <p:cNvPicPr>
            <a:picLocks noChangeAspect="1"/>
          </p:cNvPicPr>
          <p:nvPr/>
        </p:nvPicPr>
        <p:blipFill>
          <a:blip r:embed="rId3"/>
          <a:stretch>
            <a:fillRect/>
          </a:stretch>
        </p:blipFill>
        <p:spPr>
          <a:xfrm>
            <a:off x="6253514" y="3657600"/>
            <a:ext cx="2730575" cy="2730575"/>
          </a:xfrm>
          <a:prstGeom prst="rect">
            <a:avLst/>
          </a:prstGeom>
        </p:spPr>
      </p:pic>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177972" y="446574"/>
            <a:ext cx="8360635" cy="780905"/>
          </a:xfrm>
        </p:spPr>
        <p:txBody>
          <a:bodyPr/>
          <a:lstStyle/>
          <a:p>
            <a:r>
              <a:rPr lang="en-GB" sz="3600" dirty="0"/>
              <a:t>Deputy manager networks</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dirty="0"/>
          </a:p>
          <a:p>
            <a:endParaRPr lang="en-GB" sz="2000" dirty="0"/>
          </a:p>
          <a:p>
            <a:pPr marL="342900" lvl="0" indent="-342900">
              <a:buFont typeface="Wingdings" panose="05000000000000000000" pitchFamily="2" charset="2"/>
              <a:buChar char="§"/>
            </a:pPr>
            <a:endParaRPr lang="en-GB" sz="2000" dirty="0"/>
          </a:p>
          <a:p>
            <a:endParaRPr lang="en-GB" dirty="0">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177972" y="1456547"/>
            <a:ext cx="8724276" cy="780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1"/>
                </a:solidFill>
              </a:rPr>
              <a:t>These networks are specifically for deputy managers, team leaders and assistant managers</a:t>
            </a:r>
            <a:br>
              <a:rPr lang="en-GB" sz="2400" b="1" dirty="0">
                <a:solidFill>
                  <a:srgbClr val="005EB8"/>
                </a:solidFill>
              </a:rPr>
            </a:br>
            <a:endParaRPr lang="en-GB" sz="2000" b="1" dirty="0">
              <a:solidFill>
                <a:srgbClr val="005EB8"/>
              </a:solidFill>
            </a:endParaRPr>
          </a:p>
          <a:p>
            <a:pPr marL="0" lvl="0" indent="0" defTabSz="457200">
              <a:lnSpc>
                <a:spcPct val="100000"/>
              </a:lnSpc>
              <a:spcBef>
                <a:spcPts val="0"/>
              </a:spcBef>
              <a:buClr>
                <a:srgbClr val="E87722"/>
              </a:buClr>
              <a:buNone/>
            </a:pPr>
            <a:r>
              <a:rPr lang="en-GB" sz="2400" dirty="0">
                <a:solidFill>
                  <a:srgbClr val="000000"/>
                </a:solidFill>
              </a:rPr>
              <a:t>The next Deputy manager network for our area is the 14</a:t>
            </a:r>
            <a:r>
              <a:rPr lang="en-GB" sz="2400" baseline="30000" dirty="0">
                <a:solidFill>
                  <a:srgbClr val="000000"/>
                </a:solidFill>
              </a:rPr>
              <a:t>th</a:t>
            </a:r>
            <a:r>
              <a:rPr lang="en-GB" sz="2400" dirty="0">
                <a:solidFill>
                  <a:srgbClr val="000000"/>
                </a:solidFill>
              </a:rPr>
              <a:t> of March in the morning and DMs can book onto the event via the link below. This is an online forum</a:t>
            </a:r>
          </a:p>
          <a:p>
            <a:pPr marL="285750" lvl="0" indent="-285750" defTabSz="457200">
              <a:lnSpc>
                <a:spcPct val="100000"/>
              </a:lnSpc>
              <a:spcBef>
                <a:spcPts val="0"/>
              </a:spcBef>
              <a:buClr>
                <a:srgbClr val="E87722"/>
              </a:buClr>
              <a:buFont typeface="Wingdings" panose="05000000000000000000" pitchFamily="2" charset="2"/>
              <a:buChar char="§"/>
            </a:pPr>
            <a:endParaRPr lang="en-GB" sz="3200"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lvl="0" indent="0" defTabSz="457200">
              <a:lnSpc>
                <a:spcPct val="100000"/>
              </a:lnSpc>
              <a:spcBef>
                <a:spcPts val="0"/>
              </a:spcBef>
              <a:buClr>
                <a:srgbClr val="E87722"/>
              </a:buClr>
              <a:buNone/>
            </a:pPr>
            <a:r>
              <a:rPr lang="en-GB" sz="2200" b="1" dirty="0">
                <a:solidFill>
                  <a:schemeClr val="accent1"/>
                </a:solidFill>
              </a:rPr>
              <a:t>Find your local deputy manager network:</a:t>
            </a:r>
          </a:p>
          <a:p>
            <a:pPr marL="0" lvl="0" indent="0" defTabSz="457200">
              <a:lnSpc>
                <a:spcPct val="100000"/>
              </a:lnSpc>
              <a:spcBef>
                <a:spcPts val="0"/>
              </a:spcBef>
              <a:buClr>
                <a:srgbClr val="E87722"/>
              </a:buClr>
              <a:buNone/>
            </a:pPr>
            <a:r>
              <a:rPr lang="en-GB" sz="2200" b="1" dirty="0">
                <a:solidFill>
                  <a:srgbClr val="000000"/>
                </a:solidFill>
                <a:hlinkClick r:id="rId4"/>
              </a:rPr>
              <a:t>www.skillsforcare.org.uk/deputymanagers</a:t>
            </a:r>
            <a:endParaRPr lang="en-GB" sz="2200" b="1"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indent="0">
              <a:buNone/>
            </a:pPr>
            <a:endParaRPr lang="en-GB" sz="2000" b="1" dirty="0">
              <a:solidFill>
                <a:srgbClr val="005EB8"/>
              </a:solidFill>
            </a:endParaRPr>
          </a:p>
        </p:txBody>
      </p:sp>
    </p:spTree>
    <p:extLst>
      <p:ext uri="{BB962C8B-B14F-4D97-AF65-F5344CB8AC3E}">
        <p14:creationId xmlns:p14="http://schemas.microsoft.com/office/powerpoint/2010/main" val="401508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284598" y="271079"/>
            <a:ext cx="7139187" cy="1052501"/>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t>International recruitment support</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84598" y="1537807"/>
            <a:ext cx="8786170" cy="4275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GB" sz="2000" b="1" dirty="0">
                <a:solidFill>
                  <a:srgbClr val="0070C0"/>
                </a:solidFill>
                <a:effectLst/>
                <a:latin typeface="Arial" panose="020B0604020202020204" pitchFamily="34" charset="0"/>
                <a:ea typeface="Times New Roman" panose="02020603050405020304" pitchFamily="18" charset="0"/>
              </a:rPr>
              <a:t>Recruiting internationally is a great way to find skilled and diverse workers, but employers often tell us they have trouble navigating the legalities of recruiting internationally</a:t>
            </a:r>
          </a:p>
          <a:p>
            <a:pPr marL="0" indent="0">
              <a:lnSpc>
                <a:spcPct val="115000"/>
              </a:lnSpc>
              <a:spcAft>
                <a:spcPts val="8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Our international recruitment webpage has a range of resources including: </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1800" dirty="0">
                <a:solidFill>
                  <a:srgbClr val="000000"/>
                </a:solidFill>
                <a:latin typeface="Arial" panose="020B0604020202020204" pitchFamily="34" charset="0"/>
                <a:cs typeface="Arial" panose="020B0604020202020204" pitchFamily="34" charset="0"/>
              </a:rPr>
              <a:t>Webinar recordings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Guid</a:t>
            </a:r>
            <a:r>
              <a:rPr lang="en-GB" sz="1800" dirty="0">
                <a:solidFill>
                  <a:srgbClr val="000000"/>
                </a:solidFill>
                <a:latin typeface="Arial" panose="020B0604020202020204" pitchFamily="34" charset="0"/>
                <a:cs typeface="Arial" panose="020B0604020202020204" pitchFamily="34" charset="0"/>
              </a:rPr>
              <a:t>ance and checklist for gathering and assessing criminal record information including displaced people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Link</a:t>
            </a:r>
            <a:r>
              <a:rPr lang="en-GB" sz="1800" dirty="0">
                <a:solidFill>
                  <a:srgbClr val="000000"/>
                </a:solidFill>
                <a:latin typeface="Arial" panose="020B0604020202020204" pitchFamily="34" charset="0"/>
                <a:cs typeface="Arial" panose="020B0604020202020204" pitchFamily="34" charset="0"/>
              </a:rPr>
              <a:t>s to other useful sources of information including</a:t>
            </a:r>
          </a:p>
          <a:p>
            <a:pPr marL="742950" lvl="1" indent="-285750" defTabSz="457200">
              <a:lnSpc>
                <a:spcPct val="100000"/>
              </a:lnSpc>
              <a:spcBef>
                <a:spcPts val="0"/>
              </a:spcBef>
              <a:buClr>
                <a:srgbClr val="E87722"/>
              </a:buClr>
              <a:buFont typeface="Wingdings" panose="05000000000000000000" pitchFamily="2" charset="2"/>
              <a:buChar char="§"/>
              <a:defRPr/>
            </a:pPr>
            <a:r>
              <a:rPr lang="en-GB" sz="1800" dirty="0">
                <a:solidFill>
                  <a:srgbClr val="000000"/>
                </a:solidFill>
                <a:latin typeface="Arial" panose="020B0604020202020204" pitchFamily="34" charset="0"/>
                <a:cs typeface="Arial" panose="020B0604020202020204" pitchFamily="34" charset="0"/>
              </a:rPr>
              <a:t>Overseas recruitment bite-size guide</a:t>
            </a:r>
          </a:p>
          <a:p>
            <a:pPr marL="742950" lvl="1" indent="-285750" defTabSz="457200">
              <a:lnSpc>
                <a:spcPct val="100000"/>
              </a:lnSpc>
              <a:spcBef>
                <a:spcPts val="0"/>
              </a:spcBef>
              <a:buClr>
                <a:srgbClr val="E87722"/>
              </a:buClr>
              <a:buFont typeface="Wingdings" panose="05000000000000000000" pitchFamily="2" charset="2"/>
              <a:buChar char="§"/>
              <a:defRPr/>
            </a:pPr>
            <a:r>
              <a:rPr lang="en-GB" sz="1800" dirty="0">
                <a:solidFill>
                  <a:srgbClr val="000000"/>
                </a:solidFill>
                <a:latin typeface="Arial" panose="020B0604020202020204" pitchFamily="34" charset="0"/>
                <a:cs typeface="Arial" panose="020B0604020202020204" pitchFamily="34" charset="0"/>
              </a:rPr>
              <a:t>Code of practice for international recruitment</a:t>
            </a:r>
          </a:p>
          <a:p>
            <a:pPr marL="742950" lvl="1" indent="-285750" defTabSz="457200">
              <a:lnSpc>
                <a:spcPct val="100000"/>
              </a:lnSpc>
              <a:spcBef>
                <a:spcPts val="0"/>
              </a:spcBef>
              <a:buClr>
                <a:srgbClr val="E87722"/>
              </a:buClr>
              <a:buFont typeface="Wingdings" panose="05000000000000000000" pitchFamily="2" charset="2"/>
              <a:buChar char="§"/>
              <a:defRPr/>
            </a:pPr>
            <a:r>
              <a:rPr lang="en-GB" sz="1800" dirty="0">
                <a:solidFill>
                  <a:srgbClr val="212529"/>
                </a:solidFill>
                <a:latin typeface="+mj-lt"/>
              </a:rPr>
              <a:t>Ethical recruiters list</a:t>
            </a:r>
            <a:endParaRPr lang="en-GB" sz="1800" b="0" i="0" dirty="0">
              <a:solidFill>
                <a:srgbClr val="212529"/>
              </a:solidFill>
              <a:effectLst/>
              <a:latin typeface="+mj-lt"/>
            </a:endParaRPr>
          </a:p>
          <a:p>
            <a:pPr marL="742950" lvl="1" indent="-285750" defTabSz="457200">
              <a:lnSpc>
                <a:spcPct val="100000"/>
              </a:lnSpc>
              <a:spcBef>
                <a:spcPts val="0"/>
              </a:spcBef>
              <a:buClr>
                <a:srgbClr val="E87722"/>
              </a:buClr>
              <a:buFont typeface="Wingdings" panose="05000000000000000000" pitchFamily="2" charset="2"/>
              <a:buChar char="§"/>
              <a:defRPr/>
            </a:pPr>
            <a:r>
              <a:rPr lang="en-GB" sz="1800" dirty="0">
                <a:solidFill>
                  <a:srgbClr val="212529"/>
                </a:solidFill>
                <a:latin typeface="+mj-lt"/>
              </a:rPr>
              <a:t>Government guidance</a:t>
            </a:r>
          </a:p>
          <a:p>
            <a:pPr marL="742950" lvl="1" indent="-285750" defTabSz="457200">
              <a:lnSpc>
                <a:spcPct val="100000"/>
              </a:lnSpc>
              <a:spcBef>
                <a:spcPts val="0"/>
              </a:spcBef>
              <a:buClr>
                <a:srgbClr val="E87722"/>
              </a:buClr>
              <a:buFont typeface="Wingdings" panose="05000000000000000000" pitchFamily="2" charset="2"/>
              <a:buChar char="§"/>
              <a:defRPr/>
            </a:pPr>
            <a:r>
              <a:rPr lang="en-GB" sz="1800" b="0" i="0" dirty="0">
                <a:solidFill>
                  <a:srgbClr val="212529"/>
                </a:solidFill>
                <a:effectLst/>
                <a:latin typeface="+mj-lt"/>
              </a:rPr>
              <a:t>Pastoral care guide for international recruitment</a:t>
            </a:r>
            <a:endParaRPr lang="en-GB" sz="1000" b="0" i="0" dirty="0">
              <a:solidFill>
                <a:srgbClr val="212529"/>
              </a:solidFill>
              <a:effectLst/>
              <a:latin typeface="+mj-lt"/>
            </a:endParaRPr>
          </a:p>
          <a:p>
            <a:pPr marL="742950" lvl="1" indent="-285750" defTabSz="457200">
              <a:lnSpc>
                <a:spcPct val="100000"/>
              </a:lnSpc>
              <a:spcBef>
                <a:spcPts val="0"/>
              </a:spcBef>
              <a:buClr>
                <a:srgbClr val="E87722"/>
              </a:buClr>
              <a:buFont typeface="Wingdings" panose="05000000000000000000" pitchFamily="2" charset="2"/>
              <a:buChar char="§"/>
              <a:defRPr/>
            </a:pPr>
            <a:endParaRPr lang="en-GB" sz="1100" b="0" i="0" dirty="0">
              <a:solidFill>
                <a:srgbClr val="212529"/>
              </a:solidFill>
              <a:effectLst/>
              <a:latin typeface="+mj-lt"/>
            </a:endParaRPr>
          </a:p>
          <a:p>
            <a:pPr marL="742950" lvl="1" indent="-285750" defTabSz="457200">
              <a:lnSpc>
                <a:spcPct val="100000"/>
              </a:lnSpc>
              <a:spcBef>
                <a:spcPts val="0"/>
              </a:spcBef>
              <a:buClr>
                <a:srgbClr val="E87722"/>
              </a:buClr>
              <a:buFont typeface="Wingdings" panose="05000000000000000000" pitchFamily="2" charset="2"/>
              <a:buChar char="§"/>
              <a:defRPr/>
            </a:pPr>
            <a:endParaRPr lang="en-GB" sz="1400" dirty="0">
              <a:solidFill>
                <a:srgbClr val="000000"/>
              </a:solidFill>
              <a:latin typeface="Arial" panose="020B0604020202020204" pitchFamily="34" charset="0"/>
              <a:cs typeface="Arial" panose="020B0604020202020204" pitchFamily="34" charset="0"/>
            </a:endParaRPr>
          </a:p>
          <a:p>
            <a:pPr marL="742950" lvl="1" indent="-285750" defTabSz="457200">
              <a:lnSpc>
                <a:spcPct val="100000"/>
              </a:lnSpc>
              <a:spcBef>
                <a:spcPts val="0"/>
              </a:spcBef>
              <a:buClr>
                <a:srgbClr val="E87722"/>
              </a:buClr>
              <a:buFont typeface="Wingdings" panose="05000000000000000000" pitchFamily="2" charset="2"/>
              <a:buChar char="§"/>
              <a:defRPr/>
            </a:pPr>
            <a:endParaRPr lang="en-GB" sz="1400" dirty="0">
              <a:solidFill>
                <a:srgbClr val="000000"/>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lnSpc>
                <a:spcPct val="115000"/>
              </a:lnSpc>
              <a:spcAft>
                <a:spcPts val="800"/>
              </a:spcAft>
              <a:buNone/>
            </a:pPr>
            <a:endParaRPr lang="en-GB" sz="2000" dirty="0">
              <a:latin typeface="Arial" panose="020B0604020202020204" pitchFamily="34" charset="0"/>
              <a:ea typeface="Calibri" panose="020F0502020204030204" pitchFamily="34" charset="0"/>
            </a:endParaRPr>
          </a:p>
          <a:p>
            <a:pPr marL="0" indent="0">
              <a:lnSpc>
                <a:spcPct val="107000"/>
              </a:lnSpc>
              <a:spcAft>
                <a:spcPts val="800"/>
              </a:spcAft>
              <a:buNone/>
            </a:pPr>
            <a:endParaRPr lang="en-GB" sz="2200" b="1" dirty="0">
              <a:solidFill>
                <a:schemeClr val="accent1"/>
              </a:solidFill>
              <a:latin typeface="Arial" panose="020B0604020202020204" pitchFamily="34" charset="0"/>
              <a:cs typeface="Times New Roman" panose="02020603050405020304" pitchFamily="18" charset="0"/>
            </a:endParaRPr>
          </a:p>
          <a:p>
            <a:pPr marL="0" indent="0">
              <a:lnSpc>
                <a:spcPct val="107000"/>
              </a:lnSpc>
              <a:spcAft>
                <a:spcPts val="800"/>
              </a:spcAft>
              <a:buNone/>
            </a:pPr>
            <a:endParaRPr lang="en-GB" sz="2200" b="1" dirty="0">
              <a:solidFill>
                <a:schemeClr val="accent1"/>
              </a:solidFill>
              <a:latin typeface="Arial" panose="020B0604020202020204" pitchFamily="34" charset="0"/>
              <a:cs typeface="Times New Roman" panose="02020603050405020304" pitchFamily="18" charset="0"/>
            </a:endParaRPr>
          </a:p>
          <a:p>
            <a:pPr marL="0" indent="0">
              <a:lnSpc>
                <a:spcPct val="107000"/>
              </a:lnSpc>
              <a:spcAft>
                <a:spcPts val="800"/>
              </a:spcAft>
              <a:buNone/>
            </a:pPr>
            <a:endParaRPr lang="en-GB" sz="2000" dirty="0">
              <a:solidFill>
                <a:srgbClr val="000000"/>
              </a:solidFill>
            </a:endParaRPr>
          </a:p>
        </p:txBody>
      </p:sp>
      <p:pic>
        <p:nvPicPr>
          <p:cNvPr id="12" name="Picture 11">
            <a:extLst>
              <a:ext uri="{FF2B5EF4-FFF2-40B4-BE49-F238E27FC236}">
                <a16:creationId xmlns:a16="http://schemas.microsoft.com/office/drawing/2014/main" id="{3864FDC3-E78A-1A33-097B-3E6666E16AC8}"/>
              </a:ext>
            </a:extLst>
          </p:cNvPr>
          <p:cNvPicPr>
            <a:picLocks noChangeAspect="1"/>
          </p:cNvPicPr>
          <p:nvPr/>
        </p:nvPicPr>
        <p:blipFill>
          <a:blip r:embed="rId3"/>
          <a:stretch>
            <a:fillRect/>
          </a:stretch>
        </p:blipFill>
        <p:spPr>
          <a:xfrm>
            <a:off x="7060366" y="4363706"/>
            <a:ext cx="2021737" cy="2021737"/>
          </a:xfrm>
          <a:prstGeom prst="rect">
            <a:avLst/>
          </a:prstGeom>
        </p:spPr>
      </p:pic>
      <p:sp>
        <p:nvSpPr>
          <p:cNvPr id="2" name="Rectangle 1">
            <a:extLst>
              <a:ext uri="{FF2B5EF4-FFF2-40B4-BE49-F238E27FC236}">
                <a16:creationId xmlns:a16="http://schemas.microsoft.com/office/drawing/2014/main" id="{7E9F60C4-6F15-2561-AC25-5B32B2D2EAED}"/>
              </a:ext>
            </a:extLst>
          </p:cNvPr>
          <p:cNvSpPr/>
          <p:nvPr/>
        </p:nvSpPr>
        <p:spPr>
          <a:xfrm>
            <a:off x="614153" y="5873115"/>
            <a:ext cx="7457081" cy="98488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dirty="0">
                <a:solidFill>
                  <a:srgbClr val="4D4D4D"/>
                </a:solidFill>
                <a:latin typeface="Helvetica Neue"/>
                <a:hlinkClick r:id="rId4"/>
              </a:rPr>
              <a:t>www.skillsforcare.org.uk</a:t>
            </a:r>
            <a:r>
              <a:rPr lang="en-GB" sz="2000" b="1" dirty="0">
                <a:solidFill>
                  <a:srgbClr val="000000"/>
                </a:solidFill>
                <a:latin typeface="Arial" panose="020B0604020202020204"/>
                <a:hlinkClick r:id="rId4"/>
              </a:rPr>
              <a:t>/Internationalrecruitment</a:t>
            </a:r>
            <a:endParaRPr lang="en-GB" sz="2000" b="1" dirty="0">
              <a:solidFill>
                <a:srgbClr val="000000"/>
              </a:solidFill>
              <a:latin typeface="Arial" panose="020B060402020202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662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1808974" y="149443"/>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t>State of the adult social care sector and workforce in England report</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92747" y="1773244"/>
            <a:ext cx="8558506" cy="8801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Our annual ‘</a:t>
            </a:r>
            <a:r>
              <a:rPr lang="en-GB" sz="2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S</a:t>
            </a:r>
            <a:r>
              <a:rPr lang="en-GB" sz="2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tate of the adult social care sector and workforce in England’ has been launched. </a:t>
            </a:r>
            <a:endParaRPr lang="en-GB" sz="2200" b="1" dirty="0">
              <a:solidFill>
                <a:srgbClr val="0070C0"/>
              </a:solidFill>
              <a:latin typeface="Arial" panose="020B0604020202020204" pitchFamily="34" charset="0"/>
              <a:cs typeface="Times New Roman" panose="02020603050405020304" pitchFamily="18" charset="0"/>
            </a:endParaRPr>
          </a:p>
        </p:txBody>
      </p:sp>
      <p:sp>
        <p:nvSpPr>
          <p:cNvPr id="4" name="TextBox 3">
            <a:hlinkClick r:id="rId3"/>
            <a:extLst>
              <a:ext uri="{FF2B5EF4-FFF2-40B4-BE49-F238E27FC236}">
                <a16:creationId xmlns:a16="http://schemas.microsoft.com/office/drawing/2014/main" id="{7733386E-5EEA-8C98-1320-6CC27A9FE9A9}"/>
              </a:ext>
            </a:extLst>
          </p:cNvPr>
          <p:cNvSpPr txBox="1"/>
          <p:nvPr/>
        </p:nvSpPr>
        <p:spPr>
          <a:xfrm>
            <a:off x="292747" y="2525821"/>
            <a:ext cx="8555319" cy="3812006"/>
          </a:xfrm>
          <a:prstGeom prst="rect">
            <a:avLst/>
          </a:prstGeom>
          <a:noFill/>
        </p:spPr>
        <p:txBody>
          <a:bodyPr wrap="square" rtlCol="0">
            <a:spAutoFit/>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Some specific registered manager insights are: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effectLst/>
                <a:ea typeface="Times New Roman" panose="02020603050405020304" pitchFamily="18" charset="0"/>
              </a:rPr>
              <a:t>In 2022/23 there were around 25,000 registered managers in post. </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effectLst/>
                <a:ea typeface="Times New Roman" panose="02020603050405020304" pitchFamily="18" charset="0"/>
              </a:rPr>
              <a:t>The registered manager vacancy rate was 10.6%, equivalent to an average of 2,900 in 2022/23. This is high compared to more senior managers and other managerial roles</a:t>
            </a:r>
          </a:p>
          <a:p>
            <a:pPr marL="285750" indent="-285750">
              <a:buClr>
                <a:srgbClr val="E87722"/>
              </a:buClr>
              <a:buFont typeface="Wingdings" panose="05000000000000000000" pitchFamily="2" charset="2"/>
              <a:buChar char="§"/>
              <a:defRPr/>
            </a:pPr>
            <a:r>
              <a:rPr lang="en-GB" sz="2000" dirty="0">
                <a:effectLst/>
                <a:latin typeface="Arial" panose="020B0604020202020204" pitchFamily="34" charset="0"/>
                <a:ea typeface="Times New Roman" panose="02020603050405020304" pitchFamily="18" charset="0"/>
                <a:cs typeface="Arial" panose="020B0604020202020204" pitchFamily="34" charset="0"/>
              </a:rPr>
              <a:t>Registered managers had a turnover rate of 23.2%, equivalent to around 5,700 leavers during 2022/23. This rate was much higher than other managerial roles, but it has decreased from last year when it was 26.3%.</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a:buClr>
                <a:srgbClr val="E87722"/>
              </a:buClr>
              <a:defRPr/>
            </a:pPr>
            <a:endParaRPr lang="en-GB" sz="800" dirty="0">
              <a:effectLst/>
              <a:ea typeface="Calibri" panose="020F0502020204030204" pitchFamily="34" charset="0"/>
              <a:cs typeface="Times New Roman" panose="02020603050405020304" pitchFamily="18" charset="0"/>
            </a:endParaRPr>
          </a:p>
          <a:p>
            <a:pPr>
              <a:lnSpc>
                <a:spcPct val="115000"/>
              </a:lnSpc>
              <a:spcAft>
                <a:spcPts val="800"/>
              </a:spcAft>
            </a:pPr>
            <a:r>
              <a:rPr lang="en-GB" sz="2000" b="1" dirty="0">
                <a:latin typeface="Arial" panose="020B0604020202020204" pitchFamily="34" charset="0"/>
                <a:ea typeface="Calibri" panose="020F0502020204030204" pitchFamily="34" charset="0"/>
                <a:cs typeface="Times New Roman" panose="02020603050405020304" pitchFamily="18" charset="0"/>
                <a:hlinkClick r:id="rId4"/>
              </a:rPr>
              <a:t>Take a look at our website to see more info on registered managers and data visualisations</a:t>
            </a:r>
            <a:endParaRPr lang="en-GB" dirty="0"/>
          </a:p>
        </p:txBody>
      </p:sp>
      <p:pic>
        <p:nvPicPr>
          <p:cNvPr id="9" name="Picture 8">
            <a:extLst>
              <a:ext uri="{FF2B5EF4-FFF2-40B4-BE49-F238E27FC236}">
                <a16:creationId xmlns:a16="http://schemas.microsoft.com/office/drawing/2014/main" id="{F75695FC-8245-0949-D465-5D2FA8FA723F}"/>
              </a:ext>
            </a:extLst>
          </p:cNvPr>
          <p:cNvPicPr>
            <a:picLocks noChangeAspect="1"/>
          </p:cNvPicPr>
          <p:nvPr/>
        </p:nvPicPr>
        <p:blipFill>
          <a:blip r:embed="rId5"/>
          <a:stretch>
            <a:fillRect/>
          </a:stretch>
        </p:blipFill>
        <p:spPr>
          <a:xfrm>
            <a:off x="1" y="1"/>
            <a:ext cx="1890792" cy="1414834"/>
          </a:xfrm>
          <a:prstGeom prst="rect">
            <a:avLst/>
          </a:prstGeom>
        </p:spPr>
      </p:pic>
    </p:spTree>
    <p:extLst>
      <p:ext uri="{BB962C8B-B14F-4D97-AF65-F5344CB8AC3E}">
        <p14:creationId xmlns:p14="http://schemas.microsoft.com/office/powerpoint/2010/main" val="1061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AAF1-A5E4-E107-A5F0-87D99F3A417D}"/>
              </a:ext>
            </a:extLst>
          </p:cNvPr>
          <p:cNvSpPr>
            <a:spLocks noGrp="1"/>
          </p:cNvSpPr>
          <p:nvPr>
            <p:ph type="title"/>
          </p:nvPr>
        </p:nvSpPr>
        <p:spPr/>
        <p:txBody>
          <a:bodyPr/>
          <a:lstStyle/>
          <a:p>
            <a:r>
              <a:rPr lang="en-US" dirty="0"/>
              <a:t>We have developed a series of seminars &amp; resources</a:t>
            </a:r>
            <a:endParaRPr lang="en-GB" dirty="0"/>
          </a:p>
        </p:txBody>
      </p:sp>
      <p:sp>
        <p:nvSpPr>
          <p:cNvPr id="3" name="Text Placeholder 2">
            <a:extLst>
              <a:ext uri="{FF2B5EF4-FFF2-40B4-BE49-F238E27FC236}">
                <a16:creationId xmlns:a16="http://schemas.microsoft.com/office/drawing/2014/main" id="{E6AA65E0-3AA2-2018-BD35-E426354A583D}"/>
              </a:ext>
            </a:extLst>
          </p:cNvPr>
          <p:cNvSpPr>
            <a:spLocks noGrp="1"/>
          </p:cNvSpPr>
          <p:nvPr>
            <p:ph type="body" sz="quarter" idx="11"/>
          </p:nvPr>
        </p:nvSpPr>
        <p:spPr>
          <a:xfrm>
            <a:off x="367730" y="1587260"/>
            <a:ext cx="6982304" cy="4548364"/>
          </a:xfrm>
        </p:spPr>
        <p:txBody>
          <a:bodyPr/>
          <a:lstStyle/>
          <a:p>
            <a:r>
              <a:rPr lang="en-GB" dirty="0">
                <a:hlinkClick r:id="rId3"/>
              </a:rPr>
              <a:t>https://www.skillsforcare.org.uk/Support-for-leaders-and-managers/Good-and-outstanding-care/Preparing-for-CQC-inspection.aspx</a:t>
            </a:r>
            <a:endParaRPr lang="en-GB" dirty="0"/>
          </a:p>
          <a:p>
            <a:endParaRPr lang="en-GB" dirty="0"/>
          </a:p>
          <a:p>
            <a:r>
              <a:rPr lang="en-GB" dirty="0">
                <a:hlinkClick r:id="rId4"/>
              </a:rPr>
              <a:t>https://www.skillsforcare.org.uk/Support-for-leaders-and-managers/Good-and-outstanding-care/inspection-toolkit/Inspection-toolkit.aspx</a:t>
            </a:r>
            <a:r>
              <a:rPr lang="en-GB" dirty="0"/>
              <a:t> </a:t>
            </a:r>
          </a:p>
        </p:txBody>
      </p:sp>
    </p:spTree>
    <p:extLst>
      <p:ext uri="{BB962C8B-B14F-4D97-AF65-F5344CB8AC3E}">
        <p14:creationId xmlns:p14="http://schemas.microsoft.com/office/powerpoint/2010/main" val="64452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3899-05AF-A307-A67C-9808DF0DBD91}"/>
              </a:ext>
            </a:extLst>
          </p:cNvPr>
          <p:cNvSpPr>
            <a:spLocks noGrp="1"/>
          </p:cNvSpPr>
          <p:nvPr>
            <p:ph type="title"/>
          </p:nvPr>
        </p:nvSpPr>
        <p:spPr/>
        <p:txBody>
          <a:bodyPr/>
          <a:lstStyle/>
          <a:p>
            <a:r>
              <a:rPr lang="en-US" dirty="0"/>
              <a:t>Developing the care workforce </a:t>
            </a:r>
            <a:endParaRPr lang="en-GB" dirty="0"/>
          </a:p>
        </p:txBody>
      </p:sp>
      <p:sp>
        <p:nvSpPr>
          <p:cNvPr id="3" name="Text Placeholder 2">
            <a:extLst>
              <a:ext uri="{FF2B5EF4-FFF2-40B4-BE49-F238E27FC236}">
                <a16:creationId xmlns:a16="http://schemas.microsoft.com/office/drawing/2014/main" id="{745AB470-BCB0-123C-54B7-17187819600D}"/>
              </a:ext>
            </a:extLst>
          </p:cNvPr>
          <p:cNvSpPr>
            <a:spLocks noGrp="1"/>
          </p:cNvSpPr>
          <p:nvPr>
            <p:ph type="body" sz="quarter" idx="11"/>
          </p:nvPr>
        </p:nvSpPr>
        <p:spPr>
          <a:xfrm>
            <a:off x="367730" y="3231444"/>
            <a:ext cx="7267510" cy="2827979"/>
          </a:xfrm>
        </p:spPr>
        <p:txBody>
          <a:bodyPr/>
          <a:lstStyle/>
          <a:p>
            <a:r>
              <a:rPr lang="en-US" dirty="0"/>
              <a:t>Launch of the first part of the Care Workforce Pathway</a:t>
            </a:r>
          </a:p>
          <a:p>
            <a:r>
              <a:rPr lang="en-US" dirty="0"/>
              <a:t>Introduction of the Care Certificate qualification </a:t>
            </a:r>
          </a:p>
          <a:p>
            <a:r>
              <a:rPr lang="en-US" dirty="0"/>
              <a:t>A new digital leadership qualification</a:t>
            </a:r>
          </a:p>
          <a:p>
            <a:r>
              <a:rPr lang="en-US" dirty="0"/>
              <a:t>£20 million for apprenticeships </a:t>
            </a:r>
          </a:p>
          <a:p>
            <a:r>
              <a:rPr lang="en-US" dirty="0"/>
              <a:t>An uplift to the Workforce Development Fund</a:t>
            </a:r>
            <a:endParaRPr lang="en-GB" dirty="0"/>
          </a:p>
        </p:txBody>
      </p:sp>
      <p:sp>
        <p:nvSpPr>
          <p:cNvPr id="4" name="Text Placeholder 3">
            <a:extLst>
              <a:ext uri="{FF2B5EF4-FFF2-40B4-BE49-F238E27FC236}">
                <a16:creationId xmlns:a16="http://schemas.microsoft.com/office/drawing/2014/main" id="{29284C3C-8762-C9E1-C5E1-93FE05C23FAF}"/>
              </a:ext>
            </a:extLst>
          </p:cNvPr>
          <p:cNvSpPr>
            <a:spLocks noGrp="1"/>
          </p:cNvSpPr>
          <p:nvPr>
            <p:ph type="body" sz="quarter" idx="12"/>
          </p:nvPr>
        </p:nvSpPr>
        <p:spPr>
          <a:xfrm>
            <a:off x="367728" y="1351027"/>
            <a:ext cx="7130352" cy="731837"/>
          </a:xfrm>
        </p:spPr>
        <p:txBody>
          <a:bodyPr/>
          <a:lstStyle/>
          <a:p>
            <a:pPr marL="0" indent="0">
              <a:buNone/>
            </a:pPr>
            <a:r>
              <a:rPr lang="en-US" sz="2400" dirty="0"/>
              <a:t>The Department of Health and Social Care (DHSC) has outlined plans to improve the career prospects of the domestic care workforce through training, qualifications and a clearer, care career path.</a:t>
            </a:r>
            <a:endParaRPr lang="en-GB" sz="2400" dirty="0"/>
          </a:p>
        </p:txBody>
      </p:sp>
    </p:spTree>
    <p:extLst>
      <p:ext uri="{BB962C8B-B14F-4D97-AF65-F5344CB8AC3E}">
        <p14:creationId xmlns:p14="http://schemas.microsoft.com/office/powerpoint/2010/main" val="2790003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5859-EE6A-59D9-E365-9290DBD4D77D}"/>
              </a:ext>
            </a:extLst>
          </p:cNvPr>
          <p:cNvSpPr>
            <a:spLocks noGrp="1"/>
          </p:cNvSpPr>
          <p:nvPr>
            <p:ph type="title"/>
          </p:nvPr>
        </p:nvSpPr>
        <p:spPr/>
        <p:txBody>
          <a:bodyPr/>
          <a:lstStyle/>
          <a:p>
            <a:r>
              <a:rPr lang="en-US" dirty="0"/>
              <a:t>Care Workforce Pathway</a:t>
            </a:r>
            <a:endParaRPr lang="en-GB" dirty="0"/>
          </a:p>
        </p:txBody>
      </p:sp>
      <p:sp>
        <p:nvSpPr>
          <p:cNvPr id="3" name="Text Placeholder 2">
            <a:extLst>
              <a:ext uri="{FF2B5EF4-FFF2-40B4-BE49-F238E27FC236}">
                <a16:creationId xmlns:a16="http://schemas.microsoft.com/office/drawing/2014/main" id="{5F1D573A-5A26-ADB0-D7DD-B173AF3C12A4}"/>
              </a:ext>
            </a:extLst>
          </p:cNvPr>
          <p:cNvSpPr>
            <a:spLocks noGrp="1"/>
          </p:cNvSpPr>
          <p:nvPr>
            <p:ph type="body" sz="quarter" idx="11"/>
          </p:nvPr>
        </p:nvSpPr>
        <p:spPr>
          <a:xfrm>
            <a:off x="352488" y="2772573"/>
            <a:ext cx="6982304" cy="2119467"/>
          </a:xfrm>
        </p:spPr>
        <p:txBody>
          <a:bodyPr/>
          <a:lstStyle/>
          <a:p>
            <a:r>
              <a:rPr lang="en-US" dirty="0"/>
              <a:t>Role category A: new to care</a:t>
            </a:r>
          </a:p>
          <a:p>
            <a:r>
              <a:rPr lang="en-US" dirty="0"/>
              <a:t>Role category B: care or support worker</a:t>
            </a:r>
          </a:p>
          <a:p>
            <a:r>
              <a:rPr lang="en-US" dirty="0"/>
              <a:t>Role category C: supervisor or leader</a:t>
            </a:r>
          </a:p>
          <a:p>
            <a:r>
              <a:rPr lang="en-US" dirty="0"/>
              <a:t>Role category D: practice leader</a:t>
            </a:r>
            <a:endParaRPr lang="en-GB" dirty="0"/>
          </a:p>
        </p:txBody>
      </p:sp>
      <p:sp>
        <p:nvSpPr>
          <p:cNvPr id="4" name="Text Placeholder 3">
            <a:extLst>
              <a:ext uri="{FF2B5EF4-FFF2-40B4-BE49-F238E27FC236}">
                <a16:creationId xmlns:a16="http://schemas.microsoft.com/office/drawing/2014/main" id="{F2D139A9-FAE4-B17C-6E62-4EC3A55C1350}"/>
              </a:ext>
            </a:extLst>
          </p:cNvPr>
          <p:cNvSpPr>
            <a:spLocks noGrp="1"/>
          </p:cNvSpPr>
          <p:nvPr>
            <p:ph type="body" sz="quarter" idx="12"/>
          </p:nvPr>
        </p:nvSpPr>
        <p:spPr>
          <a:xfrm>
            <a:off x="367728" y="1396747"/>
            <a:ext cx="6982305" cy="731837"/>
          </a:xfrm>
        </p:spPr>
        <p:txBody>
          <a:bodyPr/>
          <a:lstStyle/>
          <a:p>
            <a:pPr marL="0" indent="0">
              <a:buNone/>
            </a:pPr>
            <a:r>
              <a:rPr lang="en-US" dirty="0"/>
              <a:t>This first part focuses on direct care and support roles at four levels</a:t>
            </a:r>
            <a:endParaRPr lang="en-GB" dirty="0"/>
          </a:p>
        </p:txBody>
      </p:sp>
      <p:sp>
        <p:nvSpPr>
          <p:cNvPr id="5" name="TextBox 4">
            <a:extLst>
              <a:ext uri="{FF2B5EF4-FFF2-40B4-BE49-F238E27FC236}">
                <a16:creationId xmlns:a16="http://schemas.microsoft.com/office/drawing/2014/main" id="{C5B3A9AF-E1D5-A7D5-5A27-D862630838BD}"/>
              </a:ext>
            </a:extLst>
          </p:cNvPr>
          <p:cNvSpPr txBox="1"/>
          <p:nvPr/>
        </p:nvSpPr>
        <p:spPr>
          <a:xfrm>
            <a:off x="352488" y="5105400"/>
            <a:ext cx="7328472" cy="830997"/>
          </a:xfrm>
          <a:prstGeom prst="rect">
            <a:avLst/>
          </a:prstGeom>
          <a:noFill/>
        </p:spPr>
        <p:txBody>
          <a:bodyPr wrap="square" rtlCol="0">
            <a:spAutoFit/>
          </a:bodyPr>
          <a:lstStyle/>
          <a:p>
            <a:r>
              <a:rPr lang="en-GB" sz="2400" dirty="0">
                <a:solidFill>
                  <a:srgbClr val="212529"/>
                </a:solidFill>
              </a:rPr>
              <a:t>E</a:t>
            </a:r>
            <a:r>
              <a:rPr lang="en-GB" sz="2400" b="0" i="0" dirty="0">
                <a:solidFill>
                  <a:srgbClr val="212529"/>
                </a:solidFill>
                <a:effectLst/>
                <a:latin typeface="+mn-lt"/>
              </a:rPr>
              <a:t>ach category has a set of behaviours, knowledge and skills expected of someone to work at that level</a:t>
            </a:r>
            <a:endParaRPr lang="en-GB" sz="2400" dirty="0"/>
          </a:p>
        </p:txBody>
      </p:sp>
    </p:spTree>
    <p:extLst>
      <p:ext uri="{BB962C8B-B14F-4D97-AF65-F5344CB8AC3E}">
        <p14:creationId xmlns:p14="http://schemas.microsoft.com/office/powerpoint/2010/main" val="255872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3293-4F62-A301-B716-CC40C5B17866}"/>
              </a:ext>
            </a:extLst>
          </p:cNvPr>
          <p:cNvSpPr>
            <a:spLocks noGrp="1"/>
          </p:cNvSpPr>
          <p:nvPr>
            <p:ph type="title"/>
          </p:nvPr>
        </p:nvSpPr>
        <p:spPr/>
        <p:txBody>
          <a:bodyPr/>
          <a:lstStyle/>
          <a:p>
            <a:r>
              <a:rPr lang="en-US" dirty="0"/>
              <a:t>The Pathway values</a:t>
            </a:r>
            <a:endParaRPr lang="en-GB" dirty="0"/>
          </a:p>
        </p:txBody>
      </p:sp>
      <p:sp>
        <p:nvSpPr>
          <p:cNvPr id="3" name="Text Placeholder 2">
            <a:extLst>
              <a:ext uri="{FF2B5EF4-FFF2-40B4-BE49-F238E27FC236}">
                <a16:creationId xmlns:a16="http://schemas.microsoft.com/office/drawing/2014/main" id="{72891FE2-57E2-81CB-9820-74D2B11A57C3}"/>
              </a:ext>
            </a:extLst>
          </p:cNvPr>
          <p:cNvSpPr>
            <a:spLocks noGrp="1"/>
          </p:cNvSpPr>
          <p:nvPr>
            <p:ph type="body" sz="quarter" idx="11"/>
          </p:nvPr>
        </p:nvSpPr>
        <p:spPr>
          <a:xfrm>
            <a:off x="367730" y="2910840"/>
            <a:ext cx="6982304" cy="3224784"/>
          </a:xfrm>
        </p:spPr>
        <p:txBody>
          <a:bodyPr/>
          <a:lstStyle/>
          <a:p>
            <a:r>
              <a:rPr lang="en-US" dirty="0"/>
              <a:t>Kind, compassionate and empathetic </a:t>
            </a:r>
          </a:p>
          <a:p>
            <a:r>
              <a:rPr lang="en-US" dirty="0"/>
              <a:t>Honest, trustworthy and reliable</a:t>
            </a:r>
          </a:p>
          <a:p>
            <a:r>
              <a:rPr lang="en-US" dirty="0"/>
              <a:t>Respect</a:t>
            </a:r>
          </a:p>
          <a:p>
            <a:r>
              <a:rPr lang="en-US" dirty="0"/>
              <a:t>Courageous and principled </a:t>
            </a:r>
          </a:p>
          <a:p>
            <a:r>
              <a:rPr lang="en-US" dirty="0"/>
              <a:t>See the whole person</a:t>
            </a:r>
          </a:p>
          <a:p>
            <a:r>
              <a:rPr lang="en-US" dirty="0"/>
              <a:t>Flexible, open and learning</a:t>
            </a:r>
          </a:p>
          <a:p>
            <a:r>
              <a:rPr lang="en-US" dirty="0"/>
              <a:t>Proud and positive</a:t>
            </a:r>
            <a:endParaRPr lang="en-GB" dirty="0"/>
          </a:p>
        </p:txBody>
      </p:sp>
      <p:sp>
        <p:nvSpPr>
          <p:cNvPr id="4" name="Text Placeholder 3">
            <a:extLst>
              <a:ext uri="{FF2B5EF4-FFF2-40B4-BE49-F238E27FC236}">
                <a16:creationId xmlns:a16="http://schemas.microsoft.com/office/drawing/2014/main" id="{41644716-182B-7C04-CD63-99509A83780F}"/>
              </a:ext>
            </a:extLst>
          </p:cNvPr>
          <p:cNvSpPr>
            <a:spLocks noGrp="1"/>
          </p:cNvSpPr>
          <p:nvPr>
            <p:ph type="body" sz="quarter" idx="12"/>
          </p:nvPr>
        </p:nvSpPr>
        <p:spPr/>
        <p:txBody>
          <a:bodyPr/>
          <a:lstStyle/>
          <a:p>
            <a:pPr marL="0" indent="0">
              <a:buNone/>
            </a:pPr>
            <a:r>
              <a:rPr lang="en-US" dirty="0"/>
              <a:t>Think Local Act Personal developed values which underpin expected behaviours and feature throughout the pathway</a:t>
            </a:r>
            <a:br>
              <a:rPr lang="en-US" dirty="0"/>
            </a:br>
            <a:endParaRPr lang="en-GB" dirty="0"/>
          </a:p>
        </p:txBody>
      </p:sp>
    </p:spTree>
    <p:extLst>
      <p:ext uri="{BB962C8B-B14F-4D97-AF65-F5344CB8AC3E}">
        <p14:creationId xmlns:p14="http://schemas.microsoft.com/office/powerpoint/2010/main" val="261753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4C7A-9BC2-021F-AD0E-E35ACC2084C5}"/>
              </a:ext>
            </a:extLst>
          </p:cNvPr>
          <p:cNvSpPr>
            <a:spLocks noGrp="1"/>
          </p:cNvSpPr>
          <p:nvPr>
            <p:ph type="title"/>
          </p:nvPr>
        </p:nvSpPr>
        <p:spPr/>
        <p:txBody>
          <a:bodyPr/>
          <a:lstStyle/>
          <a:p>
            <a:r>
              <a:rPr lang="en-US" dirty="0"/>
              <a:t>Next steps</a:t>
            </a:r>
            <a:endParaRPr lang="en-GB" dirty="0"/>
          </a:p>
        </p:txBody>
      </p:sp>
      <p:sp>
        <p:nvSpPr>
          <p:cNvPr id="3" name="Text Placeholder 2">
            <a:extLst>
              <a:ext uri="{FF2B5EF4-FFF2-40B4-BE49-F238E27FC236}">
                <a16:creationId xmlns:a16="http://schemas.microsoft.com/office/drawing/2014/main" id="{3D092915-F73B-154F-3196-C5C5A6DC082C}"/>
              </a:ext>
            </a:extLst>
          </p:cNvPr>
          <p:cNvSpPr>
            <a:spLocks noGrp="1"/>
          </p:cNvSpPr>
          <p:nvPr>
            <p:ph type="body" sz="quarter" idx="11"/>
          </p:nvPr>
        </p:nvSpPr>
        <p:spPr/>
        <p:txBody>
          <a:bodyPr/>
          <a:lstStyle/>
          <a:p>
            <a:pPr marL="0" indent="0">
              <a:buNone/>
            </a:pPr>
            <a:br>
              <a:rPr lang="en-GB" sz="2400" dirty="0">
                <a:solidFill>
                  <a:srgbClr val="000000"/>
                </a:solidFill>
                <a:effectLst/>
                <a:latin typeface="Calibri" panose="020F0502020204030204" pitchFamily="34" charset="0"/>
                <a:ea typeface="Calibri" panose="020F0502020204030204" pitchFamily="34" charset="0"/>
              </a:rPr>
            </a:br>
            <a:r>
              <a:rPr lang="en-GB" sz="2400" dirty="0">
                <a:solidFill>
                  <a:srgbClr val="000000"/>
                </a:solidFill>
                <a:effectLst/>
                <a:latin typeface="Arial" panose="020B0604020202020204" pitchFamily="34" charset="0"/>
                <a:ea typeface="Calibri" panose="020F0502020204030204" pitchFamily="34" charset="0"/>
              </a:rPr>
              <a:t>We recommend employers consider the Pathway and how they can apply it.</a:t>
            </a:r>
          </a:p>
          <a:p>
            <a:pPr marL="0" indent="0">
              <a:buNone/>
            </a:pPr>
            <a:endParaRPr lang="en-GB" dirty="0">
              <a:solidFill>
                <a:srgbClr val="000000"/>
              </a:solidFill>
              <a:latin typeface="Arial" panose="020B0604020202020204" pitchFamily="34" charset="0"/>
              <a:ea typeface="Calibri" panose="020F0502020204030204" pitchFamily="34" charset="0"/>
            </a:endParaRPr>
          </a:p>
          <a:p>
            <a:pPr marL="0" indent="0">
              <a:buNone/>
            </a:pPr>
            <a:r>
              <a:rPr lang="en-GB" sz="2400" dirty="0">
                <a:solidFill>
                  <a:srgbClr val="000000"/>
                </a:solidFill>
                <a:effectLst/>
                <a:latin typeface="Arial" panose="020B0604020202020204" pitchFamily="34" charset="0"/>
                <a:ea typeface="Calibri" panose="020F0502020204030204" pitchFamily="34" charset="0"/>
              </a:rPr>
              <a:t>Find out more:</a:t>
            </a:r>
            <a:br>
              <a:rPr lang="en-GB" sz="2400" dirty="0">
                <a:solidFill>
                  <a:srgbClr val="000000"/>
                </a:solidFill>
                <a:effectLst/>
                <a:latin typeface="Arial" panose="020B0604020202020204" pitchFamily="34" charset="0"/>
                <a:ea typeface="Calibri" panose="020F0502020204030204" pitchFamily="34" charset="0"/>
              </a:rPr>
            </a:br>
            <a:br>
              <a:rPr lang="en-GB" sz="2400" dirty="0">
                <a:solidFill>
                  <a:srgbClr val="000000"/>
                </a:solidFill>
                <a:effectLst/>
                <a:latin typeface="Arial" panose="020B0604020202020204" pitchFamily="34" charset="0"/>
                <a:ea typeface="Calibri" panose="020F0502020204030204" pitchFamily="34" charset="0"/>
              </a:rPr>
            </a:br>
            <a:r>
              <a:rPr lang="en-GB" sz="2400" dirty="0">
                <a:solidFill>
                  <a:srgbClr val="000000"/>
                </a:solidFill>
                <a:effectLst/>
                <a:latin typeface="Arial" panose="020B0604020202020204" pitchFamily="34" charset="0"/>
                <a:ea typeface="Calibri" panose="020F0502020204030204" pitchFamily="34" charset="0"/>
                <a:hlinkClick r:id="rId3"/>
              </a:rPr>
              <a:t>https://www.gov.uk/government/publications/care-workforce-pathway-for-adult-social-care</a:t>
            </a:r>
            <a:br>
              <a:rPr lang="en-GB" sz="2400" dirty="0">
                <a:solidFill>
                  <a:srgbClr val="000000"/>
                </a:solidFill>
                <a:effectLst/>
                <a:latin typeface="Arial" panose="020B0604020202020204" pitchFamily="34" charset="0"/>
                <a:ea typeface="Calibri" panose="020F0502020204030204" pitchFamily="34" charset="0"/>
              </a:rPr>
            </a:br>
            <a:br>
              <a:rPr lang="en-GB" sz="2400" dirty="0">
                <a:solidFill>
                  <a:srgbClr val="000000"/>
                </a:solidFill>
                <a:effectLst/>
                <a:latin typeface="Arial" panose="020B0604020202020204" pitchFamily="34" charset="0"/>
                <a:ea typeface="Calibri" panose="020F0502020204030204" pitchFamily="34" charset="0"/>
              </a:rPr>
            </a:br>
            <a:br>
              <a:rPr lang="en-GB" sz="2400" dirty="0">
                <a:solidFill>
                  <a:srgbClr val="000000"/>
                </a:solidFill>
                <a:effectLst/>
                <a:latin typeface="Arial" panose="020B0604020202020204" pitchFamily="34" charset="0"/>
                <a:ea typeface="Calibri" panose="020F0502020204030204" pitchFamily="34" charset="0"/>
              </a:rPr>
            </a:br>
            <a:br>
              <a:rPr lang="en-GB" sz="2800" dirty="0">
                <a:solidFill>
                  <a:srgbClr val="000000"/>
                </a:solidFill>
                <a:effectLst/>
                <a:latin typeface="Arial" panose="020B0604020202020204" pitchFamily="34" charset="0"/>
                <a:ea typeface="Calibri" panose="020F0502020204030204" pitchFamily="34" charset="0"/>
              </a:rPr>
            </a:br>
            <a:endParaRPr lang="en-GB" dirty="0"/>
          </a:p>
        </p:txBody>
      </p:sp>
      <p:sp>
        <p:nvSpPr>
          <p:cNvPr id="4" name="Text Placeholder 3">
            <a:extLst>
              <a:ext uri="{FF2B5EF4-FFF2-40B4-BE49-F238E27FC236}">
                <a16:creationId xmlns:a16="http://schemas.microsoft.com/office/drawing/2014/main" id="{FA52D3EA-824D-A966-EB5B-0898147F9459}"/>
              </a:ext>
            </a:extLst>
          </p:cNvPr>
          <p:cNvSpPr>
            <a:spLocks noGrp="1"/>
          </p:cNvSpPr>
          <p:nvPr>
            <p:ph type="body" sz="quarter" idx="12"/>
          </p:nvPr>
        </p:nvSpPr>
        <p:spPr/>
        <p:txBody>
          <a:bodyPr/>
          <a:lstStyle/>
          <a:p>
            <a:pPr marL="0" indent="0">
              <a:buNone/>
            </a:pPr>
            <a:r>
              <a:rPr lang="en-US" dirty="0"/>
              <a:t>DHSC and Skills for Care will start development of phase 2 of the Pathway</a:t>
            </a:r>
            <a:endParaRPr lang="en-GB" dirty="0"/>
          </a:p>
        </p:txBody>
      </p:sp>
    </p:spTree>
    <p:extLst>
      <p:ext uri="{BB962C8B-B14F-4D97-AF65-F5344CB8AC3E}">
        <p14:creationId xmlns:p14="http://schemas.microsoft.com/office/powerpoint/2010/main" val="430590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450D-DE78-71C7-D8BB-5C90C3308727}"/>
              </a:ext>
            </a:extLst>
          </p:cNvPr>
          <p:cNvSpPr>
            <a:spLocks noGrp="1"/>
          </p:cNvSpPr>
          <p:nvPr>
            <p:ph type="title"/>
          </p:nvPr>
        </p:nvSpPr>
        <p:spPr/>
        <p:txBody>
          <a:bodyPr/>
          <a:lstStyle/>
          <a:p>
            <a:r>
              <a:rPr lang="en-US" dirty="0"/>
              <a:t>Care Certificate qualification</a:t>
            </a:r>
            <a:endParaRPr lang="en-GB" dirty="0"/>
          </a:p>
        </p:txBody>
      </p:sp>
      <p:sp>
        <p:nvSpPr>
          <p:cNvPr id="3" name="Text Placeholder 2">
            <a:extLst>
              <a:ext uri="{FF2B5EF4-FFF2-40B4-BE49-F238E27FC236}">
                <a16:creationId xmlns:a16="http://schemas.microsoft.com/office/drawing/2014/main" id="{F61D0C2F-B0DC-CE27-3309-415E4EB4A10D}"/>
              </a:ext>
            </a:extLst>
          </p:cNvPr>
          <p:cNvSpPr>
            <a:spLocks noGrp="1"/>
          </p:cNvSpPr>
          <p:nvPr>
            <p:ph type="body" sz="quarter" idx="11"/>
          </p:nvPr>
        </p:nvSpPr>
        <p:spPr>
          <a:xfrm>
            <a:off x="367730" y="2621280"/>
            <a:ext cx="6982304" cy="3514344"/>
          </a:xfrm>
        </p:spPr>
        <p:txBody>
          <a:bodyPr/>
          <a:lstStyle/>
          <a:p>
            <a:r>
              <a:rPr lang="en-US" dirty="0"/>
              <a:t>The qualification aims to launch in June 24 and is embedded into the Care Workforce Pathway.</a:t>
            </a:r>
          </a:p>
          <a:p>
            <a:r>
              <a:rPr lang="en-US" dirty="0"/>
              <a:t>DHSC will be providing funding. </a:t>
            </a:r>
          </a:p>
          <a:p>
            <a:r>
              <a:rPr lang="en-US" dirty="0"/>
              <a:t>Whilst this work is underway the Care Certificate standards should continue to be used.</a:t>
            </a:r>
          </a:p>
          <a:p>
            <a:r>
              <a:rPr lang="en-US" dirty="0"/>
              <a:t>Further details and information will be shared by DHSC in the coming months.</a:t>
            </a:r>
          </a:p>
          <a:p>
            <a:pPr marL="0" indent="0">
              <a:buNone/>
            </a:pPr>
            <a:endParaRPr lang="en-US" sz="1200" dirty="0"/>
          </a:p>
          <a:p>
            <a:pPr marL="0" indent="0">
              <a:buNone/>
            </a:pPr>
            <a:r>
              <a:rPr lang="en-GB" b="0" i="0" dirty="0">
                <a:solidFill>
                  <a:srgbClr val="4D4845"/>
                </a:solidFill>
                <a:effectLst/>
                <a:latin typeface="Arial" panose="020B0604020202020204" pitchFamily="34" charset="0"/>
              </a:rPr>
              <a:t> </a:t>
            </a:r>
            <a:r>
              <a:rPr lang="en-GB" b="0" i="0" dirty="0">
                <a:effectLst/>
                <a:latin typeface="Arial" panose="020B0604020202020204" pitchFamily="34" charset="0"/>
                <a:hlinkClick r:id="rId3" action="ppaction://hlinkfile"/>
              </a:rPr>
              <a:t>www.skillsforcare.org.uk/CareCertificateQual</a:t>
            </a:r>
            <a:endParaRPr lang="en-GB" b="0" i="0" dirty="0">
              <a:effectLst/>
              <a:latin typeface="Arial" panose="020B0604020202020204" pitchFamily="34" charset="0"/>
            </a:endParaRPr>
          </a:p>
          <a:p>
            <a:pPr marL="0" indent="0">
              <a:buNone/>
            </a:pPr>
            <a:r>
              <a:rPr lang="en-GB" b="0" i="0" dirty="0">
                <a:effectLst/>
                <a:latin typeface="Arial" panose="020B0604020202020204" pitchFamily="34" charset="0"/>
              </a:rPr>
              <a:t> </a:t>
            </a:r>
            <a:endParaRPr lang="en-GB" dirty="0"/>
          </a:p>
        </p:txBody>
      </p:sp>
      <p:sp>
        <p:nvSpPr>
          <p:cNvPr id="4" name="Text Placeholder 3">
            <a:extLst>
              <a:ext uri="{FF2B5EF4-FFF2-40B4-BE49-F238E27FC236}">
                <a16:creationId xmlns:a16="http://schemas.microsoft.com/office/drawing/2014/main" id="{BC087F69-F3E5-9C2D-9354-2D4058B8E01A}"/>
              </a:ext>
            </a:extLst>
          </p:cNvPr>
          <p:cNvSpPr>
            <a:spLocks noGrp="1"/>
          </p:cNvSpPr>
          <p:nvPr>
            <p:ph type="body" sz="quarter" idx="12"/>
          </p:nvPr>
        </p:nvSpPr>
        <p:spPr/>
        <p:txBody>
          <a:bodyPr/>
          <a:lstStyle/>
          <a:p>
            <a:pPr marL="0" indent="0">
              <a:buNone/>
            </a:pPr>
            <a:r>
              <a:rPr lang="en-US" dirty="0"/>
              <a:t>The Level 2 Adult Social Care Certificate qualification will be accredited </a:t>
            </a:r>
            <a:endParaRPr lang="en-GB" dirty="0"/>
          </a:p>
        </p:txBody>
      </p:sp>
    </p:spTree>
    <p:extLst>
      <p:ext uri="{BB962C8B-B14F-4D97-AF65-F5344CB8AC3E}">
        <p14:creationId xmlns:p14="http://schemas.microsoft.com/office/powerpoint/2010/main" val="330924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2D83-A038-B787-EC7B-C1ACF8C48ACE}"/>
              </a:ext>
            </a:extLst>
          </p:cNvPr>
          <p:cNvSpPr>
            <a:spLocks noGrp="1"/>
          </p:cNvSpPr>
          <p:nvPr>
            <p:ph type="title"/>
          </p:nvPr>
        </p:nvSpPr>
        <p:spPr>
          <a:xfrm>
            <a:off x="0" y="302547"/>
            <a:ext cx="8396563" cy="666297"/>
          </a:xfrm>
        </p:spPr>
        <p:txBody>
          <a:bodyPr/>
          <a:lstStyle/>
          <a:p>
            <a:r>
              <a:rPr lang="en-US" dirty="0"/>
              <a:t>Keep in Touch</a:t>
            </a:r>
            <a:br>
              <a:rPr lang="en-US" dirty="0"/>
            </a:br>
            <a:br>
              <a:rPr lang="en-US" dirty="0"/>
            </a:br>
            <a:r>
              <a:rPr lang="en-US" sz="4000" dirty="0">
                <a:solidFill>
                  <a:schemeClr val="tx1">
                    <a:lumMod val="65000"/>
                    <a:lumOff val="35000"/>
                  </a:schemeClr>
                </a:solidFill>
              </a:rPr>
              <a:t>www.skillsforcare.org.uk</a:t>
            </a:r>
            <a:br>
              <a:rPr lang="en-US" dirty="0"/>
            </a:br>
            <a:br>
              <a:rPr lang="en-US" dirty="0"/>
            </a:br>
            <a:r>
              <a:rPr lang="en-US" sz="2800" dirty="0">
                <a:solidFill>
                  <a:schemeClr val="tx1">
                    <a:lumMod val="65000"/>
                    <a:lumOff val="35000"/>
                  </a:schemeClr>
                </a:solidFill>
              </a:rPr>
              <a:t>Alison.Porteous</a:t>
            </a:r>
            <a:r>
              <a:rPr lang="en-US" sz="2800" dirty="0">
                <a:solidFill>
                  <a:schemeClr val="tx1">
                    <a:lumMod val="65000"/>
                    <a:lumOff val="35000"/>
                  </a:schemeClr>
                </a:solidFill>
                <a:hlinkClick r:id="rId2"/>
              </a:rPr>
              <a:t>@skillsforcare.org.uk</a:t>
            </a:r>
            <a:br>
              <a:rPr lang="en-US" sz="2800" dirty="0">
                <a:solidFill>
                  <a:schemeClr val="tx1">
                    <a:lumMod val="65000"/>
                    <a:lumOff val="35000"/>
                  </a:schemeClr>
                </a:solidFill>
              </a:rPr>
            </a:br>
            <a:br>
              <a:rPr lang="en-US" sz="2800" dirty="0">
                <a:solidFill>
                  <a:schemeClr val="tx1">
                    <a:lumMod val="65000"/>
                    <a:lumOff val="35000"/>
                  </a:schemeClr>
                </a:solidFill>
              </a:rPr>
            </a:br>
            <a:br>
              <a:rPr lang="en-US" sz="2800" dirty="0">
                <a:solidFill>
                  <a:schemeClr val="tx1">
                    <a:lumMod val="65000"/>
                    <a:lumOff val="35000"/>
                  </a:schemeClr>
                </a:solidFill>
              </a:rPr>
            </a:br>
            <a:r>
              <a:rPr lang="en-US" sz="2800" dirty="0">
                <a:solidFill>
                  <a:schemeClr val="tx1">
                    <a:lumMod val="65000"/>
                    <a:lumOff val="35000"/>
                  </a:schemeClr>
                </a:solidFill>
              </a:rPr>
              <a:t>Join our </a:t>
            </a:r>
            <a:r>
              <a:rPr lang="en-US" sz="2800" dirty="0" err="1">
                <a:solidFill>
                  <a:schemeClr val="tx1">
                    <a:lumMod val="65000"/>
                    <a:lumOff val="35000"/>
                  </a:schemeClr>
                </a:solidFill>
              </a:rPr>
              <a:t>whatsapp</a:t>
            </a:r>
            <a:r>
              <a:rPr lang="en-US" sz="2800" dirty="0">
                <a:solidFill>
                  <a:schemeClr val="tx1">
                    <a:lumMod val="65000"/>
                    <a:lumOff val="35000"/>
                  </a:schemeClr>
                </a:solidFill>
              </a:rPr>
              <a:t> groups for the area</a:t>
            </a:r>
            <a:br>
              <a:rPr lang="en-US" sz="2800" dirty="0">
                <a:solidFill>
                  <a:schemeClr val="tx1">
                    <a:lumMod val="65000"/>
                    <a:lumOff val="35000"/>
                  </a:schemeClr>
                </a:solidFill>
              </a:rPr>
            </a:br>
            <a:br>
              <a:rPr lang="en-US" sz="2800" dirty="0">
                <a:solidFill>
                  <a:schemeClr val="tx1">
                    <a:lumMod val="65000"/>
                    <a:lumOff val="35000"/>
                  </a:schemeClr>
                </a:solidFill>
              </a:rPr>
            </a:br>
            <a:r>
              <a:rPr lang="en-US" sz="2800" dirty="0">
                <a:solidFill>
                  <a:schemeClr val="tx1">
                    <a:lumMod val="65000"/>
                    <a:lumOff val="35000"/>
                  </a:schemeClr>
                </a:solidFill>
              </a:rPr>
              <a:t>sign up for </a:t>
            </a:r>
            <a:r>
              <a:rPr lang="en-US" sz="2800" dirty="0" err="1">
                <a:solidFill>
                  <a:schemeClr val="tx1">
                    <a:lumMod val="65000"/>
                    <a:lumOff val="35000"/>
                  </a:schemeClr>
                </a:solidFill>
              </a:rPr>
              <a:t>enews</a:t>
            </a:r>
            <a:r>
              <a:rPr lang="en-US" sz="2800" dirty="0">
                <a:solidFill>
                  <a:schemeClr val="tx1">
                    <a:lumMod val="65000"/>
                    <a:lumOff val="35000"/>
                  </a:schemeClr>
                </a:solidFill>
              </a:rPr>
              <a:t> via our website</a:t>
            </a:r>
            <a:br>
              <a:rPr lang="en-US" sz="2800" dirty="0">
                <a:solidFill>
                  <a:schemeClr val="tx1">
                    <a:lumMod val="65000"/>
                    <a:lumOff val="35000"/>
                  </a:schemeClr>
                </a:solidFill>
              </a:rPr>
            </a:br>
            <a:br>
              <a:rPr lang="en-US" sz="4400" dirty="0">
                <a:solidFill>
                  <a:schemeClr val="tx1">
                    <a:lumMod val="65000"/>
                    <a:lumOff val="35000"/>
                  </a:schemeClr>
                </a:solidFill>
              </a:rPr>
            </a:br>
            <a:r>
              <a:rPr lang="en-GB" sz="1800" b="0" i="0" dirty="0">
                <a:solidFill>
                  <a:srgbClr val="212529"/>
                </a:solidFill>
                <a:effectLst/>
                <a:latin typeface="font-semibold"/>
              </a:rPr>
              <a:t>☏ 0113 241 1260  ✉ </a:t>
            </a:r>
            <a:r>
              <a:rPr lang="en-GB" sz="1800" b="0" i="0" u="none" strike="noStrike" dirty="0">
                <a:solidFill>
                  <a:srgbClr val="0065BD"/>
                </a:solidFill>
                <a:effectLst/>
                <a:latin typeface="font-semibold"/>
                <a:hlinkClick r:id="rId3"/>
              </a:rPr>
              <a:t>RMAdvice@skillsforcare.org.uk</a:t>
            </a:r>
            <a:br>
              <a:rPr lang="en-GB" sz="1800" b="0" i="0" dirty="0">
                <a:solidFill>
                  <a:srgbClr val="212529"/>
                </a:solidFill>
                <a:effectLst/>
                <a:latin typeface="font-semibold"/>
              </a:rPr>
            </a:br>
            <a:br>
              <a:rPr lang="en-US" sz="2800" dirty="0">
                <a:solidFill>
                  <a:schemeClr val="tx1">
                    <a:lumMod val="65000"/>
                    <a:lumOff val="35000"/>
                  </a:schemeClr>
                </a:solidFill>
              </a:rPr>
            </a:br>
            <a:endParaRPr lang="en-GB" dirty="0">
              <a:solidFill>
                <a:schemeClr val="tx1">
                  <a:lumMod val="65000"/>
                  <a:lumOff val="35000"/>
                </a:schemeClr>
              </a:solidFill>
            </a:endParaRPr>
          </a:p>
        </p:txBody>
      </p:sp>
    </p:spTree>
    <p:extLst>
      <p:ext uri="{BB962C8B-B14F-4D97-AF65-F5344CB8AC3E}">
        <p14:creationId xmlns:p14="http://schemas.microsoft.com/office/powerpoint/2010/main" val="71418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9E0860-F0B9-62F9-437D-932FFC0D11EC}"/>
              </a:ext>
            </a:extLst>
          </p:cNvPr>
          <p:cNvSpPr>
            <a:spLocks noGrp="1"/>
          </p:cNvSpPr>
          <p:nvPr>
            <p:ph type="title"/>
          </p:nvPr>
        </p:nvSpPr>
        <p:spPr>
          <a:xfrm>
            <a:off x="285665" y="71162"/>
            <a:ext cx="6982305" cy="646811"/>
          </a:xfrm>
        </p:spPr>
        <p:txBody>
          <a:bodyPr lIns="91440" tIns="45720" rIns="91440" bIns="45720" anchor="t">
            <a:normAutofit fontScale="90000"/>
          </a:bodyPr>
          <a:lstStyle/>
          <a:p>
            <a:r>
              <a:rPr kumimoji="0" lang="en-US" sz="2800" b="1" i="0" u="none" strike="noStrike" kern="1200" cap="none" spc="0" normalizeH="0" baseline="0" noProof="0">
                <a:ln>
                  <a:noFill/>
                </a:ln>
                <a:solidFill>
                  <a:schemeClr val="accent1"/>
                </a:solidFill>
                <a:effectLst/>
                <a:uLnTx/>
                <a:uFillTx/>
                <a:latin typeface="Arial"/>
                <a:ea typeface="+mn-ea"/>
                <a:cs typeface="Arial"/>
              </a:rPr>
              <a:t>Being prepared for CQC inspection seminar</a:t>
            </a:r>
            <a:endParaRPr lang="en-GB" sz="2800"/>
          </a:p>
        </p:txBody>
      </p:sp>
      <p:sp>
        <p:nvSpPr>
          <p:cNvPr id="5" name="Text Placeholder 3">
            <a:extLst>
              <a:ext uri="{FF2B5EF4-FFF2-40B4-BE49-F238E27FC236}">
                <a16:creationId xmlns:a16="http://schemas.microsoft.com/office/drawing/2014/main" id="{81017B05-A3A9-DDDC-4FC5-C7623B1B970E}"/>
              </a:ext>
            </a:extLst>
          </p:cNvPr>
          <p:cNvSpPr txBox="1">
            <a:spLocks/>
          </p:cNvSpPr>
          <p:nvPr/>
        </p:nvSpPr>
        <p:spPr>
          <a:xfrm>
            <a:off x="367727" y="518609"/>
            <a:ext cx="5884792" cy="405638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1600" b="1" i="0" u="none" strike="noStrike" baseline="0">
                <a:solidFill>
                  <a:srgbClr val="005EB8"/>
                </a:solidFill>
                <a:latin typeface="Arial" panose="020B0604020202020204" pitchFamily="34" charset="0"/>
              </a:rPr>
              <a:t>This full day seminar supports managers and teams less familiar with CQC inspection to be better prepared and more confident to deliver Good or Outstanding care. </a:t>
            </a:r>
          </a:p>
          <a:p>
            <a:pPr marL="0" lvl="0" indent="0">
              <a:lnSpc>
                <a:spcPct val="130000"/>
              </a:lnSpc>
              <a:spcBef>
                <a:spcPts val="600"/>
              </a:spcBef>
              <a:buFont typeface="Wingdings" pitchFamily="2" charset="2"/>
              <a:buNone/>
            </a:pPr>
            <a:endParaRPr lang="en-US" sz="1600">
              <a:latin typeface="Arial" panose="020B0604020202020204" pitchFamily="34" charset="0"/>
              <a:cs typeface="Arial" panose="020B0604020202020204" pitchFamily="34" charset="0"/>
            </a:endParaRPr>
          </a:p>
          <a:p>
            <a:pPr marL="0" lvl="0" indent="0">
              <a:lnSpc>
                <a:spcPct val="130000"/>
              </a:lnSpc>
              <a:spcBef>
                <a:spcPts val="600"/>
              </a:spcBef>
              <a:buFont typeface="Wingdings" pitchFamily="2" charset="2"/>
              <a:buNone/>
            </a:pPr>
            <a:r>
              <a:rPr lang="en-US" sz="1600">
                <a:latin typeface="Arial" panose="020B0604020202020204" pitchFamily="34" charset="0"/>
                <a:cs typeface="Arial" panose="020B0604020202020204" pitchFamily="34" charset="0"/>
              </a:rPr>
              <a:t>Includes </a:t>
            </a:r>
            <a:r>
              <a:rPr lang="en-US" sz="1600" b="1">
                <a:solidFill>
                  <a:srgbClr val="005EB8"/>
                </a:solidFill>
                <a:latin typeface="Arial" panose="020B0604020202020204" pitchFamily="34" charset="0"/>
                <a:cs typeface="Arial" panose="020B0604020202020204" pitchFamily="34" charset="0"/>
              </a:rPr>
              <a:t>two key </a:t>
            </a:r>
            <a:r>
              <a:rPr lang="en-US" sz="1600">
                <a:latin typeface="Arial" panose="020B0604020202020204" pitchFamily="34" charset="0"/>
                <a:cs typeface="Arial" panose="020B0604020202020204" pitchFamily="34" charset="0"/>
              </a:rPr>
              <a:t>elements:</a:t>
            </a:r>
          </a:p>
          <a:p>
            <a:pPr>
              <a:lnSpc>
                <a:spcPct val="130000"/>
              </a:lnSpc>
              <a:spcBef>
                <a:spcPts val="600"/>
              </a:spcBef>
              <a:buClr>
                <a:srgbClr val="005EB8"/>
              </a:buClr>
              <a:buFont typeface="Wingdings" panose="05000000000000000000" pitchFamily="2" charset="2"/>
              <a:buChar char="§"/>
            </a:pPr>
            <a:r>
              <a:rPr lang="en-US" sz="1600">
                <a:latin typeface="Arial" panose="020B0604020202020204" pitchFamily="34" charset="0"/>
                <a:cs typeface="Arial" panose="020B0604020202020204" pitchFamily="34" charset="0"/>
              </a:rPr>
              <a:t>The benefits of the CQC inspection and what the process covers, including standards and legislations.</a:t>
            </a:r>
          </a:p>
          <a:p>
            <a:pPr>
              <a:lnSpc>
                <a:spcPct val="130000"/>
              </a:lnSpc>
              <a:spcBef>
                <a:spcPts val="600"/>
              </a:spcBef>
              <a:buClr>
                <a:srgbClr val="005EB8"/>
              </a:buClr>
              <a:buFont typeface="Wingdings" panose="05000000000000000000" pitchFamily="2" charset="2"/>
              <a:buChar char="§"/>
            </a:pPr>
            <a:r>
              <a:rPr lang="en-US" sz="1600">
                <a:latin typeface="Arial" panose="020B0604020202020204" pitchFamily="34" charset="0"/>
                <a:cs typeface="Arial" panose="020B0604020202020204" pitchFamily="34" charset="0"/>
              </a:rPr>
              <a:t>How to involve others and prepare the evidence needed to meet CQC expectations.</a:t>
            </a:r>
          </a:p>
          <a:p>
            <a:pPr marL="0" indent="0">
              <a:lnSpc>
                <a:spcPct val="130000"/>
              </a:lnSpc>
              <a:spcBef>
                <a:spcPts val="600"/>
              </a:spcBef>
              <a:buFont typeface="Wingdings" pitchFamily="2" charset="2"/>
              <a:buNone/>
            </a:pPr>
            <a:r>
              <a:rPr lang="en-US" sz="1600">
                <a:latin typeface="Arial" panose="020B0604020202020204" pitchFamily="34" charset="0"/>
                <a:cs typeface="Arial" panose="020B0604020202020204" pitchFamily="34" charset="0"/>
              </a:rPr>
              <a:t>Skills for Care provides facilitation, learning resources, and set up of the online delivery platform.</a:t>
            </a:r>
            <a:endParaRPr lang="en-US" sz="1600">
              <a:latin typeface="Arial"/>
              <a:cs typeface="Arial"/>
            </a:endParaRPr>
          </a:p>
        </p:txBody>
      </p:sp>
      <p:graphicFrame>
        <p:nvGraphicFramePr>
          <p:cNvPr id="2" name="Content Placeholder 3">
            <a:extLst>
              <a:ext uri="{FF2B5EF4-FFF2-40B4-BE49-F238E27FC236}">
                <a16:creationId xmlns:a16="http://schemas.microsoft.com/office/drawing/2014/main" id="{284BB409-DA08-D122-BA24-929E1FBF2873}"/>
              </a:ext>
            </a:extLst>
          </p:cNvPr>
          <p:cNvGraphicFramePr>
            <a:graphicFrameLocks noChangeAspect="1"/>
          </p:cNvGraphicFramePr>
          <p:nvPr/>
        </p:nvGraphicFramePr>
        <p:xfrm>
          <a:off x="6252519" y="619221"/>
          <a:ext cx="2730093" cy="3957071"/>
        </p:xfrm>
        <a:graphic>
          <a:graphicData uri="http://schemas.openxmlformats.org/presentationml/2006/ole">
            <mc:AlternateContent xmlns:mc="http://schemas.openxmlformats.org/markup-compatibility/2006">
              <mc:Choice xmlns:v="urn:schemas-microsoft-com:vml" Requires="v">
                <p:oleObj name="Acrobat Document" r:id="rId3" imgW="3777856" imgH="5346331" progId="Acrobat.Document.DC">
                  <p:embed/>
                </p:oleObj>
              </mc:Choice>
              <mc:Fallback>
                <p:oleObj name="Acrobat Document" r:id="rId3" imgW="3777856" imgH="5346331" progId="Acrobat.Document.DC">
                  <p:embed/>
                  <p:pic>
                    <p:nvPicPr>
                      <p:cNvPr id="2" name="Content Placeholder 3">
                        <a:extLst>
                          <a:ext uri="{FF2B5EF4-FFF2-40B4-BE49-F238E27FC236}">
                            <a16:creationId xmlns:a16="http://schemas.microsoft.com/office/drawing/2014/main" id="{284BB409-DA08-D122-BA24-929E1FBF2873}"/>
                          </a:ext>
                        </a:extLst>
                      </p:cNvPr>
                      <p:cNvPicPr/>
                      <p:nvPr/>
                    </p:nvPicPr>
                    <p:blipFill>
                      <a:blip r:embed="rId4"/>
                      <a:stretch>
                        <a:fillRect/>
                      </a:stretch>
                    </p:blipFill>
                    <p:spPr>
                      <a:xfrm>
                        <a:off x="6252519" y="619221"/>
                        <a:ext cx="2730093" cy="395707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07DEE1FB-9E26-CFE8-D678-F215A1D33462}"/>
              </a:ext>
            </a:extLst>
          </p:cNvPr>
          <p:cNvSpPr txBox="1"/>
          <p:nvPr/>
        </p:nvSpPr>
        <p:spPr>
          <a:xfrm>
            <a:off x="369276" y="4712677"/>
            <a:ext cx="85109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“It was fantastic, very informative and engaging. I feel more prepared and less anxious about my next visit due to having a better understanding of the changes.”</a:t>
            </a:r>
            <a:r>
              <a:rPr lang="en-US"/>
              <a:t> Samantha Jane Grimes, Registered Manager, Sunnyside Home Care</a:t>
            </a:r>
          </a:p>
          <a:p>
            <a:pPr algn="l"/>
            <a:endParaRPr lang="en-US"/>
          </a:p>
        </p:txBody>
      </p:sp>
    </p:spTree>
    <p:extLst>
      <p:ext uri="{BB962C8B-B14F-4D97-AF65-F5344CB8AC3E}">
        <p14:creationId xmlns:p14="http://schemas.microsoft.com/office/powerpoint/2010/main" val="145218538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4D43-1B47-4B3B-97CC-A6D3692ED236}"/>
              </a:ext>
            </a:extLst>
          </p:cNvPr>
          <p:cNvSpPr>
            <a:spLocks noGrp="1"/>
          </p:cNvSpPr>
          <p:nvPr>
            <p:ph type="title"/>
          </p:nvPr>
        </p:nvSpPr>
        <p:spPr>
          <a:xfrm>
            <a:off x="367729" y="418523"/>
            <a:ext cx="6982305" cy="646811"/>
          </a:xfrm>
        </p:spPr>
        <p:txBody>
          <a:bodyPr/>
          <a:lstStyle/>
          <a:p>
            <a:r>
              <a:rPr lang="en-GB" sz="2800">
                <a:solidFill>
                  <a:schemeClr val="accent1"/>
                </a:solidFill>
                <a:latin typeface="Arial"/>
                <a:ea typeface="+mn-ea"/>
                <a:cs typeface="Arial"/>
              </a:rPr>
              <a:t>GO Inspection toolkit</a:t>
            </a:r>
          </a:p>
        </p:txBody>
      </p:sp>
      <p:sp>
        <p:nvSpPr>
          <p:cNvPr id="4" name="Text Placeholder 3">
            <a:extLst>
              <a:ext uri="{FF2B5EF4-FFF2-40B4-BE49-F238E27FC236}">
                <a16:creationId xmlns:a16="http://schemas.microsoft.com/office/drawing/2014/main" id="{B9C1045B-CDA9-49AA-9E16-E0087B487C20}"/>
              </a:ext>
            </a:extLst>
          </p:cNvPr>
          <p:cNvSpPr>
            <a:spLocks noGrp="1"/>
          </p:cNvSpPr>
          <p:nvPr>
            <p:ph type="body" sz="quarter" idx="12"/>
          </p:nvPr>
        </p:nvSpPr>
        <p:spPr>
          <a:xfrm>
            <a:off x="367727" y="1260536"/>
            <a:ext cx="6982305" cy="731837"/>
          </a:xfrm>
        </p:spPr>
        <p:txBody>
          <a:bodyPr>
            <a:normAutofit fontScale="92500" lnSpcReduction="10000"/>
          </a:bodyPr>
          <a:lstStyle/>
          <a:p>
            <a:pPr marL="0" indent="0">
              <a:buNone/>
            </a:pPr>
            <a:r>
              <a:rPr lang="en-US">
                <a:solidFill>
                  <a:schemeClr val="accent1"/>
                </a:solidFill>
                <a:latin typeface="Arial"/>
                <a:cs typeface="Arial"/>
              </a:rPr>
              <a:t>S</a:t>
            </a:r>
            <a:r>
              <a:rPr lang="en-GB">
                <a:solidFill>
                  <a:schemeClr val="accent1"/>
                </a:solidFill>
                <a:latin typeface="Arial"/>
                <a:cs typeface="Arial"/>
              </a:rPr>
              <a:t>upporting you through the transitions to the new Single Assessment Framework</a:t>
            </a:r>
          </a:p>
        </p:txBody>
      </p:sp>
      <p:pic>
        <p:nvPicPr>
          <p:cNvPr id="6" name="Picture 5">
            <a:extLst>
              <a:ext uri="{FF2B5EF4-FFF2-40B4-BE49-F238E27FC236}">
                <a16:creationId xmlns:a16="http://schemas.microsoft.com/office/drawing/2014/main" id="{3EE9FB7A-D634-F8FC-39F8-8073E86AD498}"/>
              </a:ext>
            </a:extLst>
          </p:cNvPr>
          <p:cNvPicPr>
            <a:picLocks noChangeAspect="1"/>
          </p:cNvPicPr>
          <p:nvPr/>
        </p:nvPicPr>
        <p:blipFill rotWithShape="1">
          <a:blip r:embed="rId3"/>
          <a:srcRect l="21798" t="19688" r="36180" b="29376"/>
          <a:stretch/>
        </p:blipFill>
        <p:spPr>
          <a:xfrm>
            <a:off x="276076" y="2623210"/>
            <a:ext cx="4630846" cy="3157396"/>
          </a:xfrm>
          <a:prstGeom prst="rect">
            <a:avLst/>
          </a:prstGeom>
        </p:spPr>
      </p:pic>
      <p:pic>
        <p:nvPicPr>
          <p:cNvPr id="7" name="Picture 6">
            <a:extLst>
              <a:ext uri="{FF2B5EF4-FFF2-40B4-BE49-F238E27FC236}">
                <a16:creationId xmlns:a16="http://schemas.microsoft.com/office/drawing/2014/main" id="{606B65D2-947F-703E-EEF7-9FD4E9652ADC}"/>
              </a:ext>
            </a:extLst>
          </p:cNvPr>
          <p:cNvPicPr>
            <a:picLocks noChangeAspect="1"/>
          </p:cNvPicPr>
          <p:nvPr/>
        </p:nvPicPr>
        <p:blipFill rotWithShape="1">
          <a:blip r:embed="rId4"/>
          <a:srcRect l="22750" t="28445" r="40750" b="35111"/>
          <a:stretch/>
        </p:blipFill>
        <p:spPr>
          <a:xfrm>
            <a:off x="5193045" y="2525351"/>
            <a:ext cx="2112241" cy="1186327"/>
          </a:xfrm>
          <a:prstGeom prst="rect">
            <a:avLst/>
          </a:prstGeom>
        </p:spPr>
      </p:pic>
      <p:pic>
        <p:nvPicPr>
          <p:cNvPr id="9" name="Picture 8">
            <a:extLst>
              <a:ext uri="{FF2B5EF4-FFF2-40B4-BE49-F238E27FC236}">
                <a16:creationId xmlns:a16="http://schemas.microsoft.com/office/drawing/2014/main" id="{6203AC9B-034E-719E-3401-B4A7B1F24772}"/>
              </a:ext>
            </a:extLst>
          </p:cNvPr>
          <p:cNvPicPr>
            <a:picLocks noChangeAspect="1"/>
          </p:cNvPicPr>
          <p:nvPr/>
        </p:nvPicPr>
        <p:blipFill rotWithShape="1">
          <a:blip r:embed="rId5"/>
          <a:srcRect l="22625" t="42889" r="40443" b="20000"/>
          <a:stretch/>
        </p:blipFill>
        <p:spPr>
          <a:xfrm>
            <a:off x="5212794" y="3748550"/>
            <a:ext cx="2137238" cy="1208028"/>
          </a:xfrm>
          <a:prstGeom prst="rect">
            <a:avLst/>
          </a:prstGeom>
        </p:spPr>
      </p:pic>
      <p:pic>
        <p:nvPicPr>
          <p:cNvPr id="12" name="Picture 11">
            <a:extLst>
              <a:ext uri="{FF2B5EF4-FFF2-40B4-BE49-F238E27FC236}">
                <a16:creationId xmlns:a16="http://schemas.microsoft.com/office/drawing/2014/main" id="{2428025C-1CA3-5444-E3D9-21C5A8CB8118}"/>
              </a:ext>
            </a:extLst>
          </p:cNvPr>
          <p:cNvPicPr>
            <a:picLocks noChangeAspect="1"/>
          </p:cNvPicPr>
          <p:nvPr/>
        </p:nvPicPr>
        <p:blipFill rotWithShape="1">
          <a:blip r:embed="rId6"/>
          <a:srcRect l="22625" t="48000" r="40443" b="14888"/>
          <a:stretch/>
        </p:blipFill>
        <p:spPr>
          <a:xfrm>
            <a:off x="5193045" y="4993450"/>
            <a:ext cx="2137238" cy="1208028"/>
          </a:xfrm>
          <a:prstGeom prst="rect">
            <a:avLst/>
          </a:prstGeom>
        </p:spPr>
      </p:pic>
    </p:spTree>
    <p:extLst>
      <p:ext uri="{BB962C8B-B14F-4D97-AF65-F5344CB8AC3E}">
        <p14:creationId xmlns:p14="http://schemas.microsoft.com/office/powerpoint/2010/main" val="326114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6D16-606F-3135-7955-3CBDA36A5A19}"/>
              </a:ext>
            </a:extLst>
          </p:cNvPr>
          <p:cNvSpPr>
            <a:spLocks noGrp="1"/>
          </p:cNvSpPr>
          <p:nvPr>
            <p:ph type="title"/>
          </p:nvPr>
        </p:nvSpPr>
        <p:spPr/>
        <p:txBody>
          <a:bodyPr>
            <a:noAutofit/>
          </a:bodyPr>
          <a:lstStyle/>
          <a:p>
            <a:r>
              <a:rPr lang="en-GB" sz="2800">
                <a:solidFill>
                  <a:schemeClr val="accent1"/>
                </a:solidFill>
                <a:latin typeface="Arial"/>
                <a:ea typeface="+mn-ea"/>
                <a:cs typeface="Arial"/>
              </a:rPr>
              <a:t>New Product – CQC Delivering Outstanding Care</a:t>
            </a:r>
          </a:p>
        </p:txBody>
      </p:sp>
      <p:sp>
        <p:nvSpPr>
          <p:cNvPr id="3" name="Text Placeholder 2">
            <a:extLst>
              <a:ext uri="{FF2B5EF4-FFF2-40B4-BE49-F238E27FC236}">
                <a16:creationId xmlns:a16="http://schemas.microsoft.com/office/drawing/2014/main" id="{333BBA2A-CDC0-7FCC-5AF3-D15DDD9981AC}"/>
              </a:ext>
            </a:extLst>
          </p:cNvPr>
          <p:cNvSpPr>
            <a:spLocks noGrp="1"/>
          </p:cNvSpPr>
          <p:nvPr>
            <p:ph type="body" sz="quarter" idx="11"/>
          </p:nvPr>
        </p:nvSpPr>
        <p:spPr>
          <a:xfrm>
            <a:off x="367730" y="1378039"/>
            <a:ext cx="6982304" cy="4757585"/>
          </a:xfrm>
        </p:spPr>
        <p:txBody>
          <a:bodyPr/>
          <a:lstStyle/>
          <a:p>
            <a:pPr algn="l" rtl="0" fontAlgn="base">
              <a:buFont typeface="Arial" panose="020B0604020202020204" pitchFamily="34" charset="0"/>
              <a:buChar char="•"/>
            </a:pPr>
            <a:r>
              <a:rPr lang="en-GB" sz="1800" b="1" i="0" u="none" strike="noStrike">
                <a:solidFill>
                  <a:srgbClr val="005EB8"/>
                </a:solidFill>
                <a:effectLst/>
                <a:latin typeface="Arial" panose="020B0604020202020204" pitchFamily="34" charset="0"/>
              </a:rPr>
              <a:t>Describe</a:t>
            </a:r>
            <a:r>
              <a:rPr lang="en-GB" sz="1800" b="0" i="0" u="none" strike="noStrike">
                <a:solidFill>
                  <a:srgbClr val="374151"/>
                </a:solidFill>
                <a:effectLst/>
                <a:latin typeface="Arial" panose="020B0604020202020204" pitchFamily="34" charset="0"/>
              </a:rPr>
              <a:t> </a:t>
            </a:r>
            <a:r>
              <a:rPr lang="en-GB" sz="1800" b="0" i="0" u="none" strike="noStrike">
                <a:solidFill>
                  <a:srgbClr val="000000"/>
                </a:solidFill>
                <a:effectLst/>
                <a:latin typeface="Arial" panose="020B0604020202020204" pitchFamily="34" charset="0"/>
              </a:rPr>
              <a:t>what outstanding care looks like using practical real-life examples.</a:t>
            </a:r>
            <a:r>
              <a:rPr lang="en-US" sz="1800" b="0" i="0">
                <a:solidFill>
                  <a:srgbClr val="000000"/>
                </a:solidFill>
                <a:effectLst/>
                <a:latin typeface="Arial" panose="020B0604020202020204" pitchFamily="34" charset="0"/>
              </a:rPr>
              <a:t>​</a:t>
            </a:r>
            <a:endParaRPr lang="en-GB"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1" i="0" u="none" strike="noStrike">
                <a:solidFill>
                  <a:srgbClr val="005EB8"/>
                </a:solidFill>
                <a:effectLst/>
                <a:latin typeface="Arial" panose="020B0604020202020204" pitchFamily="34" charset="0"/>
              </a:rPr>
              <a:t>Develop</a:t>
            </a:r>
            <a:r>
              <a:rPr lang="en-GB" sz="1800" b="0" i="0" u="none" strike="noStrike">
                <a:solidFill>
                  <a:srgbClr val="374151"/>
                </a:solidFill>
                <a:effectLst/>
                <a:latin typeface="Arial" panose="020B0604020202020204" pitchFamily="34" charset="0"/>
              </a:rPr>
              <a:t> </a:t>
            </a:r>
            <a:r>
              <a:rPr lang="en-GB" sz="1800" b="0" i="0" u="none" strike="noStrike">
                <a:solidFill>
                  <a:srgbClr val="000000"/>
                </a:solidFill>
                <a:effectLst/>
                <a:latin typeface="Arial" panose="020B0604020202020204" pitchFamily="34" charset="0"/>
              </a:rPr>
              <a:t>strategies to strengthen each Key Question and Quality Statement.</a:t>
            </a:r>
            <a:r>
              <a:rPr lang="en-US" sz="1800" b="0" i="0">
                <a:solidFill>
                  <a:srgbClr val="000000"/>
                </a:solidFill>
                <a:effectLst/>
                <a:latin typeface="Arial" panose="020B0604020202020204" pitchFamily="34" charset="0"/>
              </a:rPr>
              <a:t>​</a:t>
            </a:r>
            <a:endParaRPr lang="en-GB"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1" i="0" u="none" strike="noStrike">
                <a:solidFill>
                  <a:srgbClr val="005EB8"/>
                </a:solidFill>
                <a:effectLst/>
                <a:latin typeface="Arial" panose="020B0604020202020204" pitchFamily="34" charset="0"/>
              </a:rPr>
              <a:t>Identify</a:t>
            </a:r>
            <a:r>
              <a:rPr lang="en-GB" sz="1800" b="0" i="0" u="none" strike="noStrike">
                <a:solidFill>
                  <a:srgbClr val="005EB8"/>
                </a:solidFill>
                <a:effectLst/>
                <a:latin typeface="Arial" panose="020B0604020202020204" pitchFamily="34" charset="0"/>
              </a:rPr>
              <a:t> </a:t>
            </a:r>
            <a:r>
              <a:rPr lang="en-GB" sz="1800" b="0" i="0" u="none" strike="noStrike">
                <a:solidFill>
                  <a:srgbClr val="000000"/>
                </a:solidFill>
                <a:effectLst/>
                <a:latin typeface="Arial" panose="020B0604020202020204" pitchFamily="34" charset="0"/>
              </a:rPr>
              <a:t>the evidence needed to exceed CQC expectations in inspections.</a:t>
            </a:r>
            <a:r>
              <a:rPr lang="en-US" sz="1800" b="0" i="0">
                <a:solidFill>
                  <a:srgbClr val="000000"/>
                </a:solidFill>
                <a:effectLst/>
                <a:latin typeface="Arial" panose="020B0604020202020204" pitchFamily="34" charset="0"/>
              </a:rPr>
              <a:t>​</a:t>
            </a:r>
            <a:r>
              <a:rPr lang="en-GB" sz="1800" b="0" i="0">
                <a:solidFill>
                  <a:srgbClr val="374151"/>
                </a:solidFill>
                <a:effectLst/>
                <a:latin typeface="Arial" panose="020B0604020202020204" pitchFamily="34" charset="0"/>
              </a:rPr>
              <a:t>​</a:t>
            </a:r>
            <a:endParaRPr lang="en-GB"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1" i="0" u="none" strike="noStrike">
                <a:solidFill>
                  <a:srgbClr val="005EB8"/>
                </a:solidFill>
                <a:effectLst/>
                <a:latin typeface="Arial" panose="020B0604020202020204" pitchFamily="34" charset="0"/>
              </a:rPr>
              <a:t>Assess</a:t>
            </a:r>
            <a:r>
              <a:rPr lang="en-GB" sz="1800" b="0" i="0" u="none" strike="noStrike">
                <a:solidFill>
                  <a:srgbClr val="005EB8"/>
                </a:solidFill>
                <a:effectLst/>
                <a:latin typeface="Arial" panose="020B0604020202020204" pitchFamily="34" charset="0"/>
              </a:rPr>
              <a:t> </a:t>
            </a:r>
            <a:r>
              <a:rPr lang="en-GB" sz="1800" b="0" i="0" u="none" strike="noStrike">
                <a:solidFill>
                  <a:srgbClr val="000000"/>
                </a:solidFill>
                <a:effectLst/>
                <a:latin typeface="Arial" panose="020B0604020202020204" pitchFamily="34" charset="0"/>
              </a:rPr>
              <a:t>the terminology used within the CQC inspections.</a:t>
            </a:r>
            <a:r>
              <a:rPr lang="en-US" sz="1800" b="0" i="0">
                <a:solidFill>
                  <a:srgbClr val="000000"/>
                </a:solidFill>
                <a:effectLst/>
                <a:latin typeface="Arial" panose="020B0604020202020204" pitchFamily="34" charset="0"/>
              </a:rPr>
              <a:t>​</a:t>
            </a:r>
            <a:endParaRPr lang="en-GB"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1" i="0" u="none" strike="noStrike">
                <a:solidFill>
                  <a:srgbClr val="005EB8"/>
                </a:solidFill>
                <a:effectLst/>
                <a:latin typeface="Arial" panose="020B0604020202020204" pitchFamily="34" charset="0"/>
              </a:rPr>
              <a:t>Utilise</a:t>
            </a:r>
            <a:r>
              <a:rPr lang="en-GB" sz="1800" b="0" i="0" u="none" strike="noStrike">
                <a:solidFill>
                  <a:srgbClr val="374151"/>
                </a:solidFill>
                <a:effectLst/>
                <a:latin typeface="Arial" panose="020B0604020202020204" pitchFamily="34" charset="0"/>
              </a:rPr>
              <a:t> </a:t>
            </a:r>
            <a:r>
              <a:rPr lang="en-GB" sz="1800" b="0" i="0" u="none" strike="noStrike">
                <a:solidFill>
                  <a:srgbClr val="000000"/>
                </a:solidFill>
                <a:effectLst/>
                <a:latin typeface="Arial" panose="020B0604020202020204" pitchFamily="34" charset="0"/>
              </a:rPr>
              <a:t>the handouts and delegate pack to prepare to demonstrate outstanding care.</a:t>
            </a:r>
            <a:r>
              <a:rPr lang="en-US" sz="1800" b="0" i="0">
                <a:solidFill>
                  <a:srgbClr val="000000"/>
                </a:solidFill>
                <a:effectLst/>
                <a:latin typeface="Arial" panose="020B0604020202020204" pitchFamily="34" charset="0"/>
              </a:rPr>
              <a:t>​</a:t>
            </a:r>
            <a:endParaRPr lang="en-GB" b="0" i="0">
              <a:solidFill>
                <a:srgbClr val="000000"/>
              </a:solidFill>
              <a:effectLst/>
              <a:latin typeface="Arial" panose="020B0604020202020204" pitchFamily="34" charset="0"/>
            </a:endParaRPr>
          </a:p>
          <a:p>
            <a:r>
              <a:rPr lang="en-GB" sz="1800">
                <a:solidFill>
                  <a:srgbClr val="000000"/>
                </a:solidFill>
                <a:latin typeface="Arial" panose="020B0604020202020204" pitchFamily="34" charset="0"/>
              </a:rPr>
              <a:t>Price per delegate £120 + VAT</a:t>
            </a:r>
          </a:p>
        </p:txBody>
      </p:sp>
      <p:sp>
        <p:nvSpPr>
          <p:cNvPr id="4" name="TextBox 3">
            <a:extLst>
              <a:ext uri="{FF2B5EF4-FFF2-40B4-BE49-F238E27FC236}">
                <a16:creationId xmlns:a16="http://schemas.microsoft.com/office/drawing/2014/main" id="{568EFFAD-0BF0-7883-2CB3-2648DD5434AB}"/>
              </a:ext>
            </a:extLst>
          </p:cNvPr>
          <p:cNvSpPr txBox="1"/>
          <p:nvPr/>
        </p:nvSpPr>
        <p:spPr>
          <a:xfrm>
            <a:off x="320634" y="4585855"/>
            <a:ext cx="721623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“Excellent day, very informative and engaging. It was a really good mix and the facilitators kept everyone engaged. The environment was relaxed and the session made it real. Getting real life examples from other providers helped me think of other evidence ideas to record.” </a:t>
            </a:r>
            <a:r>
              <a:rPr lang="en-US"/>
              <a:t>Lee-Ann </a:t>
            </a:r>
            <a:r>
              <a:rPr lang="en-US" err="1"/>
              <a:t>Adriaanzen</a:t>
            </a:r>
            <a:r>
              <a:rPr lang="en-US"/>
              <a:t>, Registered Manager, Solihull Homecare Ltd</a:t>
            </a:r>
          </a:p>
        </p:txBody>
      </p:sp>
    </p:spTree>
    <p:extLst>
      <p:ext uri="{BB962C8B-B14F-4D97-AF65-F5344CB8AC3E}">
        <p14:creationId xmlns:p14="http://schemas.microsoft.com/office/powerpoint/2010/main" val="59405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7D72-11D7-E510-3CA2-A868B878F35D}"/>
              </a:ext>
            </a:extLst>
          </p:cNvPr>
          <p:cNvSpPr>
            <a:spLocks noGrp="1"/>
          </p:cNvSpPr>
          <p:nvPr>
            <p:ph type="title"/>
          </p:nvPr>
        </p:nvSpPr>
        <p:spPr>
          <a:xfrm>
            <a:off x="163287" y="420228"/>
            <a:ext cx="6982306" cy="829452"/>
          </a:xfrm>
        </p:spPr>
        <p:txBody>
          <a:bodyPr/>
          <a:lstStyle/>
          <a:p>
            <a:r>
              <a:rPr lang="en-GB">
                <a:latin typeface="Arial" panose="020B0604020202020204" pitchFamily="34" charset="0"/>
                <a:cs typeface="Arial" panose="020B0604020202020204" pitchFamily="34" charset="0"/>
              </a:rPr>
              <a:t>Other info/useful links</a:t>
            </a:r>
            <a:endParaRPr lang="en-GB"/>
          </a:p>
        </p:txBody>
      </p:sp>
      <p:sp>
        <p:nvSpPr>
          <p:cNvPr id="4" name="Text Placeholder 2">
            <a:extLst>
              <a:ext uri="{FF2B5EF4-FFF2-40B4-BE49-F238E27FC236}">
                <a16:creationId xmlns:a16="http://schemas.microsoft.com/office/drawing/2014/main" id="{F8185029-63BE-01F1-4CE5-4D73F10714C2}"/>
              </a:ext>
            </a:extLst>
          </p:cNvPr>
          <p:cNvSpPr txBox="1">
            <a:spLocks/>
          </p:cNvSpPr>
          <p:nvPr/>
        </p:nvSpPr>
        <p:spPr>
          <a:xfrm>
            <a:off x="489649" y="1280159"/>
            <a:ext cx="8144899" cy="47358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a:t>To book on individually to any of the CQC seminars visit or talk to your </a:t>
            </a:r>
            <a:r>
              <a:rPr lang="en-GB" sz="3200" b="1" err="1"/>
              <a:t>SfC</a:t>
            </a:r>
            <a:r>
              <a:rPr lang="en-GB" sz="3200" b="1"/>
              <a:t> Locality Manager:</a:t>
            </a:r>
          </a:p>
          <a:p>
            <a:pPr marL="0" indent="0">
              <a:buFont typeface="Arial" panose="020B0604020202020204" pitchFamily="34" charset="0"/>
              <a:buNone/>
            </a:pPr>
            <a:r>
              <a:rPr lang="en-GB">
                <a:hlinkClick r:id="rId3"/>
              </a:rPr>
              <a:t>Workshops and seminars (skillsforcare.org.uk)</a:t>
            </a:r>
            <a:endParaRPr lang="en-GB" b="1"/>
          </a:p>
          <a:p>
            <a:pPr marL="0" indent="0">
              <a:buNone/>
            </a:pPr>
            <a:r>
              <a:rPr lang="en-GB" sz="3200" b="1"/>
              <a:t>To commission CQC seminars for your organisation visit: </a:t>
            </a:r>
            <a:r>
              <a:rPr lang="en-GB" sz="2800" u="sng">
                <a:solidFill>
                  <a:srgbClr val="44546A"/>
                </a:solidFill>
                <a:effectLst/>
                <a:latin typeface="Arial" panose="020B0604020202020204" pitchFamily="34" charset="0"/>
                <a:ea typeface="Calibri" panose="020F0502020204030204" pitchFamily="34" charset="0"/>
                <a:hlinkClick r:id="rId4"/>
              </a:rPr>
              <a:t>https://www.skillsforcare.org.uk/About-us/Commission-our-work.aspx</a:t>
            </a:r>
            <a:endParaRPr lang="en-GB" sz="3200" b="1" i="1">
              <a:highlight>
                <a:srgbClr val="FFFF00"/>
              </a:highlight>
              <a:cs typeface="Arial"/>
            </a:endParaRPr>
          </a:p>
          <a:p>
            <a:pPr marL="0" indent="0">
              <a:buFont typeface="Arial" panose="020B0604020202020204" pitchFamily="34" charset="0"/>
              <a:buNone/>
            </a:pPr>
            <a:r>
              <a:rPr lang="en-GB" sz="3200" b="1"/>
              <a:t>Or e-mail our Business Development inbox:</a:t>
            </a:r>
          </a:p>
          <a:p>
            <a:pPr marL="0" indent="0">
              <a:buFont typeface="Arial" panose="020B0604020202020204" pitchFamily="34" charset="0"/>
              <a:buNone/>
            </a:pPr>
            <a:r>
              <a:rPr lang="en-GB" sz="2800">
                <a:hlinkClick r:id="rId5"/>
              </a:rPr>
              <a:t>business.development@skillsforcare.org.uk</a:t>
            </a:r>
            <a:endParaRPr lang="en-GB" sz="2800"/>
          </a:p>
          <a:p>
            <a:pPr marL="0" indent="0">
              <a:buFont typeface="Arial" panose="020B0604020202020204" pitchFamily="34" charset="0"/>
              <a:buNone/>
            </a:pPr>
            <a:endParaRPr lang="en-GB" b="1">
              <a:solidFill>
                <a:schemeClr val="accent2"/>
              </a:solidFill>
            </a:endParaRPr>
          </a:p>
          <a:p>
            <a:pPr marL="0" indent="0">
              <a:buFont typeface="Arial" panose="020B0604020202020204" pitchFamily="34" charset="0"/>
              <a:buNone/>
            </a:pPr>
            <a:endParaRPr lang="en-GB" b="1">
              <a:solidFill>
                <a:schemeClr val="accent2"/>
              </a:solidFill>
              <a:cs typeface="Arial"/>
            </a:endParaRPr>
          </a:p>
        </p:txBody>
      </p:sp>
    </p:spTree>
    <p:extLst>
      <p:ext uri="{BB962C8B-B14F-4D97-AF65-F5344CB8AC3E}">
        <p14:creationId xmlns:p14="http://schemas.microsoft.com/office/powerpoint/2010/main" val="180454571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1643678" y="326487"/>
            <a:ext cx="5856643" cy="1141927"/>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E87722"/>
                </a:solidFill>
                <a:effectLst/>
                <a:uLnTx/>
                <a:uFillTx/>
                <a:latin typeface="Arial" panose="020B0604020202020204"/>
                <a:ea typeface="+mj-ea"/>
                <a:cs typeface="+mj-cs"/>
              </a:rPr>
              <a:t>Don’t miss out on funded essential training</a:t>
            </a:r>
          </a:p>
        </p:txBody>
      </p:sp>
      <p:sp>
        <p:nvSpPr>
          <p:cNvPr id="9" name="Text Placeholder 3"/>
          <p:cNvSpPr txBox="1">
            <a:spLocks/>
          </p:cNvSpPr>
          <p:nvPr/>
        </p:nvSpPr>
        <p:spPr>
          <a:xfrm>
            <a:off x="291804" y="1753962"/>
            <a:ext cx="8737896" cy="1141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200" b="1" i="0" u="none" strike="noStrike" dirty="0">
                <a:solidFill>
                  <a:srgbClr val="0070C0"/>
                </a:solidFill>
                <a:effectLst/>
                <a:latin typeface="Arial" panose="020B0604020202020204" pitchFamily="34" charset="0"/>
              </a:rPr>
              <a:t>Three funded training programmes, set up in response to the COVID-19 pandemic, are due to be discontinued at the end of March 2024.</a:t>
            </a:r>
            <a:endParaRPr lang="en-GB" sz="2200" b="1" dirty="0">
              <a:solidFill>
                <a:srgbClr val="0070C0"/>
              </a:solidFill>
              <a:latin typeface="Arial" panose="020B0604020202020204"/>
            </a:endParaRPr>
          </a:p>
        </p:txBody>
      </p:sp>
      <p:sp>
        <p:nvSpPr>
          <p:cNvPr id="7" name="Rectangle 6">
            <a:hlinkClick r:id="rId3"/>
            <a:extLst>
              <a:ext uri="{FF2B5EF4-FFF2-40B4-BE49-F238E27FC236}">
                <a16:creationId xmlns:a16="http://schemas.microsoft.com/office/drawing/2014/main" id="{5DC304D3-6B46-4C92-9EEA-BEACBE654659}"/>
              </a:ext>
            </a:extLst>
          </p:cNvPr>
          <p:cNvSpPr/>
          <p:nvPr/>
        </p:nvSpPr>
        <p:spPr>
          <a:xfrm>
            <a:off x="291804" y="2720644"/>
            <a:ext cx="8560392" cy="4185761"/>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
                <a:srgbClr val="E87722"/>
              </a:buClr>
              <a:buSzTx/>
              <a:tabLst/>
              <a:defRPr/>
            </a:pPr>
            <a:r>
              <a:rPr lang="en-GB" sz="2000" b="0" i="0" dirty="0">
                <a:solidFill>
                  <a:srgbClr val="212529"/>
                </a:solidFill>
                <a:effectLst/>
                <a:latin typeface="Arial" panose="020B0604020202020204" pitchFamily="34" charset="0"/>
                <a:cs typeface="Arial" panose="020B0604020202020204" pitchFamily="34" charset="0"/>
              </a:rPr>
              <a:t>This is the last year that this funded training is expected to be available - if you are interested in providing access to this for your staff, please ensure you sign up now as all training must be completed by 31 March 2024.</a:t>
            </a:r>
            <a:endParaRPr lang="en-GB" sz="2000" dirty="0">
              <a:solidFill>
                <a:srgbClr val="212529"/>
              </a:solidFill>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
                <a:srgbClr val="E87722"/>
              </a:buClr>
              <a:buSzTx/>
              <a:tabLst/>
              <a:defRPr/>
            </a:pPr>
            <a:endParaRPr lang="en-GB" sz="2000" b="0" i="0" dirty="0">
              <a:solidFill>
                <a:srgbClr val="212529"/>
              </a:solidFill>
              <a:effectLst/>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1" i="0" dirty="0">
                <a:solidFill>
                  <a:srgbClr val="212529"/>
                </a:solidFill>
                <a:effectLst/>
                <a:latin typeface="Arial" panose="020B0604020202020204" pitchFamily="34" charset="0"/>
                <a:cs typeface="Arial" panose="020B0604020202020204" pitchFamily="34" charset="0"/>
              </a:rPr>
              <a:t>Rapid induction programme: </a:t>
            </a:r>
            <a:r>
              <a:rPr lang="en-GB" sz="2000" dirty="0">
                <a:solidFill>
                  <a:srgbClr val="212529"/>
                </a:solidFill>
                <a:latin typeface="Arial" panose="020B0604020202020204" pitchFamily="34" charset="0"/>
                <a:cs typeface="Arial" panose="020B0604020202020204" pitchFamily="34" charset="0"/>
              </a:rPr>
              <a:t>new workers </a:t>
            </a:r>
            <a:r>
              <a:rPr lang="en-GB" sz="2000" b="0" i="0" dirty="0">
                <a:solidFill>
                  <a:srgbClr val="212529"/>
                </a:solidFill>
                <a:effectLst/>
                <a:latin typeface="Arial" panose="020B0604020202020204" pitchFamily="34" charset="0"/>
                <a:cs typeface="Arial" panose="020B0604020202020204" pitchFamily="34" charset="0"/>
              </a:rPr>
              <a:t>will receive training in eight topics and the main knowledge elements of the care certificate.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1" i="0" u="none" strike="noStrike" dirty="0">
                <a:solidFill>
                  <a:srgbClr val="000000"/>
                </a:solidFill>
                <a:effectLst/>
                <a:latin typeface="Arial" panose="020B0604020202020204" pitchFamily="34" charset="0"/>
              </a:rPr>
              <a:t>Refresher training: </a:t>
            </a:r>
            <a:r>
              <a:rPr lang="en-GB" sz="2000" b="0" i="0" u="none" strike="noStrike" dirty="0">
                <a:solidFill>
                  <a:srgbClr val="000000"/>
                </a:solidFill>
                <a:effectLst/>
                <a:latin typeface="Arial" panose="020B0604020202020204" pitchFamily="34" charset="0"/>
              </a:rPr>
              <a:t>aimed at staff who urgently need refresher training which has expired or will expire soon, for them to continue to work safely.</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1" i="0" u="none" strike="noStrike" dirty="0">
                <a:solidFill>
                  <a:srgbClr val="000000"/>
                </a:solidFill>
                <a:effectLst/>
                <a:latin typeface="Arial" panose="020B0604020202020204" pitchFamily="34" charset="0"/>
              </a:rPr>
              <a:t>Volunteer programme: </a:t>
            </a:r>
            <a:r>
              <a:rPr lang="en-GB" sz="2000" b="0" i="0" u="none" strike="noStrike" dirty="0">
                <a:solidFill>
                  <a:srgbClr val="000000"/>
                </a:solidFill>
                <a:effectLst/>
                <a:latin typeface="Arial" panose="020B0604020202020204" pitchFamily="34" charset="0"/>
              </a:rPr>
              <a:t>Introduction to adult social care.</a:t>
            </a:r>
            <a:endParaRPr lang="en-GB" sz="2000" u="none" strike="noStrike" dirty="0">
              <a:solidFill>
                <a:srgbClr val="212529"/>
              </a:solidFill>
              <a:latin typeface="Arial" panose="020B0604020202020204" pitchFamily="34" charset="0"/>
              <a:cs typeface="Arial" panose="020B0604020202020204" pitchFamily="34" charset="0"/>
            </a:endParaRPr>
          </a:p>
          <a:p>
            <a:pPr algn="ctr">
              <a:buClr>
                <a:srgbClr val="E87722"/>
              </a:buClr>
              <a:defRPr/>
            </a:pPr>
            <a:endParaRPr lang="en-GB" sz="800" b="1" i="0" u="sng" strike="noStrike" dirty="0">
              <a:solidFill>
                <a:srgbClr val="005EB8"/>
              </a:solidFill>
              <a:effectLst/>
              <a:latin typeface="Arial" panose="020B0604020202020204" pitchFamily="34" charset="0"/>
              <a:hlinkClick r:id="rId4"/>
            </a:endParaRPr>
          </a:p>
          <a:p>
            <a:pPr algn="ctr">
              <a:buClr>
                <a:srgbClr val="E87722"/>
              </a:buClr>
              <a:defRPr/>
            </a:pPr>
            <a:r>
              <a:rPr lang="en-GB" sz="2000" b="1" i="0" u="sng" strike="noStrike" dirty="0">
                <a:solidFill>
                  <a:srgbClr val="005EB8"/>
                </a:solidFill>
                <a:effectLst/>
                <a:latin typeface="Arial" panose="020B0604020202020204" pitchFamily="34" charset="0"/>
                <a:hlinkClick r:id="rId4"/>
              </a:rPr>
              <a:t>www.skillsforcare.org.uk/essentialtraining</a:t>
            </a:r>
            <a:r>
              <a:rPr lang="en-GB" sz="2000" b="0" i="0" dirty="0">
                <a:solidFill>
                  <a:srgbClr val="000000"/>
                </a:solidFill>
                <a:effectLst/>
                <a:latin typeface="Arial" panose="020B0604020202020204" pitchFamily="34" charset="0"/>
              </a:rPr>
              <a:t>​</a:t>
            </a:r>
            <a:endParaRPr lang="en-GB" sz="2400" b="0" i="0" dirty="0">
              <a:solidFill>
                <a:srgbClr val="000000"/>
              </a:solidFill>
              <a:effectLst/>
              <a:latin typeface="Segoe UI" panose="020B0502040204020203" pitchFamily="34" charset="0"/>
            </a:endParaRPr>
          </a:p>
          <a:p>
            <a:pPr marR="0" lvl="0" algn="l" defTabSz="457200" rtl="0" eaLnBrk="1" fontAlgn="auto" latinLnBrk="0" hangingPunct="1">
              <a:lnSpc>
                <a:spcPct val="100000"/>
              </a:lnSpc>
              <a:spcBef>
                <a:spcPts val="0"/>
              </a:spcBef>
              <a:spcAft>
                <a:spcPts val="0"/>
              </a:spcAft>
              <a:buClr>
                <a:srgbClr val="E87722"/>
              </a:buClr>
              <a:buSzTx/>
              <a:tabLst/>
              <a:defRPr/>
            </a:pPr>
            <a:endParaRPr lang="en-GB" sz="2000" b="0" i="0" dirty="0">
              <a:solidFill>
                <a:srgbClr val="212529"/>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1D9B8095-643A-4428-AD9B-8135FF668A42}"/>
              </a:ext>
            </a:extLst>
          </p:cNvPr>
          <p:cNvPicPr>
            <a:picLocks noChangeAspect="1"/>
          </p:cNvPicPr>
          <p:nvPr/>
        </p:nvPicPr>
        <p:blipFill>
          <a:blip r:embed="rId5"/>
          <a:stretch>
            <a:fillRect/>
          </a:stretch>
        </p:blipFill>
        <p:spPr>
          <a:xfrm>
            <a:off x="102000" y="0"/>
            <a:ext cx="1468414" cy="1468414"/>
          </a:xfrm>
          <a:prstGeom prst="rect">
            <a:avLst/>
          </a:prstGeom>
        </p:spPr>
      </p:pic>
    </p:spTree>
    <p:extLst>
      <p:ext uri="{BB962C8B-B14F-4D97-AF65-F5344CB8AC3E}">
        <p14:creationId xmlns:p14="http://schemas.microsoft.com/office/powerpoint/2010/main" val="332098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1773244" y="278975"/>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t>Funded leadership programmes</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92746" y="1889923"/>
            <a:ext cx="8687967" cy="805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Upskilling registered and frontline managers is key to providing good quality care and effectively supporting the workforce.</a:t>
            </a:r>
            <a:endParaRPr lang="en-GB" sz="2200" b="1" dirty="0">
              <a:solidFill>
                <a:srgbClr val="0070C0"/>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 y="-1"/>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294340" y="2785270"/>
            <a:ext cx="8555319" cy="3529877"/>
          </a:xfrm>
          <a:prstGeom prst="rect">
            <a:avLst/>
          </a:prstGeom>
          <a:noFill/>
        </p:spPr>
        <p:txBody>
          <a:bodyPr wrap="square" rtlCol="0">
            <a:spAutoFit/>
          </a:bodyPr>
          <a:lstStyle/>
          <a:p>
            <a:pPr>
              <a:lnSpc>
                <a:spcPct val="115000"/>
              </a:lnSpc>
              <a:spcAft>
                <a:spcPts val="800"/>
              </a:spcAft>
            </a:pPr>
            <a:r>
              <a:rPr lang="en-GB" sz="2000" dirty="0"/>
              <a:t>In recognition of this, some of our endorsed learning providers have been awarded funding to deliver the following leadership programmes: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Lead to Succeed</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solidFill>
                  <a:srgbClr val="000000"/>
                </a:solidFill>
                <a:latin typeface="Arial" panose="020B0604020202020204" pitchFamily="34" charset="0"/>
              </a:rPr>
              <a:t>Well-led</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Leading Change Improving Care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solidFill>
                  <a:srgbClr val="000000"/>
                </a:solidFill>
                <a:latin typeface="Arial" panose="020B0604020202020204" pitchFamily="34" charset="0"/>
                <a:cs typeface="Arial" panose="020B0604020202020204" pitchFamily="34" charset="0"/>
              </a:rPr>
              <a:t>Understanding self-management skills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solidFill>
                  <a:srgbClr val="000000"/>
                </a:solidFill>
                <a:latin typeface="Arial" panose="020B0604020202020204" pitchFamily="34" charset="0"/>
                <a:cs typeface="Arial" panose="020B0604020202020204" pitchFamily="34" charset="0"/>
              </a:rPr>
              <a:t>Understanding performance management</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Understanding workplace culture</a:t>
            </a:r>
            <a:endParaRPr kumimoji="0" lang="en-GB" sz="2000" i="0" u="none" strike="noStrike" kern="1200" cap="none" spc="0" normalizeH="0" baseline="0" noProof="0" dirty="0">
              <a:ln>
                <a:noFill/>
              </a:ln>
              <a:solidFill>
                <a:srgbClr val="212529"/>
              </a:solidFill>
              <a:effectLst/>
              <a:uLnTx/>
              <a:uFillTx/>
              <a:latin typeface="Arial" panose="020B0604020202020204" pitchFamily="34" charset="0"/>
              <a:ea typeface="+mn-ea"/>
              <a:cs typeface="Arial" panose="020B0604020202020204" pitchFamily="34" charset="0"/>
            </a:endParaRPr>
          </a:p>
          <a:p>
            <a:pPr>
              <a:lnSpc>
                <a:spcPct val="115000"/>
              </a:lnSpc>
              <a:spcAft>
                <a:spcPts val="800"/>
              </a:spcAft>
            </a:pPr>
            <a:endParaRPr lang="en-GB" sz="2000" dirty="0"/>
          </a:p>
          <a:p>
            <a:pPr algn="ctr">
              <a:lnSpc>
                <a:spcPct val="115000"/>
              </a:lnSpc>
              <a:spcAft>
                <a:spcPts val="800"/>
              </a:spcAft>
            </a:pPr>
            <a:r>
              <a:rPr lang="en-GB" sz="2000" b="1" dirty="0">
                <a:hlinkClick r:id="rId5"/>
              </a:rPr>
              <a:t>Find out more about the opportunity</a:t>
            </a:r>
            <a:endParaRPr lang="en-GB" sz="2000" b="1" dirty="0"/>
          </a:p>
        </p:txBody>
      </p:sp>
    </p:spTree>
    <p:extLst>
      <p:ext uri="{BB962C8B-B14F-4D97-AF65-F5344CB8AC3E}">
        <p14:creationId xmlns:p14="http://schemas.microsoft.com/office/powerpoint/2010/main" val="299400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1574026" y="404788"/>
            <a:ext cx="5995947"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t>Get ready for the CQC Single Assessment Framework</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92746" y="1889923"/>
            <a:ext cx="8687967" cy="9220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CQC are now in the process of rolling out the Single Assessment Framework for adult social care providers.</a:t>
            </a:r>
            <a:endParaRPr lang="en-GB" sz="2200" b="1" dirty="0">
              <a:solidFill>
                <a:srgbClr val="0070C0"/>
              </a:solidFill>
              <a:latin typeface="Arial" panose="020B0604020202020204" pitchFamily="34" charset="0"/>
              <a:cs typeface="Times New Roman" panose="02020603050405020304" pitchFamily="18" charset="0"/>
            </a:endParaRPr>
          </a:p>
          <a:p>
            <a:pPr marL="0" indent="0">
              <a:buNone/>
            </a:pPr>
            <a:endParaRPr lang="en-GB" sz="2200" b="1" dirty="0">
              <a:solidFill>
                <a:srgbClr val="0070C0"/>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0" y="0"/>
            <a:ext cx="1678482" cy="1678482"/>
          </a:xfrm>
          <a:prstGeom prst="rect">
            <a:avLst/>
          </a:prstGeom>
        </p:spPr>
      </p:pic>
      <p:sp>
        <p:nvSpPr>
          <p:cNvPr id="4" name="TextBox 3">
            <a:extLst>
              <a:ext uri="{FF2B5EF4-FFF2-40B4-BE49-F238E27FC236}">
                <a16:creationId xmlns:a16="http://schemas.microsoft.com/office/drawing/2014/main" id="{7733386E-5EEA-8C98-1320-6CC27A9FE9A9}"/>
              </a:ext>
            </a:extLst>
          </p:cNvPr>
          <p:cNvSpPr txBox="1"/>
          <p:nvPr/>
        </p:nvSpPr>
        <p:spPr>
          <a:xfrm>
            <a:off x="294339" y="2677886"/>
            <a:ext cx="8555319" cy="4296048"/>
          </a:xfrm>
          <a:prstGeom prst="rect">
            <a:avLst/>
          </a:prstGeom>
          <a:noFill/>
        </p:spPr>
        <p:txBody>
          <a:bodyPr wrap="square" rtlCol="0">
            <a:spAutoFit/>
          </a:bodyPr>
          <a:lstStyle/>
          <a:p>
            <a:pPr>
              <a:lnSpc>
                <a:spcPct val="115000"/>
              </a:lnSpc>
              <a:spcAft>
                <a:spcPts val="800"/>
              </a:spcAft>
            </a:pPr>
            <a:r>
              <a:rPr lang="en-GB" sz="2000" dirty="0"/>
              <a:t>Ensure your service is prepared by exploring recommendations, practical examples and resources covering the 34 new Quality Statements in our </a:t>
            </a:r>
            <a:r>
              <a:rPr lang="en-GB" sz="2000" dirty="0">
                <a:hlinkClick r:id="rId4"/>
              </a:rPr>
              <a:t>inspection toolkit.</a:t>
            </a:r>
            <a:endParaRPr lang="en-GB" sz="2000" dirty="0"/>
          </a:p>
          <a:p>
            <a:pPr>
              <a:lnSpc>
                <a:spcPct val="115000"/>
              </a:lnSpc>
              <a:spcAft>
                <a:spcPts val="800"/>
              </a:spcAft>
            </a:pPr>
            <a:endParaRPr lang="en-GB" sz="800" dirty="0"/>
          </a:p>
          <a:p>
            <a:pPr>
              <a:lnSpc>
                <a:spcPct val="115000"/>
              </a:lnSpc>
              <a:spcAft>
                <a:spcPts val="800"/>
              </a:spcAft>
            </a:pPr>
            <a:r>
              <a:rPr lang="en-GB" sz="2200" b="1" dirty="0"/>
              <a:t>Being prepared for CQC inspection seminar</a:t>
            </a:r>
          </a:p>
          <a:p>
            <a:pPr>
              <a:lnSpc>
                <a:spcPct val="115000"/>
              </a:lnSpc>
              <a:spcAft>
                <a:spcPts val="800"/>
              </a:spcAft>
            </a:pPr>
            <a:r>
              <a:rPr lang="en-GB" sz="2000" b="1" dirty="0">
                <a:solidFill>
                  <a:srgbClr val="0070C0"/>
                </a:solidFill>
                <a:effectLst/>
                <a:latin typeface="Arial" panose="020B0604020202020204" pitchFamily="34" charset="0"/>
                <a:ea typeface="Times New Roman" panose="02020603050405020304" pitchFamily="18" charset="0"/>
              </a:rPr>
              <a:t>Thursday 9 May 2024 | 10:00 – 15:30 | Zoom</a:t>
            </a:r>
          </a:p>
          <a:p>
            <a:r>
              <a:rPr lang="en-GB" sz="2000" dirty="0">
                <a:effectLst/>
                <a:latin typeface="Arial" panose="020B0604020202020204" pitchFamily="34" charset="0"/>
                <a:ea typeface="Calibri" panose="020F0502020204030204" pitchFamily="34" charset="0"/>
              </a:rPr>
              <a:t>An interactive seminar for services who want to understand the practical ways prepare for CQC inspection and evidence the quality care your service is providing. </a:t>
            </a:r>
          </a:p>
          <a:p>
            <a:r>
              <a:rPr lang="en-GB" sz="2000" b="1" dirty="0">
                <a:effectLst/>
                <a:latin typeface="Arial" panose="020B0604020202020204" pitchFamily="34" charset="0"/>
                <a:ea typeface="Calibri" panose="020F0502020204030204" pitchFamily="34" charset="0"/>
              </a:rPr>
              <a:t>Previous seminars have sold out so </a:t>
            </a:r>
            <a:r>
              <a:rPr lang="en-GB" sz="2000" b="1" dirty="0">
                <a:effectLst/>
                <a:latin typeface="Arial" panose="020B0604020202020204" pitchFamily="34" charset="0"/>
                <a:ea typeface="Calibri" panose="020F0502020204030204" pitchFamily="34" charset="0"/>
                <a:hlinkClick r:id="rId5"/>
              </a:rPr>
              <a:t>book your place now!</a:t>
            </a:r>
            <a:endParaRPr lang="en-GB" sz="2000" b="1" dirty="0">
              <a:effectLst/>
              <a:latin typeface="Arial" panose="020B0604020202020204" pitchFamily="34" charset="0"/>
              <a:ea typeface="Calibri" panose="020F0502020204030204" pitchFamily="34" charset="0"/>
            </a:endParaRPr>
          </a:p>
          <a:p>
            <a:endParaRPr lang="en-GB" sz="2000" b="1" dirty="0">
              <a:effectLst/>
              <a:latin typeface="Arial" panose="020B0604020202020204" pitchFamily="34" charset="0"/>
              <a:ea typeface="Calibri" panose="020F0502020204030204" pitchFamily="34" charset="0"/>
            </a:endParaRPr>
          </a:p>
          <a:p>
            <a:pPr marL="0" indent="0">
              <a:buNone/>
            </a:pPr>
            <a:endParaRPr lang="en-GB" sz="2000" dirty="0"/>
          </a:p>
        </p:txBody>
      </p:sp>
      <p:cxnSp>
        <p:nvCxnSpPr>
          <p:cNvPr id="9" name="Straight Connector 8">
            <a:extLst>
              <a:ext uri="{FF2B5EF4-FFF2-40B4-BE49-F238E27FC236}">
                <a16:creationId xmlns:a16="http://schemas.microsoft.com/office/drawing/2014/main" id="{26EC2346-550E-21C7-BA20-94B75C97121E}"/>
              </a:ext>
            </a:extLst>
          </p:cNvPr>
          <p:cNvCxnSpPr/>
          <p:nvPr/>
        </p:nvCxnSpPr>
        <p:spPr>
          <a:xfrm>
            <a:off x="315044" y="3947639"/>
            <a:ext cx="855691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934608"/>
      </p:ext>
    </p:extLst>
  </p:cSld>
  <p:clrMapOvr>
    <a:masterClrMapping/>
  </p:clrMapOvr>
</p:sld>
</file>

<file path=ppt/theme/theme1.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4b8801-ef92-49aa-81c8-d020b1f7904b">
      <Terms xmlns="http://schemas.microsoft.com/office/infopath/2007/PartnerControls"/>
    </lcf76f155ced4ddcb4097134ff3c332f>
    <TaxCatchAll xmlns="d82c7b53-b029-44d5-9ef6-308ac41fe8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E02EC37F13754888EA6866ACFA63A1" ma:contentTypeVersion="14" ma:contentTypeDescription="Create a new document." ma:contentTypeScope="" ma:versionID="13e90753ccdadced75a4607f7657ea9e">
  <xsd:schema xmlns:xsd="http://www.w3.org/2001/XMLSchema" xmlns:xs="http://www.w3.org/2001/XMLSchema" xmlns:p="http://schemas.microsoft.com/office/2006/metadata/properties" xmlns:ns2="d82c7b53-b029-44d5-9ef6-308ac41fe8b2" xmlns:ns3="2b4b8801-ef92-49aa-81c8-d020b1f7904b" xmlns:ns4="0174b676-7cda-4827-a726-6946d1c91a29" targetNamespace="http://schemas.microsoft.com/office/2006/metadata/properties" ma:root="true" ma:fieldsID="b69add2dfac2d3477aa6d35e44003f8e" ns2:_="" ns3:_="" ns4:_="">
    <xsd:import namespace="d82c7b53-b029-44d5-9ef6-308ac41fe8b2"/>
    <xsd:import namespace="2b4b8801-ef92-49aa-81c8-d020b1f7904b"/>
    <xsd:import namespace="0174b676-7cda-4827-a726-6946d1c91a2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2c7b53-b029-44d5-9ef6-308ac41fe8b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hidden="true" ma:list="{71a9fa94-0187-4a6a-8077-060d0dbc250d}" ma:internalName="TaxCatchAll" ma:showField="CatchAllData" ma:web="d82c7b53-b029-44d5-9ef6-308ac41fe8b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4b8801-ef92-49aa-81c8-d020b1f790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74b676-7cda-4827-a726-6946d1c91a29"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A080C9-BBDB-4FD6-84FE-54BA7868701C}">
  <ds:schemaRefs>
    <ds:schemaRef ds:uri="http://schemas.microsoft.com/sharepoint/events"/>
  </ds:schemaRefs>
</ds:datastoreItem>
</file>

<file path=customXml/itemProps2.xml><?xml version="1.0" encoding="utf-8"?>
<ds:datastoreItem xmlns:ds="http://schemas.openxmlformats.org/officeDocument/2006/customXml" ds:itemID="{98BA9F76-DE66-47E6-9FB0-F166AD357142}">
  <ds:schemaRefs>
    <ds:schemaRef ds:uri="http://purl.org/dc/terms/"/>
    <ds:schemaRef ds:uri="http://schemas.openxmlformats.org/package/2006/metadata/core-properties"/>
    <ds:schemaRef ds:uri="d82c7b53-b029-44d5-9ef6-308ac41fe8b2"/>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174b676-7cda-4827-a726-6946d1c91a29"/>
    <ds:schemaRef ds:uri="2b4b8801-ef92-49aa-81c8-d020b1f7904b"/>
    <ds:schemaRef ds:uri="http://www.w3.org/XML/1998/namespace"/>
  </ds:schemaRefs>
</ds:datastoreItem>
</file>

<file path=customXml/itemProps3.xml><?xml version="1.0" encoding="utf-8"?>
<ds:datastoreItem xmlns:ds="http://schemas.openxmlformats.org/officeDocument/2006/customXml" ds:itemID="{5BEB7607-BC42-4F4A-B206-B5D236728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2c7b53-b029-44d5-9ef6-308ac41fe8b2"/>
    <ds:schemaRef ds:uri="2b4b8801-ef92-49aa-81c8-d020b1f7904b"/>
    <ds:schemaRef ds:uri="0174b676-7cda-4827-a726-6946d1c91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25CD5E4-39D7-4530-AFE9-DD44435E7D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23383</TotalTime>
  <Words>5363</Words>
  <Application>Microsoft Office PowerPoint</Application>
  <PresentationFormat>On-screen Show (4:3)</PresentationFormat>
  <Paragraphs>444</Paragraphs>
  <Slides>25</Slides>
  <Notes>23</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41" baseType="lpstr">
      <vt:lpstr>Aptos</vt:lpstr>
      <vt:lpstr>Arial</vt:lpstr>
      <vt:lpstr>Calibri</vt:lpstr>
      <vt:lpstr>Courier New</vt:lpstr>
      <vt:lpstr>font-regular</vt:lpstr>
      <vt:lpstr>font-semibold</vt:lpstr>
      <vt:lpstr>GDS Transport</vt:lpstr>
      <vt:lpstr>Helvetica Neue</vt:lpstr>
      <vt:lpstr>Segoe UI</vt:lpstr>
      <vt:lpstr>Symbol</vt:lpstr>
      <vt:lpstr>Times New Roman</vt:lpstr>
      <vt:lpstr>Wingdings</vt:lpstr>
      <vt:lpstr>Bespoke title slides</vt:lpstr>
      <vt:lpstr>Bespoke content slides</vt:lpstr>
      <vt:lpstr>End slides</vt:lpstr>
      <vt:lpstr>Acrobat Document</vt:lpstr>
      <vt:lpstr>Welcome to your Skills for Care overview </vt:lpstr>
      <vt:lpstr>We have developed a series of seminars &amp; resources</vt:lpstr>
      <vt:lpstr>Being prepared for CQC inspection seminar</vt:lpstr>
      <vt:lpstr>GO Inspection toolkit</vt:lpstr>
      <vt:lpstr>New Product – CQC Delivering Outstanding Care</vt:lpstr>
      <vt:lpstr>Other info/useful links</vt:lpstr>
      <vt:lpstr>PowerPoint Presentation</vt:lpstr>
      <vt:lpstr>PowerPoint Presentation</vt:lpstr>
      <vt:lpstr>PowerPoint Presentation</vt:lpstr>
      <vt:lpstr>PowerPoint Presentation</vt:lpstr>
      <vt:lpstr>PowerPoint Presentation</vt:lpstr>
      <vt:lpstr>PowerPoint Presentation</vt:lpstr>
      <vt:lpstr>Our latest blogs and articles </vt:lpstr>
      <vt:lpstr>Registered manager membership</vt:lpstr>
      <vt:lpstr>Registered manager membership – renewal resource</vt:lpstr>
      <vt:lpstr>Good and outstanding care guide – Single Assessment Framework edition</vt:lpstr>
      <vt:lpstr>Deputy manager networks</vt:lpstr>
      <vt:lpstr>PowerPoint Presentation</vt:lpstr>
      <vt:lpstr>PowerPoint Presentation</vt:lpstr>
      <vt:lpstr>Developing the care workforce </vt:lpstr>
      <vt:lpstr>Care Workforce Pathway</vt:lpstr>
      <vt:lpstr>The Pathway values</vt:lpstr>
      <vt:lpstr>Next steps</vt:lpstr>
      <vt:lpstr>Care Certificate qualification</vt:lpstr>
      <vt:lpstr>Keep in Touch  www.skillsforcare.org.uk  Alison.Porteous@skillsforcare.org.uk   Join our whatsapp groups for the area  sign up for enews via our website  ☏ 0113 241 1260  ✉ RMAdvice@skillsforcare.org.uk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Peter</cp:lastModifiedBy>
  <cp:revision>1052</cp:revision>
  <cp:lastPrinted>2024-03-12T12:02:32Z</cp:lastPrinted>
  <dcterms:created xsi:type="dcterms:W3CDTF">2019-11-26T09:38:15Z</dcterms:created>
  <dcterms:modified xsi:type="dcterms:W3CDTF">2024-03-12T14:41:01Z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0x01010031E02EC37F13754888EA6866ACFA63A1</vt:lpwstr>
  </property>
  <property fmtid="{D5CDD505-2E9C-101B-9397-08002B2CF9AE}" pid="3" name="MSIP_Label_f194113b-ecba-4458-8e2e-fa038bf17a69_Enabled">
    <vt:lpwstr>true</vt:lpwstr>
  </property>
  <property fmtid="{D5CDD505-2E9C-101B-9397-08002B2CF9AE}" pid="4" name="MSIP_Label_f194113b-ecba-4458-8e2e-fa038bf17a69_SetDate">
    <vt:lpwstr>2022-07-06T12:57:10Z</vt:lpwstr>
  </property>
  <property fmtid="{D5CDD505-2E9C-101B-9397-08002B2CF9AE}" pid="5" name="MSIP_Label_f194113b-ecba-4458-8e2e-fa038bf17a69_Method">
    <vt:lpwstr>Standard</vt:lpwstr>
  </property>
  <property fmtid="{D5CDD505-2E9C-101B-9397-08002B2CF9AE}" pid="6" name="MSIP_Label_f194113b-ecba-4458-8e2e-fa038bf17a69_Name">
    <vt:lpwstr>Internal</vt:lpwstr>
  </property>
  <property fmtid="{D5CDD505-2E9C-101B-9397-08002B2CF9AE}" pid="7" name="MSIP_Label_f194113b-ecba-4458-8e2e-fa038bf17a69_SiteId">
    <vt:lpwstr>5c317017-415d-43e6-ada1-7668f9ad3f9f</vt:lpwstr>
  </property>
  <property fmtid="{D5CDD505-2E9C-101B-9397-08002B2CF9AE}" pid="8" name="MSIP_Label_f194113b-ecba-4458-8e2e-fa038bf17a69_ActionId">
    <vt:lpwstr>884c6421-63b1-46f9-8fc3-686d778215f6</vt:lpwstr>
  </property>
  <property fmtid="{D5CDD505-2E9C-101B-9397-08002B2CF9AE}" pid="9" name="MSIP_Label_f194113b-ecba-4458-8e2e-fa038bf17a69_ContentBits">
    <vt:lpwstr>2</vt:lpwstr>
  </property>
  <property fmtid="{D5CDD505-2E9C-101B-9397-08002B2CF9AE}" pid="10" name="ClassificationContentMarkingFooterLocations">
    <vt:lpwstr>Bespoke title slides:3\Bespoke content slides:3\End slides:3</vt:lpwstr>
  </property>
  <property fmtid="{D5CDD505-2E9C-101B-9397-08002B2CF9AE}" pid="11" name="ClassificationContentMarkingFooterText">
    <vt:lpwstr>Internal </vt:lpwstr>
  </property>
  <property fmtid="{D5CDD505-2E9C-101B-9397-08002B2CF9AE}" pid="12" name="MediaServiceImageTags">
    <vt:lpwstr/>
  </property>
</Properties>
</file>