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5.jpg" ContentType="image/jpg"/>
  <Override PartName="/ppt/media/image56.jpg" ContentType="image/jpg"/>
  <Override PartName="/ppt/notesSlides/notesSlide10.xml" ContentType="application/vnd.openxmlformats-officedocument.presentationml.notesSlide+xml"/>
  <Override PartName="/ppt/media/image57.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256" r:id="rId2"/>
    <p:sldId id="441" r:id="rId3"/>
    <p:sldId id="392" r:id="rId4"/>
    <p:sldId id="442" r:id="rId5"/>
    <p:sldId id="429" r:id="rId6"/>
    <p:sldId id="445" r:id="rId7"/>
    <p:sldId id="430" r:id="rId8"/>
    <p:sldId id="446" r:id="rId9"/>
    <p:sldId id="447" r:id="rId10"/>
    <p:sldId id="411" r:id="rId11"/>
    <p:sldId id="448" r:id="rId12"/>
    <p:sldId id="449" r:id="rId13"/>
    <p:sldId id="460" r:id="rId14"/>
    <p:sldId id="461" r:id="rId15"/>
    <p:sldId id="462" r:id="rId16"/>
    <p:sldId id="344" r:id="rId17"/>
    <p:sldId id="419" r:id="rId18"/>
    <p:sldId id="418" r:id="rId19"/>
    <p:sldId id="413" r:id="rId20"/>
    <p:sldId id="345" r:id="rId21"/>
    <p:sldId id="451" r:id="rId22"/>
    <p:sldId id="452" r:id="rId23"/>
    <p:sldId id="453" r:id="rId24"/>
    <p:sldId id="454" r:id="rId25"/>
    <p:sldId id="455" r:id="rId26"/>
    <p:sldId id="456" r:id="rId27"/>
    <p:sldId id="457" r:id="rId28"/>
    <p:sldId id="458" r:id="rId29"/>
    <p:sldId id="459" r:id="rId30"/>
    <p:sldId id="433" r:id="rId31"/>
    <p:sldId id="435" r:id="rId32"/>
    <p:sldId id="436" r:id="rId33"/>
    <p:sldId id="438" r:id="rId34"/>
    <p:sldId id="439" r:id="rId35"/>
    <p:sldId id="383" r:id="rId36"/>
    <p:sldId id="261" r:id="rId37"/>
    <p:sldId id="440" r:id="rId38"/>
    <p:sldId id="273" r:id="rId39"/>
    <p:sldId id="270" r:id="rId40"/>
    <p:sldId id="377" r:id="rId41"/>
    <p:sldId id="272" r:id="rId42"/>
    <p:sldId id="282" r:id="rId43"/>
    <p:sldId id="304" r:id="rId44"/>
    <p:sldId id="278" r:id="rId45"/>
    <p:sldId id="283" r:id="rId46"/>
    <p:sldId id="424" r:id="rId47"/>
    <p:sldId id="425" r:id="rId48"/>
    <p:sldId id="352" r:id="rId49"/>
    <p:sldId id="444" r:id="rId50"/>
    <p:sldId id="40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F2D"/>
    <a:srgbClr val="DC00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4"/>
    <p:restoredTop sz="94694"/>
  </p:normalViewPr>
  <p:slideViewPr>
    <p:cSldViewPr snapToGrid="0" showGuides="1">
      <p:cViewPr varScale="1">
        <p:scale>
          <a:sx n="108" d="100"/>
          <a:sy n="108" d="100"/>
        </p:scale>
        <p:origin x="630" y="102"/>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2B54D-E831-400E-ACB6-8E94BEF9105C}"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FD28C48-D5F9-45CB-BFE8-862A5AA114CC}">
      <dgm:prSet/>
      <dgm:spPr/>
      <dgm:t>
        <a:bodyPr/>
        <a:lstStyle/>
        <a:p>
          <a:r>
            <a:rPr lang="en-GB" b="1"/>
            <a:t>Our Session today will cover the following:</a:t>
          </a:r>
          <a:endParaRPr lang="en-US"/>
        </a:p>
      </dgm:t>
    </dgm:pt>
    <dgm:pt modelId="{9055235B-CC42-43F4-B510-5BE4C2B1A724}" type="parTrans" cxnId="{FE4DA5CC-CE52-4AF9-8105-105CD26A98E7}">
      <dgm:prSet/>
      <dgm:spPr/>
      <dgm:t>
        <a:bodyPr/>
        <a:lstStyle/>
        <a:p>
          <a:endParaRPr lang="en-US"/>
        </a:p>
      </dgm:t>
    </dgm:pt>
    <dgm:pt modelId="{56260C87-382B-42AD-B218-83DEBEA69AF5}" type="sibTrans" cxnId="{FE4DA5CC-CE52-4AF9-8105-105CD26A98E7}">
      <dgm:prSet/>
      <dgm:spPr/>
      <dgm:t>
        <a:bodyPr/>
        <a:lstStyle/>
        <a:p>
          <a:endParaRPr lang="en-US"/>
        </a:p>
      </dgm:t>
    </dgm:pt>
    <dgm:pt modelId="{DB2A2AE7-08B5-4464-8361-CD9AB6FFCB9B}">
      <dgm:prSet/>
      <dgm:spPr/>
      <dgm:t>
        <a:bodyPr/>
        <a:lstStyle/>
        <a:p>
          <a:r>
            <a:rPr lang="en-GB" dirty="0"/>
            <a:t>Effective Sponsor Licence Management &amp; Compliance.</a:t>
          </a:r>
          <a:endParaRPr lang="en-US" dirty="0"/>
        </a:p>
      </dgm:t>
    </dgm:pt>
    <dgm:pt modelId="{72AE5650-6E63-4B4C-895B-BEBA9D45F17E}" type="parTrans" cxnId="{CD1850E3-3435-4964-8CF5-56FA74B1715C}">
      <dgm:prSet/>
      <dgm:spPr/>
      <dgm:t>
        <a:bodyPr/>
        <a:lstStyle/>
        <a:p>
          <a:endParaRPr lang="en-US"/>
        </a:p>
      </dgm:t>
    </dgm:pt>
    <dgm:pt modelId="{F8A1EC86-960F-45F7-87C7-13447FD1BD9A}" type="sibTrans" cxnId="{CD1850E3-3435-4964-8CF5-56FA74B1715C}">
      <dgm:prSet/>
      <dgm:spPr/>
      <dgm:t>
        <a:bodyPr/>
        <a:lstStyle/>
        <a:p>
          <a:endParaRPr lang="en-US"/>
        </a:p>
      </dgm:t>
    </dgm:pt>
    <dgm:pt modelId="{F0F6AB36-0853-4B86-8560-49A957E8357B}">
      <dgm:prSet/>
      <dgm:spPr/>
      <dgm:t>
        <a:bodyPr/>
        <a:lstStyle/>
        <a:p>
          <a:r>
            <a:rPr lang="en-GB" dirty="0"/>
            <a:t>What happens in a Home Office Compliance Audit.</a:t>
          </a:r>
          <a:endParaRPr lang="en-US" dirty="0"/>
        </a:p>
      </dgm:t>
    </dgm:pt>
    <dgm:pt modelId="{5CDD49D2-7F5B-448B-95B9-A2C331D64144}" type="parTrans" cxnId="{986AF35C-5094-484F-99BA-5EECD4F7126B}">
      <dgm:prSet/>
      <dgm:spPr/>
      <dgm:t>
        <a:bodyPr/>
        <a:lstStyle/>
        <a:p>
          <a:endParaRPr lang="en-US"/>
        </a:p>
      </dgm:t>
    </dgm:pt>
    <dgm:pt modelId="{9746A214-3BA8-4041-AA80-095AECF8CD14}" type="sibTrans" cxnId="{986AF35C-5094-484F-99BA-5EECD4F7126B}">
      <dgm:prSet/>
      <dgm:spPr/>
      <dgm:t>
        <a:bodyPr/>
        <a:lstStyle/>
        <a:p>
          <a:endParaRPr lang="en-US"/>
        </a:p>
      </dgm:t>
    </dgm:pt>
    <dgm:pt modelId="{F6C2D091-25B6-45E5-9A6A-7FE6574288DE}">
      <dgm:prSet/>
      <dgm:spPr/>
      <dgm:t>
        <a:bodyPr/>
        <a:lstStyle/>
        <a:p>
          <a:r>
            <a:rPr lang="en-GB" dirty="0"/>
            <a:t>On-boarding &amp; Right to Work Checks.</a:t>
          </a:r>
          <a:endParaRPr lang="en-US" dirty="0"/>
        </a:p>
      </dgm:t>
    </dgm:pt>
    <dgm:pt modelId="{C192FA90-CF69-4727-B1BC-3ED1F6AB9B11}" type="parTrans" cxnId="{64B4F92F-BD54-4759-B679-F3D58AAD7EF5}">
      <dgm:prSet/>
      <dgm:spPr/>
      <dgm:t>
        <a:bodyPr/>
        <a:lstStyle/>
        <a:p>
          <a:endParaRPr lang="en-US"/>
        </a:p>
      </dgm:t>
    </dgm:pt>
    <dgm:pt modelId="{60332AC7-B2AC-448B-816F-733102B213CA}" type="sibTrans" cxnId="{64B4F92F-BD54-4759-B679-F3D58AAD7EF5}">
      <dgm:prSet/>
      <dgm:spPr/>
      <dgm:t>
        <a:bodyPr/>
        <a:lstStyle/>
        <a:p>
          <a:endParaRPr lang="en-US"/>
        </a:p>
      </dgm:t>
    </dgm:pt>
    <dgm:pt modelId="{A6C1AE47-9703-4C93-B3E7-467EF3E86211}">
      <dgm:prSet/>
      <dgm:spPr/>
      <dgm:t>
        <a:bodyPr/>
        <a:lstStyle/>
        <a:p>
          <a:r>
            <a:rPr lang="en-GB" dirty="0"/>
            <a:t>Q&amp;A.</a:t>
          </a:r>
          <a:endParaRPr lang="en-US" dirty="0"/>
        </a:p>
      </dgm:t>
    </dgm:pt>
    <dgm:pt modelId="{1760533E-547B-49DE-99FD-DBFF32379885}" type="parTrans" cxnId="{5F550657-488E-4283-B65B-395FE20D3137}">
      <dgm:prSet/>
      <dgm:spPr/>
      <dgm:t>
        <a:bodyPr/>
        <a:lstStyle/>
        <a:p>
          <a:endParaRPr lang="en-US"/>
        </a:p>
      </dgm:t>
    </dgm:pt>
    <dgm:pt modelId="{542C0D81-1F72-40D3-B9B1-6C032CE4BC46}" type="sibTrans" cxnId="{5F550657-488E-4283-B65B-395FE20D3137}">
      <dgm:prSet/>
      <dgm:spPr/>
      <dgm:t>
        <a:bodyPr/>
        <a:lstStyle/>
        <a:p>
          <a:endParaRPr lang="en-US"/>
        </a:p>
      </dgm:t>
    </dgm:pt>
    <dgm:pt modelId="{72DA2681-EF33-4CD6-BEE5-D49CE2A5A78E}">
      <dgm:prSet/>
      <dgm:spPr/>
      <dgm:t>
        <a:bodyPr/>
        <a:lstStyle/>
        <a:p>
          <a:endParaRPr lang="en-US" dirty="0"/>
        </a:p>
      </dgm:t>
    </dgm:pt>
    <dgm:pt modelId="{2B2E6C03-6278-4869-A69B-B31B216CD163}" type="parTrans" cxnId="{902BFB76-AB6C-4AFD-9A26-31073BAF8E3A}">
      <dgm:prSet/>
      <dgm:spPr/>
      <dgm:t>
        <a:bodyPr/>
        <a:lstStyle/>
        <a:p>
          <a:endParaRPr lang="en-GB"/>
        </a:p>
      </dgm:t>
    </dgm:pt>
    <dgm:pt modelId="{6D304F5C-BBCB-4FC3-A551-1236C375AB0F}" type="sibTrans" cxnId="{902BFB76-AB6C-4AFD-9A26-31073BAF8E3A}">
      <dgm:prSet/>
      <dgm:spPr/>
      <dgm:t>
        <a:bodyPr/>
        <a:lstStyle/>
        <a:p>
          <a:endParaRPr lang="en-GB"/>
        </a:p>
      </dgm:t>
    </dgm:pt>
    <dgm:pt modelId="{F3AD8A19-A1B8-4504-BFD2-72E01AE0522C}">
      <dgm:prSet/>
      <dgm:spPr/>
      <dgm:t>
        <a:bodyPr/>
        <a:lstStyle/>
        <a:p>
          <a:endParaRPr lang="en-US" dirty="0"/>
        </a:p>
      </dgm:t>
    </dgm:pt>
    <dgm:pt modelId="{11765DFD-B119-464F-A44A-C5F435409C68}" type="parTrans" cxnId="{1BF1A768-FD30-47C6-B129-7B2657F8382F}">
      <dgm:prSet/>
      <dgm:spPr/>
      <dgm:t>
        <a:bodyPr/>
        <a:lstStyle/>
        <a:p>
          <a:endParaRPr lang="en-GB"/>
        </a:p>
      </dgm:t>
    </dgm:pt>
    <dgm:pt modelId="{FE592907-207C-4154-8332-96B5B286C471}" type="sibTrans" cxnId="{1BF1A768-FD30-47C6-B129-7B2657F8382F}">
      <dgm:prSet/>
      <dgm:spPr/>
      <dgm:t>
        <a:bodyPr/>
        <a:lstStyle/>
        <a:p>
          <a:endParaRPr lang="en-GB"/>
        </a:p>
      </dgm:t>
    </dgm:pt>
    <dgm:pt modelId="{FD47CC22-AD47-461D-B94C-DDF66782F91F}">
      <dgm:prSet/>
      <dgm:spPr/>
      <dgm:t>
        <a:bodyPr/>
        <a:lstStyle/>
        <a:p>
          <a:endParaRPr lang="en-US" dirty="0"/>
        </a:p>
      </dgm:t>
    </dgm:pt>
    <dgm:pt modelId="{AF87D78E-4C29-42E9-AFC8-3B4B6D5C810B}" type="parTrans" cxnId="{18E4093E-E8F3-4388-89EB-403339F08E5F}">
      <dgm:prSet/>
      <dgm:spPr/>
      <dgm:t>
        <a:bodyPr/>
        <a:lstStyle/>
        <a:p>
          <a:endParaRPr lang="en-GB"/>
        </a:p>
      </dgm:t>
    </dgm:pt>
    <dgm:pt modelId="{6F28450D-FF91-4EE1-9795-8E7236DD4F16}" type="sibTrans" cxnId="{18E4093E-E8F3-4388-89EB-403339F08E5F}">
      <dgm:prSet/>
      <dgm:spPr/>
      <dgm:t>
        <a:bodyPr/>
        <a:lstStyle/>
        <a:p>
          <a:endParaRPr lang="en-GB"/>
        </a:p>
      </dgm:t>
    </dgm:pt>
    <dgm:pt modelId="{D3D537B2-8348-4F96-8AF5-2920A603AAF4}">
      <dgm:prSet/>
      <dgm:spPr/>
      <dgm:t>
        <a:bodyPr/>
        <a:lstStyle/>
        <a:p>
          <a:endParaRPr lang="en-US" dirty="0"/>
        </a:p>
      </dgm:t>
    </dgm:pt>
    <dgm:pt modelId="{716FC68F-3C2C-419C-B634-EA1A89CD2811}" type="parTrans" cxnId="{5815CAC1-2B8B-4448-A3E0-62FA71F3E254}">
      <dgm:prSet/>
      <dgm:spPr/>
      <dgm:t>
        <a:bodyPr/>
        <a:lstStyle/>
        <a:p>
          <a:endParaRPr lang="en-GB"/>
        </a:p>
      </dgm:t>
    </dgm:pt>
    <dgm:pt modelId="{735BE3B9-8951-4683-AD29-9E511DDAFB54}" type="sibTrans" cxnId="{5815CAC1-2B8B-4448-A3E0-62FA71F3E254}">
      <dgm:prSet/>
      <dgm:spPr/>
      <dgm:t>
        <a:bodyPr/>
        <a:lstStyle/>
        <a:p>
          <a:endParaRPr lang="en-GB"/>
        </a:p>
      </dgm:t>
    </dgm:pt>
    <dgm:pt modelId="{C6251E13-BB88-48B7-86AE-AF5800B73258}" type="pres">
      <dgm:prSet presAssocID="{6162B54D-E831-400E-ACB6-8E94BEF9105C}" presName="Name0" presStyleCnt="0">
        <dgm:presLayoutVars>
          <dgm:dir/>
          <dgm:resizeHandles val="exact"/>
        </dgm:presLayoutVars>
      </dgm:prSet>
      <dgm:spPr/>
    </dgm:pt>
    <dgm:pt modelId="{02FBFE29-3BF9-45C6-B98E-FD9B0D4CDF2F}" type="pres">
      <dgm:prSet presAssocID="{BFD28C48-D5F9-45CB-BFE8-862A5AA114CC}" presName="node" presStyleLbl="node1" presStyleIdx="0" presStyleCnt="1" custLinFactNeighborX="-3018" custLinFactNeighborY="-2285">
        <dgm:presLayoutVars>
          <dgm:bulletEnabled val="1"/>
        </dgm:presLayoutVars>
      </dgm:prSet>
      <dgm:spPr/>
    </dgm:pt>
  </dgm:ptLst>
  <dgm:cxnLst>
    <dgm:cxn modelId="{A5B0C504-ACC6-48F5-B06A-F0CB2A169435}" type="presOf" srcId="{6162B54D-E831-400E-ACB6-8E94BEF9105C}" destId="{C6251E13-BB88-48B7-86AE-AF5800B73258}" srcOrd="0" destOrd="0" presId="urn:microsoft.com/office/officeart/2016/7/layout/RepeatingBendingProcessNew"/>
    <dgm:cxn modelId="{9226EA09-4B4C-4FBA-8798-215BEA091B29}" type="presOf" srcId="{DB2A2AE7-08B5-4464-8361-CD9AB6FFCB9B}" destId="{02FBFE29-3BF9-45C6-B98E-FD9B0D4CDF2F}" srcOrd="0" destOrd="2" presId="urn:microsoft.com/office/officeart/2016/7/layout/RepeatingBendingProcessNew"/>
    <dgm:cxn modelId="{C61B9B23-46A7-4A17-BB7A-6F96058609AB}" type="presOf" srcId="{72DA2681-EF33-4CD6-BEE5-D49CE2A5A78E}" destId="{02FBFE29-3BF9-45C6-B98E-FD9B0D4CDF2F}" srcOrd="0" destOrd="1" presId="urn:microsoft.com/office/officeart/2016/7/layout/RepeatingBendingProcessNew"/>
    <dgm:cxn modelId="{64B4F92F-BD54-4759-B679-F3D58AAD7EF5}" srcId="{BFD28C48-D5F9-45CB-BFE8-862A5AA114CC}" destId="{F6C2D091-25B6-45E5-9A6A-7FE6574288DE}" srcOrd="5" destOrd="0" parTransId="{C192FA90-CF69-4727-B1BC-3ED1F6AB9B11}" sibTransId="{60332AC7-B2AC-448B-816F-733102B213CA}"/>
    <dgm:cxn modelId="{18E4093E-E8F3-4388-89EB-403339F08E5F}" srcId="{BFD28C48-D5F9-45CB-BFE8-862A5AA114CC}" destId="{FD47CC22-AD47-461D-B94C-DDF66782F91F}" srcOrd="6" destOrd="0" parTransId="{AF87D78E-4C29-42E9-AFC8-3B4B6D5C810B}" sibTransId="{6F28450D-FF91-4EE1-9795-8E7236DD4F16}"/>
    <dgm:cxn modelId="{986AF35C-5094-484F-99BA-5EECD4F7126B}" srcId="{BFD28C48-D5F9-45CB-BFE8-862A5AA114CC}" destId="{F0F6AB36-0853-4B86-8560-49A957E8357B}" srcOrd="3" destOrd="0" parTransId="{5CDD49D2-7F5B-448B-95B9-A2C331D64144}" sibTransId="{9746A214-3BA8-4041-AA80-095AECF8CD14}"/>
    <dgm:cxn modelId="{D8045261-8AC6-4D23-87AE-46DDFBEC91ED}" type="presOf" srcId="{F3AD8A19-A1B8-4504-BFD2-72E01AE0522C}" destId="{02FBFE29-3BF9-45C6-B98E-FD9B0D4CDF2F}" srcOrd="0" destOrd="3" presId="urn:microsoft.com/office/officeart/2016/7/layout/RepeatingBendingProcessNew"/>
    <dgm:cxn modelId="{1BF1A768-FD30-47C6-B129-7B2657F8382F}" srcId="{BFD28C48-D5F9-45CB-BFE8-862A5AA114CC}" destId="{F3AD8A19-A1B8-4504-BFD2-72E01AE0522C}" srcOrd="2" destOrd="0" parTransId="{11765DFD-B119-464F-A44A-C5F435409C68}" sibTransId="{FE592907-207C-4154-8332-96B5B286C471}"/>
    <dgm:cxn modelId="{98216D51-A8C7-434D-9292-898F143DFDF0}" type="presOf" srcId="{F0F6AB36-0853-4B86-8560-49A957E8357B}" destId="{02FBFE29-3BF9-45C6-B98E-FD9B0D4CDF2F}" srcOrd="0" destOrd="4" presId="urn:microsoft.com/office/officeart/2016/7/layout/RepeatingBendingProcessNew"/>
    <dgm:cxn modelId="{23C8DC56-C269-4EAA-B1DC-4E927BBB29F1}" type="presOf" srcId="{BFD28C48-D5F9-45CB-BFE8-862A5AA114CC}" destId="{02FBFE29-3BF9-45C6-B98E-FD9B0D4CDF2F}" srcOrd="0" destOrd="0" presId="urn:microsoft.com/office/officeart/2016/7/layout/RepeatingBendingProcessNew"/>
    <dgm:cxn modelId="{902BFB76-AB6C-4AFD-9A26-31073BAF8E3A}" srcId="{BFD28C48-D5F9-45CB-BFE8-862A5AA114CC}" destId="{72DA2681-EF33-4CD6-BEE5-D49CE2A5A78E}" srcOrd="0" destOrd="0" parTransId="{2B2E6C03-6278-4869-A69B-B31B216CD163}" sibTransId="{6D304F5C-BBCB-4FC3-A551-1236C375AB0F}"/>
    <dgm:cxn modelId="{5F550657-488E-4283-B65B-395FE20D3137}" srcId="{BFD28C48-D5F9-45CB-BFE8-862A5AA114CC}" destId="{A6C1AE47-9703-4C93-B3E7-467EF3E86211}" srcOrd="7" destOrd="0" parTransId="{1760533E-547B-49DE-99FD-DBFF32379885}" sibTransId="{542C0D81-1F72-40D3-B9B1-6C032CE4BC46}"/>
    <dgm:cxn modelId="{2D436478-DB9B-4D28-ACCB-56D0BD188A8D}" type="presOf" srcId="{A6C1AE47-9703-4C93-B3E7-467EF3E86211}" destId="{02FBFE29-3BF9-45C6-B98E-FD9B0D4CDF2F}" srcOrd="0" destOrd="8" presId="urn:microsoft.com/office/officeart/2016/7/layout/RepeatingBendingProcessNew"/>
    <dgm:cxn modelId="{59F06EAC-DF28-4F98-9B58-CAC6638F1CB7}" type="presOf" srcId="{D3D537B2-8348-4F96-8AF5-2920A603AAF4}" destId="{02FBFE29-3BF9-45C6-B98E-FD9B0D4CDF2F}" srcOrd="0" destOrd="5" presId="urn:microsoft.com/office/officeart/2016/7/layout/RepeatingBendingProcessNew"/>
    <dgm:cxn modelId="{B13D58AD-99EF-4879-9D33-9094542DE670}" type="presOf" srcId="{F6C2D091-25B6-45E5-9A6A-7FE6574288DE}" destId="{02FBFE29-3BF9-45C6-B98E-FD9B0D4CDF2F}" srcOrd="0" destOrd="6" presId="urn:microsoft.com/office/officeart/2016/7/layout/RepeatingBendingProcessNew"/>
    <dgm:cxn modelId="{5815CAC1-2B8B-4448-A3E0-62FA71F3E254}" srcId="{BFD28C48-D5F9-45CB-BFE8-862A5AA114CC}" destId="{D3D537B2-8348-4F96-8AF5-2920A603AAF4}" srcOrd="4" destOrd="0" parTransId="{716FC68F-3C2C-419C-B634-EA1A89CD2811}" sibTransId="{735BE3B9-8951-4683-AD29-9E511DDAFB54}"/>
    <dgm:cxn modelId="{FE4DA5CC-CE52-4AF9-8105-105CD26A98E7}" srcId="{6162B54D-E831-400E-ACB6-8E94BEF9105C}" destId="{BFD28C48-D5F9-45CB-BFE8-862A5AA114CC}" srcOrd="0" destOrd="0" parTransId="{9055235B-CC42-43F4-B510-5BE4C2B1A724}" sibTransId="{56260C87-382B-42AD-B218-83DEBEA69AF5}"/>
    <dgm:cxn modelId="{379F7FCE-B120-49A8-BCA0-4864F0D4912F}" type="presOf" srcId="{FD47CC22-AD47-461D-B94C-DDF66782F91F}" destId="{02FBFE29-3BF9-45C6-B98E-FD9B0D4CDF2F}" srcOrd="0" destOrd="7" presId="urn:microsoft.com/office/officeart/2016/7/layout/RepeatingBendingProcessNew"/>
    <dgm:cxn modelId="{CD1850E3-3435-4964-8CF5-56FA74B1715C}" srcId="{BFD28C48-D5F9-45CB-BFE8-862A5AA114CC}" destId="{DB2A2AE7-08B5-4464-8361-CD9AB6FFCB9B}" srcOrd="1" destOrd="0" parTransId="{72AE5650-6E63-4B4C-895B-BEBA9D45F17E}" sibTransId="{F8A1EC86-960F-45F7-87C7-13447FD1BD9A}"/>
    <dgm:cxn modelId="{E42560FD-2BA3-460B-8C75-C9A0D0753520}" type="presParOf" srcId="{C6251E13-BB88-48B7-86AE-AF5800B73258}" destId="{02FBFE29-3BF9-45C6-B98E-FD9B0D4CDF2F}" srcOrd="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43D649-C678-4900-8E25-5A41AC0ECC07}"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462ADC9-94F4-4AAD-B544-0C572A884417}">
      <dgm:prSet/>
      <dgm:spPr/>
      <dgm:t>
        <a:bodyPr/>
        <a:lstStyle/>
        <a:p>
          <a:pPr>
            <a:lnSpc>
              <a:spcPct val="100000"/>
            </a:lnSpc>
            <a:defRPr cap="all"/>
          </a:pPr>
          <a:r>
            <a:rPr lang="en-US"/>
            <a:t>UKVI could undertake a compliance visit before granting a licence or at any time during the validity of your Sponsor Licence.</a:t>
          </a:r>
        </a:p>
      </dgm:t>
    </dgm:pt>
    <dgm:pt modelId="{37093A1C-1B36-4DFB-BE03-1F0A8FB3DDF1}" type="parTrans" cxnId="{7A054D62-8403-4DC4-8E14-5212E86B3B50}">
      <dgm:prSet/>
      <dgm:spPr/>
      <dgm:t>
        <a:bodyPr/>
        <a:lstStyle/>
        <a:p>
          <a:endParaRPr lang="en-US"/>
        </a:p>
      </dgm:t>
    </dgm:pt>
    <dgm:pt modelId="{99D39644-F2ED-4564-872C-4B4FC35F17D8}" type="sibTrans" cxnId="{7A054D62-8403-4DC4-8E14-5212E86B3B50}">
      <dgm:prSet/>
      <dgm:spPr/>
      <dgm:t>
        <a:bodyPr/>
        <a:lstStyle/>
        <a:p>
          <a:endParaRPr lang="en-US"/>
        </a:p>
      </dgm:t>
    </dgm:pt>
    <dgm:pt modelId="{175CE317-8315-4B37-B370-B70048957A47}">
      <dgm:prSet/>
      <dgm:spPr/>
      <dgm:t>
        <a:bodyPr/>
        <a:lstStyle/>
        <a:p>
          <a:pPr>
            <a:lnSpc>
              <a:spcPct val="100000"/>
            </a:lnSpc>
            <a:defRPr cap="all"/>
          </a:pPr>
          <a:r>
            <a:rPr lang="en-US"/>
            <a:t>This is to ensure your business has the relevant HR systems in place to monitor migrants and right to work checks.</a:t>
          </a:r>
        </a:p>
      </dgm:t>
    </dgm:pt>
    <dgm:pt modelId="{D9541C43-E671-4DE7-9F09-A461B4F54D3A}" type="parTrans" cxnId="{2BBD2089-951F-4337-8FA6-F7466FBDFE83}">
      <dgm:prSet/>
      <dgm:spPr/>
      <dgm:t>
        <a:bodyPr/>
        <a:lstStyle/>
        <a:p>
          <a:endParaRPr lang="en-US"/>
        </a:p>
      </dgm:t>
    </dgm:pt>
    <dgm:pt modelId="{094878EC-26D6-4859-A657-984BEFE1BC6A}" type="sibTrans" cxnId="{2BBD2089-951F-4337-8FA6-F7466FBDFE83}">
      <dgm:prSet/>
      <dgm:spPr/>
      <dgm:t>
        <a:bodyPr/>
        <a:lstStyle/>
        <a:p>
          <a:endParaRPr lang="en-US"/>
        </a:p>
      </dgm:t>
    </dgm:pt>
    <dgm:pt modelId="{07DFE726-338D-42CC-9FFD-12BC43225786}">
      <dgm:prSet/>
      <dgm:spPr/>
      <dgm:t>
        <a:bodyPr/>
        <a:lstStyle/>
        <a:p>
          <a:pPr>
            <a:lnSpc>
              <a:spcPct val="100000"/>
            </a:lnSpc>
            <a:defRPr cap="all"/>
          </a:pPr>
          <a:r>
            <a:rPr lang="en-US"/>
            <a:t>It does not happen for every application but could so be prepared!</a:t>
          </a:r>
        </a:p>
      </dgm:t>
    </dgm:pt>
    <dgm:pt modelId="{C27D87E7-0407-46A3-B5EF-9524712941FB}" type="parTrans" cxnId="{2038A99F-7D7D-46F2-8658-619E2C8BB452}">
      <dgm:prSet/>
      <dgm:spPr/>
      <dgm:t>
        <a:bodyPr/>
        <a:lstStyle/>
        <a:p>
          <a:endParaRPr lang="en-US"/>
        </a:p>
      </dgm:t>
    </dgm:pt>
    <dgm:pt modelId="{F8E448AA-479B-464C-8869-B0DA386959F7}" type="sibTrans" cxnId="{2038A99F-7D7D-46F2-8658-619E2C8BB452}">
      <dgm:prSet/>
      <dgm:spPr/>
      <dgm:t>
        <a:bodyPr/>
        <a:lstStyle/>
        <a:p>
          <a:endParaRPr lang="en-US"/>
        </a:p>
      </dgm:t>
    </dgm:pt>
    <dgm:pt modelId="{36020393-BB08-469D-98C9-CEE5FAC5291F}" type="pres">
      <dgm:prSet presAssocID="{8043D649-C678-4900-8E25-5A41AC0ECC07}" presName="root" presStyleCnt="0">
        <dgm:presLayoutVars>
          <dgm:dir/>
          <dgm:resizeHandles val="exact"/>
        </dgm:presLayoutVars>
      </dgm:prSet>
      <dgm:spPr/>
    </dgm:pt>
    <dgm:pt modelId="{216D95CC-9093-4B68-872A-389E9CFD9C3E}" type="pres">
      <dgm:prSet presAssocID="{5462ADC9-94F4-4AAD-B544-0C572A884417}" presName="compNode" presStyleCnt="0"/>
      <dgm:spPr/>
    </dgm:pt>
    <dgm:pt modelId="{DC5AC0A0-6233-437C-B743-643BA545F930}" type="pres">
      <dgm:prSet presAssocID="{5462ADC9-94F4-4AAD-B544-0C572A884417}" presName="iconBgRect" presStyleLbl="bgShp" presStyleIdx="0" presStyleCnt="3"/>
      <dgm:spPr/>
    </dgm:pt>
    <dgm:pt modelId="{7463BADD-715A-4A6C-B8F8-DF4932933934}" type="pres">
      <dgm:prSet presAssocID="{5462ADC9-94F4-4AAD-B544-0C572A8844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18E542B6-F706-4DAE-A8E7-41F288325889}" type="pres">
      <dgm:prSet presAssocID="{5462ADC9-94F4-4AAD-B544-0C572A884417}" presName="spaceRect" presStyleCnt="0"/>
      <dgm:spPr/>
    </dgm:pt>
    <dgm:pt modelId="{F24E720E-A023-40D4-9A5E-FC815D41A85D}" type="pres">
      <dgm:prSet presAssocID="{5462ADC9-94F4-4AAD-B544-0C572A884417}" presName="textRect" presStyleLbl="revTx" presStyleIdx="0" presStyleCnt="3">
        <dgm:presLayoutVars>
          <dgm:chMax val="1"/>
          <dgm:chPref val="1"/>
        </dgm:presLayoutVars>
      </dgm:prSet>
      <dgm:spPr/>
    </dgm:pt>
    <dgm:pt modelId="{B4A45127-3E95-42B3-BF99-B5B33ABC2BED}" type="pres">
      <dgm:prSet presAssocID="{99D39644-F2ED-4564-872C-4B4FC35F17D8}" presName="sibTrans" presStyleCnt="0"/>
      <dgm:spPr/>
    </dgm:pt>
    <dgm:pt modelId="{1184153D-F8F5-451B-A88A-2B3B0929CD77}" type="pres">
      <dgm:prSet presAssocID="{175CE317-8315-4B37-B370-B70048957A47}" presName="compNode" presStyleCnt="0"/>
      <dgm:spPr/>
    </dgm:pt>
    <dgm:pt modelId="{E0141393-A299-4078-A833-8D22DC7A8B5F}" type="pres">
      <dgm:prSet presAssocID="{175CE317-8315-4B37-B370-B70048957A47}" presName="iconBgRect" presStyleLbl="bgShp" presStyleIdx="1" presStyleCnt="3"/>
      <dgm:spPr/>
    </dgm:pt>
    <dgm:pt modelId="{87A3DB92-D439-4816-A9FC-D7E729EFF7E0}" type="pres">
      <dgm:prSet presAssocID="{175CE317-8315-4B37-B370-B70048957A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ffice Worker"/>
        </a:ext>
      </dgm:extLst>
    </dgm:pt>
    <dgm:pt modelId="{71FE077D-07B2-4E26-B3FA-3521C8761AC8}" type="pres">
      <dgm:prSet presAssocID="{175CE317-8315-4B37-B370-B70048957A47}" presName="spaceRect" presStyleCnt="0"/>
      <dgm:spPr/>
    </dgm:pt>
    <dgm:pt modelId="{54F9433F-A238-43DB-8969-14E82954F511}" type="pres">
      <dgm:prSet presAssocID="{175CE317-8315-4B37-B370-B70048957A47}" presName="textRect" presStyleLbl="revTx" presStyleIdx="1" presStyleCnt="3">
        <dgm:presLayoutVars>
          <dgm:chMax val="1"/>
          <dgm:chPref val="1"/>
        </dgm:presLayoutVars>
      </dgm:prSet>
      <dgm:spPr/>
    </dgm:pt>
    <dgm:pt modelId="{62EDC75F-445E-4580-9F2E-E5188ACA4394}" type="pres">
      <dgm:prSet presAssocID="{094878EC-26D6-4859-A657-984BEFE1BC6A}" presName="sibTrans" presStyleCnt="0"/>
      <dgm:spPr/>
    </dgm:pt>
    <dgm:pt modelId="{0E4537FC-148A-4205-94EE-82E443BE8B7D}" type="pres">
      <dgm:prSet presAssocID="{07DFE726-338D-42CC-9FFD-12BC43225786}" presName="compNode" presStyleCnt="0"/>
      <dgm:spPr/>
    </dgm:pt>
    <dgm:pt modelId="{256EA977-B841-4B1A-B1CA-E214B8A05CA7}" type="pres">
      <dgm:prSet presAssocID="{07DFE726-338D-42CC-9FFD-12BC43225786}" presName="iconBgRect" presStyleLbl="bgShp" presStyleIdx="2" presStyleCnt="3"/>
      <dgm:spPr/>
    </dgm:pt>
    <dgm:pt modelId="{7FE5A031-5886-42A9-B1FD-B50589F61609}" type="pres">
      <dgm:prSet presAssocID="{07DFE726-338D-42CC-9FFD-12BC432257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ning"/>
        </a:ext>
      </dgm:extLst>
    </dgm:pt>
    <dgm:pt modelId="{E1FB9E1E-3427-41C1-8515-33F990F53E29}" type="pres">
      <dgm:prSet presAssocID="{07DFE726-338D-42CC-9FFD-12BC43225786}" presName="spaceRect" presStyleCnt="0"/>
      <dgm:spPr/>
    </dgm:pt>
    <dgm:pt modelId="{4BEFD5AD-403C-43EB-9410-49F138634D37}" type="pres">
      <dgm:prSet presAssocID="{07DFE726-338D-42CC-9FFD-12BC43225786}" presName="textRect" presStyleLbl="revTx" presStyleIdx="2" presStyleCnt="3">
        <dgm:presLayoutVars>
          <dgm:chMax val="1"/>
          <dgm:chPref val="1"/>
        </dgm:presLayoutVars>
      </dgm:prSet>
      <dgm:spPr/>
    </dgm:pt>
  </dgm:ptLst>
  <dgm:cxnLst>
    <dgm:cxn modelId="{942F9821-8035-4E36-9D73-21C2E37D62A8}" type="presOf" srcId="{8043D649-C678-4900-8E25-5A41AC0ECC07}" destId="{36020393-BB08-469D-98C9-CEE5FAC5291F}" srcOrd="0" destOrd="0" presId="urn:microsoft.com/office/officeart/2018/5/layout/IconCircleLabelList"/>
    <dgm:cxn modelId="{672B9D3A-17C7-40F0-8637-AA09AE94710A}" type="presOf" srcId="{07DFE726-338D-42CC-9FFD-12BC43225786}" destId="{4BEFD5AD-403C-43EB-9410-49F138634D37}" srcOrd="0" destOrd="0" presId="urn:microsoft.com/office/officeart/2018/5/layout/IconCircleLabelList"/>
    <dgm:cxn modelId="{7A054D62-8403-4DC4-8E14-5212E86B3B50}" srcId="{8043D649-C678-4900-8E25-5A41AC0ECC07}" destId="{5462ADC9-94F4-4AAD-B544-0C572A884417}" srcOrd="0" destOrd="0" parTransId="{37093A1C-1B36-4DFB-BE03-1F0A8FB3DDF1}" sibTransId="{99D39644-F2ED-4564-872C-4B4FC35F17D8}"/>
    <dgm:cxn modelId="{2BBD2089-951F-4337-8FA6-F7466FBDFE83}" srcId="{8043D649-C678-4900-8E25-5A41AC0ECC07}" destId="{175CE317-8315-4B37-B370-B70048957A47}" srcOrd="1" destOrd="0" parTransId="{D9541C43-E671-4DE7-9F09-A461B4F54D3A}" sibTransId="{094878EC-26D6-4859-A657-984BEFE1BC6A}"/>
    <dgm:cxn modelId="{2038A99F-7D7D-46F2-8658-619E2C8BB452}" srcId="{8043D649-C678-4900-8E25-5A41AC0ECC07}" destId="{07DFE726-338D-42CC-9FFD-12BC43225786}" srcOrd="2" destOrd="0" parTransId="{C27D87E7-0407-46A3-B5EF-9524712941FB}" sibTransId="{F8E448AA-479B-464C-8869-B0DA386959F7}"/>
    <dgm:cxn modelId="{CA63E7EE-8A79-4F5A-9047-4DED9449949D}" type="presOf" srcId="{175CE317-8315-4B37-B370-B70048957A47}" destId="{54F9433F-A238-43DB-8969-14E82954F511}" srcOrd="0" destOrd="0" presId="urn:microsoft.com/office/officeart/2018/5/layout/IconCircleLabelList"/>
    <dgm:cxn modelId="{BA6694F4-DBF4-43B2-8809-286246D44326}" type="presOf" srcId="{5462ADC9-94F4-4AAD-B544-0C572A884417}" destId="{F24E720E-A023-40D4-9A5E-FC815D41A85D}" srcOrd="0" destOrd="0" presId="urn:microsoft.com/office/officeart/2018/5/layout/IconCircleLabelList"/>
    <dgm:cxn modelId="{174900C2-4DD5-497F-99F2-2124896049AA}" type="presParOf" srcId="{36020393-BB08-469D-98C9-CEE5FAC5291F}" destId="{216D95CC-9093-4B68-872A-389E9CFD9C3E}" srcOrd="0" destOrd="0" presId="urn:microsoft.com/office/officeart/2018/5/layout/IconCircleLabelList"/>
    <dgm:cxn modelId="{E92A96CA-2D3F-4306-AD90-E589AD51F237}" type="presParOf" srcId="{216D95CC-9093-4B68-872A-389E9CFD9C3E}" destId="{DC5AC0A0-6233-437C-B743-643BA545F930}" srcOrd="0" destOrd="0" presId="urn:microsoft.com/office/officeart/2018/5/layout/IconCircleLabelList"/>
    <dgm:cxn modelId="{BF09F457-A581-442D-B45A-3365551B9285}" type="presParOf" srcId="{216D95CC-9093-4B68-872A-389E9CFD9C3E}" destId="{7463BADD-715A-4A6C-B8F8-DF4932933934}" srcOrd="1" destOrd="0" presId="urn:microsoft.com/office/officeart/2018/5/layout/IconCircleLabelList"/>
    <dgm:cxn modelId="{4DE14C7A-E87C-4F3F-84C7-7A8FD7A40C35}" type="presParOf" srcId="{216D95CC-9093-4B68-872A-389E9CFD9C3E}" destId="{18E542B6-F706-4DAE-A8E7-41F288325889}" srcOrd="2" destOrd="0" presId="urn:microsoft.com/office/officeart/2018/5/layout/IconCircleLabelList"/>
    <dgm:cxn modelId="{EF5B2B11-49D7-4665-92F8-D774B6D1737B}" type="presParOf" srcId="{216D95CC-9093-4B68-872A-389E9CFD9C3E}" destId="{F24E720E-A023-40D4-9A5E-FC815D41A85D}" srcOrd="3" destOrd="0" presId="urn:microsoft.com/office/officeart/2018/5/layout/IconCircleLabelList"/>
    <dgm:cxn modelId="{421F59AB-510F-4B1F-B4E7-23DDD3873109}" type="presParOf" srcId="{36020393-BB08-469D-98C9-CEE5FAC5291F}" destId="{B4A45127-3E95-42B3-BF99-B5B33ABC2BED}" srcOrd="1" destOrd="0" presId="urn:microsoft.com/office/officeart/2018/5/layout/IconCircleLabelList"/>
    <dgm:cxn modelId="{EA21AE92-3408-4689-8C34-40DB021FA11D}" type="presParOf" srcId="{36020393-BB08-469D-98C9-CEE5FAC5291F}" destId="{1184153D-F8F5-451B-A88A-2B3B0929CD77}" srcOrd="2" destOrd="0" presId="urn:microsoft.com/office/officeart/2018/5/layout/IconCircleLabelList"/>
    <dgm:cxn modelId="{BAD5EE55-2C85-4EEF-9213-757551CDA55C}" type="presParOf" srcId="{1184153D-F8F5-451B-A88A-2B3B0929CD77}" destId="{E0141393-A299-4078-A833-8D22DC7A8B5F}" srcOrd="0" destOrd="0" presId="urn:microsoft.com/office/officeart/2018/5/layout/IconCircleLabelList"/>
    <dgm:cxn modelId="{33F63018-3ACF-405D-9C5F-7774C39BEA5A}" type="presParOf" srcId="{1184153D-F8F5-451B-A88A-2B3B0929CD77}" destId="{87A3DB92-D439-4816-A9FC-D7E729EFF7E0}" srcOrd="1" destOrd="0" presId="urn:microsoft.com/office/officeart/2018/5/layout/IconCircleLabelList"/>
    <dgm:cxn modelId="{3FA5F386-5DC7-45E4-BFDC-69DC1D47BBBF}" type="presParOf" srcId="{1184153D-F8F5-451B-A88A-2B3B0929CD77}" destId="{71FE077D-07B2-4E26-B3FA-3521C8761AC8}" srcOrd="2" destOrd="0" presId="urn:microsoft.com/office/officeart/2018/5/layout/IconCircleLabelList"/>
    <dgm:cxn modelId="{8993894C-5DC7-4D91-A8D0-CE822E371D8A}" type="presParOf" srcId="{1184153D-F8F5-451B-A88A-2B3B0929CD77}" destId="{54F9433F-A238-43DB-8969-14E82954F511}" srcOrd="3" destOrd="0" presId="urn:microsoft.com/office/officeart/2018/5/layout/IconCircleLabelList"/>
    <dgm:cxn modelId="{41EA1A3B-72BD-4D55-BC02-648860D929BA}" type="presParOf" srcId="{36020393-BB08-469D-98C9-CEE5FAC5291F}" destId="{62EDC75F-445E-4580-9F2E-E5188ACA4394}" srcOrd="3" destOrd="0" presId="urn:microsoft.com/office/officeart/2018/5/layout/IconCircleLabelList"/>
    <dgm:cxn modelId="{6026AD15-6B95-49EF-A1DE-6D63890026DF}" type="presParOf" srcId="{36020393-BB08-469D-98C9-CEE5FAC5291F}" destId="{0E4537FC-148A-4205-94EE-82E443BE8B7D}" srcOrd="4" destOrd="0" presId="urn:microsoft.com/office/officeart/2018/5/layout/IconCircleLabelList"/>
    <dgm:cxn modelId="{06E56D64-3FE4-42A3-9191-2CA970AA3C07}" type="presParOf" srcId="{0E4537FC-148A-4205-94EE-82E443BE8B7D}" destId="{256EA977-B841-4B1A-B1CA-E214B8A05CA7}" srcOrd="0" destOrd="0" presId="urn:microsoft.com/office/officeart/2018/5/layout/IconCircleLabelList"/>
    <dgm:cxn modelId="{C8F240C8-C7EF-4785-8DD5-E2AA80EC96C2}" type="presParOf" srcId="{0E4537FC-148A-4205-94EE-82E443BE8B7D}" destId="{7FE5A031-5886-42A9-B1FD-B50589F61609}" srcOrd="1" destOrd="0" presId="urn:microsoft.com/office/officeart/2018/5/layout/IconCircleLabelList"/>
    <dgm:cxn modelId="{39A82980-4820-4508-AF9B-C18D0E9DFBE8}" type="presParOf" srcId="{0E4537FC-148A-4205-94EE-82E443BE8B7D}" destId="{E1FB9E1E-3427-41C1-8515-33F990F53E29}" srcOrd="2" destOrd="0" presId="urn:microsoft.com/office/officeart/2018/5/layout/IconCircleLabelList"/>
    <dgm:cxn modelId="{EB6DD303-FBEF-493E-88EB-CB661B9A15DE}" type="presParOf" srcId="{0E4537FC-148A-4205-94EE-82E443BE8B7D}" destId="{4BEFD5AD-403C-43EB-9410-49F138634D37}"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0E9140-8073-4603-9965-9E6D7095F4B3}" type="doc">
      <dgm:prSet loTypeId="urn:microsoft.com/office/officeart/2005/8/layout/default" loCatId="list" qsTypeId="urn:microsoft.com/office/officeart/2005/8/quickstyle/simple1" qsCatId="simple" csTypeId="urn:microsoft.com/office/officeart/2005/8/colors/accent3_2" csCatId="accent3"/>
      <dgm:spPr/>
      <dgm:t>
        <a:bodyPr/>
        <a:lstStyle/>
        <a:p>
          <a:endParaRPr lang="en-US"/>
        </a:p>
      </dgm:t>
    </dgm:pt>
    <dgm:pt modelId="{331C1C5E-F13C-4F4E-9C64-041AC99C331D}">
      <dgm:prSet/>
      <dgm:spPr/>
      <dgm:t>
        <a:bodyPr/>
        <a:lstStyle/>
        <a:p>
          <a:r>
            <a:rPr lang="en-GB"/>
            <a:t>The Home Office have received intelligence about your organisation. </a:t>
          </a:r>
          <a:endParaRPr lang="en-US"/>
        </a:p>
      </dgm:t>
    </dgm:pt>
    <dgm:pt modelId="{1652A7C8-942E-408E-AD72-9CC996202867}" type="parTrans" cxnId="{3D7544F8-C92C-46B9-A523-21F0D2765AD2}">
      <dgm:prSet/>
      <dgm:spPr/>
      <dgm:t>
        <a:bodyPr/>
        <a:lstStyle/>
        <a:p>
          <a:endParaRPr lang="en-US"/>
        </a:p>
      </dgm:t>
    </dgm:pt>
    <dgm:pt modelId="{D8F125DE-7E8B-4B52-8F76-EE6DD85BECAE}" type="sibTrans" cxnId="{3D7544F8-C92C-46B9-A523-21F0D2765AD2}">
      <dgm:prSet/>
      <dgm:spPr/>
      <dgm:t>
        <a:bodyPr/>
        <a:lstStyle/>
        <a:p>
          <a:endParaRPr lang="en-US"/>
        </a:p>
      </dgm:t>
    </dgm:pt>
    <dgm:pt modelId="{74909764-4043-4933-A9DE-073448C057C1}">
      <dgm:prSet/>
      <dgm:spPr/>
      <dgm:t>
        <a:bodyPr/>
        <a:lstStyle/>
        <a:p>
          <a:r>
            <a:rPr lang="en-GB"/>
            <a:t>You have hit a trigger point for the number of migrants you have sponsored. </a:t>
          </a:r>
          <a:endParaRPr lang="en-US"/>
        </a:p>
      </dgm:t>
    </dgm:pt>
    <dgm:pt modelId="{239018F8-5963-407B-A9D0-9E23071008F0}" type="parTrans" cxnId="{1BF5B5A1-E16B-4EFB-9F90-819454404479}">
      <dgm:prSet/>
      <dgm:spPr/>
      <dgm:t>
        <a:bodyPr/>
        <a:lstStyle/>
        <a:p>
          <a:endParaRPr lang="en-US"/>
        </a:p>
      </dgm:t>
    </dgm:pt>
    <dgm:pt modelId="{1F9CFE5C-6C17-45B4-A498-DD3567CBF7CD}" type="sibTrans" cxnId="{1BF5B5A1-E16B-4EFB-9F90-819454404479}">
      <dgm:prSet/>
      <dgm:spPr/>
      <dgm:t>
        <a:bodyPr/>
        <a:lstStyle/>
        <a:p>
          <a:endParaRPr lang="en-US"/>
        </a:p>
      </dgm:t>
    </dgm:pt>
    <dgm:pt modelId="{3C35D544-3CF5-4A6A-834D-A2AA50C46A93}">
      <dgm:prSet/>
      <dgm:spPr/>
      <dgm:t>
        <a:bodyPr/>
        <a:lstStyle/>
        <a:p>
          <a:r>
            <a:rPr lang="en-GB"/>
            <a:t>You are renewing your Sponsor Licence</a:t>
          </a:r>
          <a:endParaRPr lang="en-US"/>
        </a:p>
      </dgm:t>
    </dgm:pt>
    <dgm:pt modelId="{10E01717-8CF9-4218-9605-3E6F01118657}" type="parTrans" cxnId="{4A35D976-069F-4513-A17F-2C1796E618FF}">
      <dgm:prSet/>
      <dgm:spPr/>
      <dgm:t>
        <a:bodyPr/>
        <a:lstStyle/>
        <a:p>
          <a:endParaRPr lang="en-US"/>
        </a:p>
      </dgm:t>
    </dgm:pt>
    <dgm:pt modelId="{A3646731-824D-40FE-BE69-D223F9D84868}" type="sibTrans" cxnId="{4A35D976-069F-4513-A17F-2C1796E618FF}">
      <dgm:prSet/>
      <dgm:spPr/>
      <dgm:t>
        <a:bodyPr/>
        <a:lstStyle/>
        <a:p>
          <a:endParaRPr lang="en-US"/>
        </a:p>
      </dgm:t>
    </dgm:pt>
    <dgm:pt modelId="{A497BF13-9427-4661-86E5-8D0EEEC7113C}">
      <dgm:prSet/>
      <dgm:spPr/>
      <dgm:t>
        <a:bodyPr/>
        <a:lstStyle/>
        <a:p>
          <a:r>
            <a:rPr lang="en-GB"/>
            <a:t>Another unit within the Home Office has requested the visit as part of a joint operation </a:t>
          </a:r>
          <a:endParaRPr lang="en-US"/>
        </a:p>
      </dgm:t>
    </dgm:pt>
    <dgm:pt modelId="{189C397B-2865-4ED4-BBED-92D774D35567}" type="parTrans" cxnId="{242687D4-6C83-48E2-980D-85360AD91817}">
      <dgm:prSet/>
      <dgm:spPr/>
      <dgm:t>
        <a:bodyPr/>
        <a:lstStyle/>
        <a:p>
          <a:endParaRPr lang="en-US"/>
        </a:p>
      </dgm:t>
    </dgm:pt>
    <dgm:pt modelId="{3EF42D74-9D3C-4BCB-8891-0A6184E9F8F1}" type="sibTrans" cxnId="{242687D4-6C83-48E2-980D-85360AD91817}">
      <dgm:prSet/>
      <dgm:spPr/>
      <dgm:t>
        <a:bodyPr/>
        <a:lstStyle/>
        <a:p>
          <a:endParaRPr lang="en-US"/>
        </a:p>
      </dgm:t>
    </dgm:pt>
    <dgm:pt modelId="{1D1CF430-C45F-433B-9C91-A44FB733D0D1}">
      <dgm:prSet/>
      <dgm:spPr/>
      <dgm:t>
        <a:bodyPr/>
        <a:lstStyle/>
        <a:p>
          <a:r>
            <a:rPr lang="en-GB"/>
            <a:t>You are a B-rated Licence holder and are therefore subject to an action plan that now requires assessment</a:t>
          </a:r>
          <a:endParaRPr lang="en-US"/>
        </a:p>
      </dgm:t>
    </dgm:pt>
    <dgm:pt modelId="{D3C48D97-737D-4852-9B34-CEECEE36C602}" type="parTrans" cxnId="{BE308C65-86AE-432E-BA04-9E447EFF074E}">
      <dgm:prSet/>
      <dgm:spPr/>
      <dgm:t>
        <a:bodyPr/>
        <a:lstStyle/>
        <a:p>
          <a:endParaRPr lang="en-US"/>
        </a:p>
      </dgm:t>
    </dgm:pt>
    <dgm:pt modelId="{D6A7D0CC-D91B-462F-AE25-765EDD728705}" type="sibTrans" cxnId="{BE308C65-86AE-432E-BA04-9E447EFF074E}">
      <dgm:prSet/>
      <dgm:spPr/>
      <dgm:t>
        <a:bodyPr/>
        <a:lstStyle/>
        <a:p>
          <a:endParaRPr lang="en-US"/>
        </a:p>
      </dgm:t>
    </dgm:pt>
    <dgm:pt modelId="{E3640B25-7A80-4D03-BD0E-D584B4EAC36D}">
      <dgm:prSet/>
      <dgm:spPr/>
      <dgm:t>
        <a:bodyPr/>
        <a:lstStyle/>
        <a:p>
          <a:r>
            <a:rPr lang="en-GB"/>
            <a:t>You have requested the visit</a:t>
          </a:r>
          <a:endParaRPr lang="en-US"/>
        </a:p>
      </dgm:t>
    </dgm:pt>
    <dgm:pt modelId="{DAD4D9FE-368A-4787-BBD5-056B151566E8}" type="parTrans" cxnId="{8A141DD4-9FB7-4C42-BFC1-02496E838C9E}">
      <dgm:prSet/>
      <dgm:spPr/>
      <dgm:t>
        <a:bodyPr/>
        <a:lstStyle/>
        <a:p>
          <a:endParaRPr lang="en-US"/>
        </a:p>
      </dgm:t>
    </dgm:pt>
    <dgm:pt modelId="{6C5C1913-DAA6-4683-AF54-AB49669EB269}" type="sibTrans" cxnId="{8A141DD4-9FB7-4C42-BFC1-02496E838C9E}">
      <dgm:prSet/>
      <dgm:spPr/>
      <dgm:t>
        <a:bodyPr/>
        <a:lstStyle/>
        <a:p>
          <a:endParaRPr lang="en-US"/>
        </a:p>
      </dgm:t>
    </dgm:pt>
    <dgm:pt modelId="{1C54EDAD-1D32-41E0-8C4D-5197F9C30B59}">
      <dgm:prSet/>
      <dgm:spPr/>
      <dgm:t>
        <a:bodyPr/>
        <a:lstStyle/>
        <a:p>
          <a:r>
            <a:rPr lang="en-GB"/>
            <a:t>HMRC ‘Smart’ Checks reveal you may not have paid your workers in accordance with your CoS.</a:t>
          </a:r>
          <a:endParaRPr lang="en-US"/>
        </a:p>
      </dgm:t>
    </dgm:pt>
    <dgm:pt modelId="{361E580E-BC30-4110-BBF0-61C179DD383F}" type="parTrans" cxnId="{241CCA7A-0537-4D68-8F49-4CEB0E86C70C}">
      <dgm:prSet/>
      <dgm:spPr/>
      <dgm:t>
        <a:bodyPr/>
        <a:lstStyle/>
        <a:p>
          <a:endParaRPr lang="en-US"/>
        </a:p>
      </dgm:t>
    </dgm:pt>
    <dgm:pt modelId="{09140CFA-CC5F-40A4-9514-037A8490D098}" type="sibTrans" cxnId="{241CCA7A-0537-4D68-8F49-4CEB0E86C70C}">
      <dgm:prSet/>
      <dgm:spPr/>
      <dgm:t>
        <a:bodyPr/>
        <a:lstStyle/>
        <a:p>
          <a:endParaRPr lang="en-US"/>
        </a:p>
      </dgm:t>
    </dgm:pt>
    <dgm:pt modelId="{7B747B80-165E-4E19-9F16-CD3FDA4B1B52}">
      <dgm:prSet/>
      <dgm:spPr/>
      <dgm:t>
        <a:bodyPr/>
        <a:lstStyle/>
        <a:p>
          <a:r>
            <a:rPr lang="en-GB"/>
            <a:t>A history of refused visa applications or applications for Certificates of Sponsorship</a:t>
          </a:r>
          <a:endParaRPr lang="en-US"/>
        </a:p>
      </dgm:t>
    </dgm:pt>
    <dgm:pt modelId="{CD91F4CE-5EF9-423B-81B9-117C5B76CA1C}" type="parTrans" cxnId="{326C97D4-11B4-4CC1-A47A-53800FD1A562}">
      <dgm:prSet/>
      <dgm:spPr/>
      <dgm:t>
        <a:bodyPr/>
        <a:lstStyle/>
        <a:p>
          <a:endParaRPr lang="en-US"/>
        </a:p>
      </dgm:t>
    </dgm:pt>
    <dgm:pt modelId="{289CFBF5-C6E3-4E10-9C4E-DBBD87DF21D5}" type="sibTrans" cxnId="{326C97D4-11B4-4CC1-A47A-53800FD1A562}">
      <dgm:prSet/>
      <dgm:spPr/>
      <dgm:t>
        <a:bodyPr/>
        <a:lstStyle/>
        <a:p>
          <a:endParaRPr lang="en-US"/>
        </a:p>
      </dgm:t>
    </dgm:pt>
    <dgm:pt modelId="{5E9B1154-05F7-409D-AC4A-94936CFEAE9D}">
      <dgm:prSet/>
      <dgm:spPr/>
      <dgm:t>
        <a:bodyPr/>
        <a:lstStyle/>
        <a:p>
          <a:r>
            <a:rPr lang="en-GB"/>
            <a:t>Civil Penalties and not following correct Right to Work processes</a:t>
          </a:r>
          <a:endParaRPr lang="en-US"/>
        </a:p>
      </dgm:t>
    </dgm:pt>
    <dgm:pt modelId="{A29D849B-8138-4AC7-9CE1-74CB854DD8B2}" type="parTrans" cxnId="{47B43B85-6CBE-4DCF-91D7-7A1F67505B58}">
      <dgm:prSet/>
      <dgm:spPr/>
      <dgm:t>
        <a:bodyPr/>
        <a:lstStyle/>
        <a:p>
          <a:endParaRPr lang="en-US"/>
        </a:p>
      </dgm:t>
    </dgm:pt>
    <dgm:pt modelId="{FE67E8E6-281C-4AD2-996A-3CCD884A5793}" type="sibTrans" cxnId="{47B43B85-6CBE-4DCF-91D7-7A1F67505B58}">
      <dgm:prSet/>
      <dgm:spPr/>
      <dgm:t>
        <a:bodyPr/>
        <a:lstStyle/>
        <a:p>
          <a:endParaRPr lang="en-US"/>
        </a:p>
      </dgm:t>
    </dgm:pt>
    <dgm:pt modelId="{9D235DA6-AA5C-4490-90E1-1BC6225BD2A7}">
      <dgm:prSet/>
      <dgm:spPr/>
      <dgm:t>
        <a:bodyPr/>
        <a:lstStyle/>
        <a:p>
          <a:r>
            <a:rPr lang="en-GB"/>
            <a:t>Disgruntled employees</a:t>
          </a:r>
          <a:endParaRPr lang="en-US"/>
        </a:p>
      </dgm:t>
    </dgm:pt>
    <dgm:pt modelId="{61579A06-B7C1-42F2-84E5-0860D06E13CF}" type="parTrans" cxnId="{EBEE60DD-21C0-4C3D-9F18-5A5DD52C848F}">
      <dgm:prSet/>
      <dgm:spPr/>
      <dgm:t>
        <a:bodyPr/>
        <a:lstStyle/>
        <a:p>
          <a:endParaRPr lang="en-US"/>
        </a:p>
      </dgm:t>
    </dgm:pt>
    <dgm:pt modelId="{DD2A3332-0B9C-40DF-8570-C16BD34DFDE6}" type="sibTrans" cxnId="{EBEE60DD-21C0-4C3D-9F18-5A5DD52C848F}">
      <dgm:prSet/>
      <dgm:spPr/>
      <dgm:t>
        <a:bodyPr/>
        <a:lstStyle/>
        <a:p>
          <a:endParaRPr lang="en-US"/>
        </a:p>
      </dgm:t>
    </dgm:pt>
    <dgm:pt modelId="{23D805BA-8CC9-425C-88CD-22972A336B60}" type="pres">
      <dgm:prSet presAssocID="{EA0E9140-8073-4603-9965-9E6D7095F4B3}" presName="diagram" presStyleCnt="0">
        <dgm:presLayoutVars>
          <dgm:dir/>
          <dgm:resizeHandles val="exact"/>
        </dgm:presLayoutVars>
      </dgm:prSet>
      <dgm:spPr/>
    </dgm:pt>
    <dgm:pt modelId="{F4558159-FE8B-4314-8A42-475CD498A3F3}" type="pres">
      <dgm:prSet presAssocID="{331C1C5E-F13C-4F4E-9C64-041AC99C331D}" presName="node" presStyleLbl="node1" presStyleIdx="0" presStyleCnt="10">
        <dgm:presLayoutVars>
          <dgm:bulletEnabled val="1"/>
        </dgm:presLayoutVars>
      </dgm:prSet>
      <dgm:spPr/>
    </dgm:pt>
    <dgm:pt modelId="{26843C1E-6CF5-466C-B096-E5BC05BE2234}" type="pres">
      <dgm:prSet presAssocID="{D8F125DE-7E8B-4B52-8F76-EE6DD85BECAE}" presName="sibTrans" presStyleCnt="0"/>
      <dgm:spPr/>
    </dgm:pt>
    <dgm:pt modelId="{C875A377-9461-4302-9981-F80535173B4F}" type="pres">
      <dgm:prSet presAssocID="{74909764-4043-4933-A9DE-073448C057C1}" presName="node" presStyleLbl="node1" presStyleIdx="1" presStyleCnt="10">
        <dgm:presLayoutVars>
          <dgm:bulletEnabled val="1"/>
        </dgm:presLayoutVars>
      </dgm:prSet>
      <dgm:spPr/>
    </dgm:pt>
    <dgm:pt modelId="{95711147-E695-47C8-AE00-709E5320ABEC}" type="pres">
      <dgm:prSet presAssocID="{1F9CFE5C-6C17-45B4-A498-DD3567CBF7CD}" presName="sibTrans" presStyleCnt="0"/>
      <dgm:spPr/>
    </dgm:pt>
    <dgm:pt modelId="{C58DC294-69D4-41BC-9FA8-A66D93548E95}" type="pres">
      <dgm:prSet presAssocID="{3C35D544-3CF5-4A6A-834D-A2AA50C46A93}" presName="node" presStyleLbl="node1" presStyleIdx="2" presStyleCnt="10">
        <dgm:presLayoutVars>
          <dgm:bulletEnabled val="1"/>
        </dgm:presLayoutVars>
      </dgm:prSet>
      <dgm:spPr/>
    </dgm:pt>
    <dgm:pt modelId="{B1647131-056A-4510-BE5D-29B972FCBF57}" type="pres">
      <dgm:prSet presAssocID="{A3646731-824D-40FE-BE69-D223F9D84868}" presName="sibTrans" presStyleCnt="0"/>
      <dgm:spPr/>
    </dgm:pt>
    <dgm:pt modelId="{006215C6-609F-4A0E-BF2B-731F3B5AB334}" type="pres">
      <dgm:prSet presAssocID="{A497BF13-9427-4661-86E5-8D0EEEC7113C}" presName="node" presStyleLbl="node1" presStyleIdx="3" presStyleCnt="10">
        <dgm:presLayoutVars>
          <dgm:bulletEnabled val="1"/>
        </dgm:presLayoutVars>
      </dgm:prSet>
      <dgm:spPr/>
    </dgm:pt>
    <dgm:pt modelId="{F0CAB3E5-5896-4A08-B711-CA73D7AB7B46}" type="pres">
      <dgm:prSet presAssocID="{3EF42D74-9D3C-4BCB-8891-0A6184E9F8F1}" presName="sibTrans" presStyleCnt="0"/>
      <dgm:spPr/>
    </dgm:pt>
    <dgm:pt modelId="{4B6044CA-6785-4000-B982-E980FFD1942C}" type="pres">
      <dgm:prSet presAssocID="{1D1CF430-C45F-433B-9C91-A44FB733D0D1}" presName="node" presStyleLbl="node1" presStyleIdx="4" presStyleCnt="10">
        <dgm:presLayoutVars>
          <dgm:bulletEnabled val="1"/>
        </dgm:presLayoutVars>
      </dgm:prSet>
      <dgm:spPr/>
    </dgm:pt>
    <dgm:pt modelId="{86C658E0-AC6A-47D5-8743-76F6BD0CFCDC}" type="pres">
      <dgm:prSet presAssocID="{D6A7D0CC-D91B-462F-AE25-765EDD728705}" presName="sibTrans" presStyleCnt="0"/>
      <dgm:spPr/>
    </dgm:pt>
    <dgm:pt modelId="{5DC63A37-C47E-467F-A0CA-3BE522E20049}" type="pres">
      <dgm:prSet presAssocID="{E3640B25-7A80-4D03-BD0E-D584B4EAC36D}" presName="node" presStyleLbl="node1" presStyleIdx="5" presStyleCnt="10">
        <dgm:presLayoutVars>
          <dgm:bulletEnabled val="1"/>
        </dgm:presLayoutVars>
      </dgm:prSet>
      <dgm:spPr/>
    </dgm:pt>
    <dgm:pt modelId="{EDD63578-EDC6-410C-9DDD-D686C084C15B}" type="pres">
      <dgm:prSet presAssocID="{6C5C1913-DAA6-4683-AF54-AB49669EB269}" presName="sibTrans" presStyleCnt="0"/>
      <dgm:spPr/>
    </dgm:pt>
    <dgm:pt modelId="{0C86BEE3-7E3D-4A83-B559-1E8FD63F30C8}" type="pres">
      <dgm:prSet presAssocID="{1C54EDAD-1D32-41E0-8C4D-5197F9C30B59}" presName="node" presStyleLbl="node1" presStyleIdx="6" presStyleCnt="10">
        <dgm:presLayoutVars>
          <dgm:bulletEnabled val="1"/>
        </dgm:presLayoutVars>
      </dgm:prSet>
      <dgm:spPr/>
    </dgm:pt>
    <dgm:pt modelId="{763A04E2-EAC2-4C22-85FF-D0B4A59C9C5C}" type="pres">
      <dgm:prSet presAssocID="{09140CFA-CC5F-40A4-9514-037A8490D098}" presName="sibTrans" presStyleCnt="0"/>
      <dgm:spPr/>
    </dgm:pt>
    <dgm:pt modelId="{21DB8CF6-5A96-4D60-8513-2DFD2815BB89}" type="pres">
      <dgm:prSet presAssocID="{7B747B80-165E-4E19-9F16-CD3FDA4B1B52}" presName="node" presStyleLbl="node1" presStyleIdx="7" presStyleCnt="10">
        <dgm:presLayoutVars>
          <dgm:bulletEnabled val="1"/>
        </dgm:presLayoutVars>
      </dgm:prSet>
      <dgm:spPr/>
    </dgm:pt>
    <dgm:pt modelId="{6B4DEAE6-4079-4ECB-98CB-B4B5BF3DED64}" type="pres">
      <dgm:prSet presAssocID="{289CFBF5-C6E3-4E10-9C4E-DBBD87DF21D5}" presName="sibTrans" presStyleCnt="0"/>
      <dgm:spPr/>
    </dgm:pt>
    <dgm:pt modelId="{A31522D0-9A45-4F6E-BD0C-837F47311637}" type="pres">
      <dgm:prSet presAssocID="{5E9B1154-05F7-409D-AC4A-94936CFEAE9D}" presName="node" presStyleLbl="node1" presStyleIdx="8" presStyleCnt="10">
        <dgm:presLayoutVars>
          <dgm:bulletEnabled val="1"/>
        </dgm:presLayoutVars>
      </dgm:prSet>
      <dgm:spPr/>
    </dgm:pt>
    <dgm:pt modelId="{1D444ED4-7346-4E8B-A867-27873120311A}" type="pres">
      <dgm:prSet presAssocID="{FE67E8E6-281C-4AD2-996A-3CCD884A5793}" presName="sibTrans" presStyleCnt="0"/>
      <dgm:spPr/>
    </dgm:pt>
    <dgm:pt modelId="{3C85BEE0-E10B-4ABA-B058-243FD122D35E}" type="pres">
      <dgm:prSet presAssocID="{9D235DA6-AA5C-4490-90E1-1BC6225BD2A7}" presName="node" presStyleLbl="node1" presStyleIdx="9" presStyleCnt="10">
        <dgm:presLayoutVars>
          <dgm:bulletEnabled val="1"/>
        </dgm:presLayoutVars>
      </dgm:prSet>
      <dgm:spPr/>
    </dgm:pt>
  </dgm:ptLst>
  <dgm:cxnLst>
    <dgm:cxn modelId="{2962BD0E-1C19-4C4F-B6F6-2B1C94CF5686}" type="presOf" srcId="{3C35D544-3CF5-4A6A-834D-A2AA50C46A93}" destId="{C58DC294-69D4-41BC-9FA8-A66D93548E95}" srcOrd="0" destOrd="0" presId="urn:microsoft.com/office/officeart/2005/8/layout/default"/>
    <dgm:cxn modelId="{EC531712-C68B-4981-9D72-06CCA6D9B426}" type="presOf" srcId="{E3640B25-7A80-4D03-BD0E-D584B4EAC36D}" destId="{5DC63A37-C47E-467F-A0CA-3BE522E20049}" srcOrd="0" destOrd="0" presId="urn:microsoft.com/office/officeart/2005/8/layout/default"/>
    <dgm:cxn modelId="{C7AB7C31-A584-4210-ABF0-5E556C859389}" type="presOf" srcId="{331C1C5E-F13C-4F4E-9C64-041AC99C331D}" destId="{F4558159-FE8B-4314-8A42-475CD498A3F3}" srcOrd="0" destOrd="0" presId="urn:microsoft.com/office/officeart/2005/8/layout/default"/>
    <dgm:cxn modelId="{BE308C65-86AE-432E-BA04-9E447EFF074E}" srcId="{EA0E9140-8073-4603-9965-9E6D7095F4B3}" destId="{1D1CF430-C45F-433B-9C91-A44FB733D0D1}" srcOrd="4" destOrd="0" parTransId="{D3C48D97-737D-4852-9B34-CEECEE36C602}" sibTransId="{D6A7D0CC-D91B-462F-AE25-765EDD728705}"/>
    <dgm:cxn modelId="{EC7EFE6E-E8AF-4398-8220-482360E5B5CB}" type="presOf" srcId="{5E9B1154-05F7-409D-AC4A-94936CFEAE9D}" destId="{A31522D0-9A45-4F6E-BD0C-837F47311637}" srcOrd="0" destOrd="0" presId="urn:microsoft.com/office/officeart/2005/8/layout/default"/>
    <dgm:cxn modelId="{4A35D976-069F-4513-A17F-2C1796E618FF}" srcId="{EA0E9140-8073-4603-9965-9E6D7095F4B3}" destId="{3C35D544-3CF5-4A6A-834D-A2AA50C46A93}" srcOrd="2" destOrd="0" parTransId="{10E01717-8CF9-4218-9605-3E6F01118657}" sibTransId="{A3646731-824D-40FE-BE69-D223F9D84868}"/>
    <dgm:cxn modelId="{241CCA7A-0537-4D68-8F49-4CEB0E86C70C}" srcId="{EA0E9140-8073-4603-9965-9E6D7095F4B3}" destId="{1C54EDAD-1D32-41E0-8C4D-5197F9C30B59}" srcOrd="6" destOrd="0" parTransId="{361E580E-BC30-4110-BBF0-61C179DD383F}" sibTransId="{09140CFA-CC5F-40A4-9514-037A8490D098}"/>
    <dgm:cxn modelId="{47B43B85-6CBE-4DCF-91D7-7A1F67505B58}" srcId="{EA0E9140-8073-4603-9965-9E6D7095F4B3}" destId="{5E9B1154-05F7-409D-AC4A-94936CFEAE9D}" srcOrd="8" destOrd="0" parTransId="{A29D849B-8138-4AC7-9CE1-74CB854DD8B2}" sibTransId="{FE67E8E6-281C-4AD2-996A-3CCD884A5793}"/>
    <dgm:cxn modelId="{1BF5B5A1-E16B-4EFB-9F90-819454404479}" srcId="{EA0E9140-8073-4603-9965-9E6D7095F4B3}" destId="{74909764-4043-4933-A9DE-073448C057C1}" srcOrd="1" destOrd="0" parTransId="{239018F8-5963-407B-A9D0-9E23071008F0}" sibTransId="{1F9CFE5C-6C17-45B4-A498-DD3567CBF7CD}"/>
    <dgm:cxn modelId="{46C5C0B9-327F-4630-BAAC-05CD6873445D}" type="presOf" srcId="{A497BF13-9427-4661-86E5-8D0EEEC7113C}" destId="{006215C6-609F-4A0E-BF2B-731F3B5AB334}" srcOrd="0" destOrd="0" presId="urn:microsoft.com/office/officeart/2005/8/layout/default"/>
    <dgm:cxn modelId="{43E455C1-35F1-4E78-A3DA-BA29C8337939}" type="presOf" srcId="{EA0E9140-8073-4603-9965-9E6D7095F4B3}" destId="{23D805BA-8CC9-425C-88CD-22972A336B60}" srcOrd="0" destOrd="0" presId="urn:microsoft.com/office/officeart/2005/8/layout/default"/>
    <dgm:cxn modelId="{47143AC5-4F1C-4666-9A54-56E88EC4FCAF}" type="presOf" srcId="{1D1CF430-C45F-433B-9C91-A44FB733D0D1}" destId="{4B6044CA-6785-4000-B982-E980FFD1942C}" srcOrd="0" destOrd="0" presId="urn:microsoft.com/office/officeart/2005/8/layout/default"/>
    <dgm:cxn modelId="{8A141DD4-9FB7-4C42-BFC1-02496E838C9E}" srcId="{EA0E9140-8073-4603-9965-9E6D7095F4B3}" destId="{E3640B25-7A80-4D03-BD0E-D584B4EAC36D}" srcOrd="5" destOrd="0" parTransId="{DAD4D9FE-368A-4787-BBD5-056B151566E8}" sibTransId="{6C5C1913-DAA6-4683-AF54-AB49669EB269}"/>
    <dgm:cxn modelId="{242687D4-6C83-48E2-980D-85360AD91817}" srcId="{EA0E9140-8073-4603-9965-9E6D7095F4B3}" destId="{A497BF13-9427-4661-86E5-8D0EEEC7113C}" srcOrd="3" destOrd="0" parTransId="{189C397B-2865-4ED4-BBED-92D774D35567}" sibTransId="{3EF42D74-9D3C-4BCB-8891-0A6184E9F8F1}"/>
    <dgm:cxn modelId="{326C97D4-11B4-4CC1-A47A-53800FD1A562}" srcId="{EA0E9140-8073-4603-9965-9E6D7095F4B3}" destId="{7B747B80-165E-4E19-9F16-CD3FDA4B1B52}" srcOrd="7" destOrd="0" parTransId="{CD91F4CE-5EF9-423B-81B9-117C5B76CA1C}" sibTransId="{289CFBF5-C6E3-4E10-9C4E-DBBD87DF21D5}"/>
    <dgm:cxn modelId="{EBEE60DD-21C0-4C3D-9F18-5A5DD52C848F}" srcId="{EA0E9140-8073-4603-9965-9E6D7095F4B3}" destId="{9D235DA6-AA5C-4490-90E1-1BC6225BD2A7}" srcOrd="9" destOrd="0" parTransId="{61579A06-B7C1-42F2-84E5-0860D06E13CF}" sibTransId="{DD2A3332-0B9C-40DF-8570-C16BD34DFDE6}"/>
    <dgm:cxn modelId="{373735E0-7338-4AF6-8C3A-1BB318F3EC41}" type="presOf" srcId="{1C54EDAD-1D32-41E0-8C4D-5197F9C30B59}" destId="{0C86BEE3-7E3D-4A83-B559-1E8FD63F30C8}" srcOrd="0" destOrd="0" presId="urn:microsoft.com/office/officeart/2005/8/layout/default"/>
    <dgm:cxn modelId="{EEAB7FE0-5F65-433E-97DD-0BE2E024147E}" type="presOf" srcId="{7B747B80-165E-4E19-9F16-CD3FDA4B1B52}" destId="{21DB8CF6-5A96-4D60-8513-2DFD2815BB89}" srcOrd="0" destOrd="0" presId="urn:microsoft.com/office/officeart/2005/8/layout/default"/>
    <dgm:cxn modelId="{18512FE7-FB40-49CD-B64B-03E7166BD321}" type="presOf" srcId="{74909764-4043-4933-A9DE-073448C057C1}" destId="{C875A377-9461-4302-9981-F80535173B4F}" srcOrd="0" destOrd="0" presId="urn:microsoft.com/office/officeart/2005/8/layout/default"/>
    <dgm:cxn modelId="{B1BA6DEC-FC4F-489F-A2C3-A15550CBBECA}" type="presOf" srcId="{9D235DA6-AA5C-4490-90E1-1BC6225BD2A7}" destId="{3C85BEE0-E10B-4ABA-B058-243FD122D35E}" srcOrd="0" destOrd="0" presId="urn:microsoft.com/office/officeart/2005/8/layout/default"/>
    <dgm:cxn modelId="{3D7544F8-C92C-46B9-A523-21F0D2765AD2}" srcId="{EA0E9140-8073-4603-9965-9E6D7095F4B3}" destId="{331C1C5E-F13C-4F4E-9C64-041AC99C331D}" srcOrd="0" destOrd="0" parTransId="{1652A7C8-942E-408E-AD72-9CC996202867}" sibTransId="{D8F125DE-7E8B-4B52-8F76-EE6DD85BECAE}"/>
    <dgm:cxn modelId="{E982DEA6-AD09-4829-B9DA-5EC900DD0446}" type="presParOf" srcId="{23D805BA-8CC9-425C-88CD-22972A336B60}" destId="{F4558159-FE8B-4314-8A42-475CD498A3F3}" srcOrd="0" destOrd="0" presId="urn:microsoft.com/office/officeart/2005/8/layout/default"/>
    <dgm:cxn modelId="{FB3C6126-8E0C-45B4-9434-CCF7B2CF716F}" type="presParOf" srcId="{23D805BA-8CC9-425C-88CD-22972A336B60}" destId="{26843C1E-6CF5-466C-B096-E5BC05BE2234}" srcOrd="1" destOrd="0" presId="urn:microsoft.com/office/officeart/2005/8/layout/default"/>
    <dgm:cxn modelId="{74C69E19-5755-4CBC-91DA-2477A3ACF2CE}" type="presParOf" srcId="{23D805BA-8CC9-425C-88CD-22972A336B60}" destId="{C875A377-9461-4302-9981-F80535173B4F}" srcOrd="2" destOrd="0" presId="urn:microsoft.com/office/officeart/2005/8/layout/default"/>
    <dgm:cxn modelId="{2C124FE1-BCCC-4D7B-8ECD-3B0D132F9E9E}" type="presParOf" srcId="{23D805BA-8CC9-425C-88CD-22972A336B60}" destId="{95711147-E695-47C8-AE00-709E5320ABEC}" srcOrd="3" destOrd="0" presId="urn:microsoft.com/office/officeart/2005/8/layout/default"/>
    <dgm:cxn modelId="{C2676BD8-31C5-43E8-8E4B-BC55E6F4F459}" type="presParOf" srcId="{23D805BA-8CC9-425C-88CD-22972A336B60}" destId="{C58DC294-69D4-41BC-9FA8-A66D93548E95}" srcOrd="4" destOrd="0" presId="urn:microsoft.com/office/officeart/2005/8/layout/default"/>
    <dgm:cxn modelId="{C8DE9468-519F-4DD1-A618-F7D7AA08F8F0}" type="presParOf" srcId="{23D805BA-8CC9-425C-88CD-22972A336B60}" destId="{B1647131-056A-4510-BE5D-29B972FCBF57}" srcOrd="5" destOrd="0" presId="urn:microsoft.com/office/officeart/2005/8/layout/default"/>
    <dgm:cxn modelId="{32CE1262-BF7F-4398-8EE7-A139F5B9F535}" type="presParOf" srcId="{23D805BA-8CC9-425C-88CD-22972A336B60}" destId="{006215C6-609F-4A0E-BF2B-731F3B5AB334}" srcOrd="6" destOrd="0" presId="urn:microsoft.com/office/officeart/2005/8/layout/default"/>
    <dgm:cxn modelId="{AE46EC7D-4EB3-4894-84EB-21F46BB095F8}" type="presParOf" srcId="{23D805BA-8CC9-425C-88CD-22972A336B60}" destId="{F0CAB3E5-5896-4A08-B711-CA73D7AB7B46}" srcOrd="7" destOrd="0" presId="urn:microsoft.com/office/officeart/2005/8/layout/default"/>
    <dgm:cxn modelId="{9A9B89FD-E5DC-4F18-A311-AF5B53BE37EF}" type="presParOf" srcId="{23D805BA-8CC9-425C-88CD-22972A336B60}" destId="{4B6044CA-6785-4000-B982-E980FFD1942C}" srcOrd="8" destOrd="0" presId="urn:microsoft.com/office/officeart/2005/8/layout/default"/>
    <dgm:cxn modelId="{EFBF9E95-9E61-4B48-86E2-3BDB9F07DC79}" type="presParOf" srcId="{23D805BA-8CC9-425C-88CD-22972A336B60}" destId="{86C658E0-AC6A-47D5-8743-76F6BD0CFCDC}" srcOrd="9" destOrd="0" presId="urn:microsoft.com/office/officeart/2005/8/layout/default"/>
    <dgm:cxn modelId="{460F9341-570C-4D3E-BC05-8BB59D2E2F40}" type="presParOf" srcId="{23D805BA-8CC9-425C-88CD-22972A336B60}" destId="{5DC63A37-C47E-467F-A0CA-3BE522E20049}" srcOrd="10" destOrd="0" presId="urn:microsoft.com/office/officeart/2005/8/layout/default"/>
    <dgm:cxn modelId="{2680E77C-23FC-4F86-9BDC-258B1256BF88}" type="presParOf" srcId="{23D805BA-8CC9-425C-88CD-22972A336B60}" destId="{EDD63578-EDC6-410C-9DDD-D686C084C15B}" srcOrd="11" destOrd="0" presId="urn:microsoft.com/office/officeart/2005/8/layout/default"/>
    <dgm:cxn modelId="{32BEFCFF-15FF-42FE-835E-021EE7CEAFE1}" type="presParOf" srcId="{23D805BA-8CC9-425C-88CD-22972A336B60}" destId="{0C86BEE3-7E3D-4A83-B559-1E8FD63F30C8}" srcOrd="12" destOrd="0" presId="urn:microsoft.com/office/officeart/2005/8/layout/default"/>
    <dgm:cxn modelId="{F258D3A1-ADA8-4AF2-A6FA-9FFBFF06B85B}" type="presParOf" srcId="{23D805BA-8CC9-425C-88CD-22972A336B60}" destId="{763A04E2-EAC2-4C22-85FF-D0B4A59C9C5C}" srcOrd="13" destOrd="0" presId="urn:microsoft.com/office/officeart/2005/8/layout/default"/>
    <dgm:cxn modelId="{D868F0BD-09D3-4415-A74F-174C4C791B6E}" type="presParOf" srcId="{23D805BA-8CC9-425C-88CD-22972A336B60}" destId="{21DB8CF6-5A96-4D60-8513-2DFD2815BB89}" srcOrd="14" destOrd="0" presId="urn:microsoft.com/office/officeart/2005/8/layout/default"/>
    <dgm:cxn modelId="{B75E5CA8-BFDA-49BF-AE5F-55E069B341B7}" type="presParOf" srcId="{23D805BA-8CC9-425C-88CD-22972A336B60}" destId="{6B4DEAE6-4079-4ECB-98CB-B4B5BF3DED64}" srcOrd="15" destOrd="0" presId="urn:microsoft.com/office/officeart/2005/8/layout/default"/>
    <dgm:cxn modelId="{38F92D54-398C-4E6E-B9FB-04E8A0FB7676}" type="presParOf" srcId="{23D805BA-8CC9-425C-88CD-22972A336B60}" destId="{A31522D0-9A45-4F6E-BD0C-837F47311637}" srcOrd="16" destOrd="0" presId="urn:microsoft.com/office/officeart/2005/8/layout/default"/>
    <dgm:cxn modelId="{2D3FB8E7-4AB6-47BE-969C-D87C1E382EA5}" type="presParOf" srcId="{23D805BA-8CC9-425C-88CD-22972A336B60}" destId="{1D444ED4-7346-4E8B-A867-27873120311A}" srcOrd="17" destOrd="0" presId="urn:microsoft.com/office/officeart/2005/8/layout/default"/>
    <dgm:cxn modelId="{1EAABB3B-1C11-49ED-B7CD-C577D3E1B9AF}" type="presParOf" srcId="{23D805BA-8CC9-425C-88CD-22972A336B60}" destId="{3C85BEE0-E10B-4ABA-B058-243FD122D35E}"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8CE368-3ADE-4FB5-9900-F61F96D5121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F6565BE-01FD-490B-9DEE-67F39FB94BF2}">
      <dgm:prSet/>
      <dgm:spPr/>
      <dgm:t>
        <a:bodyPr/>
        <a:lstStyle/>
        <a:p>
          <a:pPr>
            <a:lnSpc>
              <a:spcPct val="100000"/>
            </a:lnSpc>
          </a:pPr>
          <a:r>
            <a:rPr lang="en-GB" i="1" dirty="0"/>
            <a:t>“I have conducted a Home Office Right to Work check on the employee. It confirms that the prospective candidate has a valid Skilled Worker Visa and is permitted to work an additional 20 hours a week. </a:t>
          </a:r>
          <a:endParaRPr lang="en-US" dirty="0"/>
        </a:p>
      </dgm:t>
    </dgm:pt>
    <dgm:pt modelId="{BDFF72C1-7621-4C8D-A3EB-B7AE48E1D0A4}" type="parTrans" cxnId="{EF3FA0B8-8B0C-473F-B827-21EC2BE5F1AE}">
      <dgm:prSet/>
      <dgm:spPr/>
      <dgm:t>
        <a:bodyPr/>
        <a:lstStyle/>
        <a:p>
          <a:endParaRPr lang="en-US"/>
        </a:p>
      </dgm:t>
    </dgm:pt>
    <dgm:pt modelId="{9FB3F5AD-64A8-4A87-8BC9-1B3DD5C875F2}" type="sibTrans" cxnId="{EF3FA0B8-8B0C-473F-B827-21EC2BE5F1AE}">
      <dgm:prSet/>
      <dgm:spPr/>
      <dgm:t>
        <a:bodyPr/>
        <a:lstStyle/>
        <a:p>
          <a:pPr>
            <a:lnSpc>
              <a:spcPct val="100000"/>
            </a:lnSpc>
          </a:pPr>
          <a:endParaRPr lang="en-US"/>
        </a:p>
      </dgm:t>
    </dgm:pt>
    <dgm:pt modelId="{41DA1203-1A1D-4491-9F18-EAE49D73A023}">
      <dgm:prSet/>
      <dgm:spPr/>
      <dgm:t>
        <a:bodyPr/>
        <a:lstStyle/>
        <a:p>
          <a:pPr>
            <a:lnSpc>
              <a:spcPct val="100000"/>
            </a:lnSpc>
          </a:pPr>
          <a:r>
            <a:rPr lang="en-GB" i="1" dirty="0"/>
            <a:t>Surely, I would be covered if I have followed the correct Right to Work processes to employ them?”</a:t>
          </a:r>
          <a:endParaRPr lang="en-US" dirty="0"/>
        </a:p>
      </dgm:t>
    </dgm:pt>
    <dgm:pt modelId="{B18DD194-D621-4C35-8DF1-62007696A475}" type="parTrans" cxnId="{31FD2631-6CA0-4780-9D21-EEF0723E1306}">
      <dgm:prSet/>
      <dgm:spPr/>
      <dgm:t>
        <a:bodyPr/>
        <a:lstStyle/>
        <a:p>
          <a:endParaRPr lang="en-US"/>
        </a:p>
      </dgm:t>
    </dgm:pt>
    <dgm:pt modelId="{0B274414-1077-42BB-9A31-C3AFF5615118}" type="sibTrans" cxnId="{31FD2631-6CA0-4780-9D21-EEF0723E1306}">
      <dgm:prSet/>
      <dgm:spPr/>
      <dgm:t>
        <a:bodyPr/>
        <a:lstStyle/>
        <a:p>
          <a:endParaRPr lang="en-US"/>
        </a:p>
      </dgm:t>
    </dgm:pt>
    <dgm:pt modelId="{8D7074AB-32B5-4B2B-B1F5-65DA0D6F41AF}" type="pres">
      <dgm:prSet presAssocID="{628CE368-3ADE-4FB5-9900-F61F96D5121A}" presName="root" presStyleCnt="0">
        <dgm:presLayoutVars>
          <dgm:dir/>
          <dgm:resizeHandles val="exact"/>
        </dgm:presLayoutVars>
      </dgm:prSet>
      <dgm:spPr/>
    </dgm:pt>
    <dgm:pt modelId="{F93F2748-3A41-43F5-850A-BDD2F5A27F29}" type="pres">
      <dgm:prSet presAssocID="{628CE368-3ADE-4FB5-9900-F61F96D5121A}" presName="container" presStyleCnt="0">
        <dgm:presLayoutVars>
          <dgm:dir/>
          <dgm:resizeHandles val="exact"/>
        </dgm:presLayoutVars>
      </dgm:prSet>
      <dgm:spPr/>
    </dgm:pt>
    <dgm:pt modelId="{1843C1A2-554E-492D-A9B7-E86B7EC26E35}" type="pres">
      <dgm:prSet presAssocID="{8F6565BE-01FD-490B-9DEE-67F39FB94BF2}" presName="compNode" presStyleCnt="0"/>
      <dgm:spPr/>
    </dgm:pt>
    <dgm:pt modelId="{50808E6F-6FD8-4FBA-AC7B-21EA48CE8DCB}" type="pres">
      <dgm:prSet presAssocID="{8F6565BE-01FD-490B-9DEE-67F39FB94BF2}" presName="iconBgRect" presStyleLbl="bgShp" presStyleIdx="0" presStyleCnt="2"/>
      <dgm:spPr/>
    </dgm:pt>
    <dgm:pt modelId="{569B72E9-C03B-4A1D-87B8-8C757972DDF6}" type="pres">
      <dgm:prSet presAssocID="{8F6565BE-01FD-490B-9DEE-67F39FB94BF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lot"/>
        </a:ext>
      </dgm:extLst>
    </dgm:pt>
    <dgm:pt modelId="{5EAA0005-E893-498C-A3A0-813157A07F5D}" type="pres">
      <dgm:prSet presAssocID="{8F6565BE-01FD-490B-9DEE-67F39FB94BF2}" presName="spaceRect" presStyleCnt="0"/>
      <dgm:spPr/>
    </dgm:pt>
    <dgm:pt modelId="{83096B68-8AB0-45AB-80BF-3C9E50731F74}" type="pres">
      <dgm:prSet presAssocID="{8F6565BE-01FD-490B-9DEE-67F39FB94BF2}" presName="textRect" presStyleLbl="revTx" presStyleIdx="0" presStyleCnt="2" custScaleX="111853" custScaleY="123731">
        <dgm:presLayoutVars>
          <dgm:chMax val="1"/>
          <dgm:chPref val="1"/>
        </dgm:presLayoutVars>
      </dgm:prSet>
      <dgm:spPr/>
    </dgm:pt>
    <dgm:pt modelId="{1D3F4E95-774E-4203-8E0D-3F8C36FDC935}" type="pres">
      <dgm:prSet presAssocID="{9FB3F5AD-64A8-4A87-8BC9-1B3DD5C875F2}" presName="sibTrans" presStyleLbl="sibTrans2D1" presStyleIdx="0" presStyleCnt="0"/>
      <dgm:spPr/>
    </dgm:pt>
    <dgm:pt modelId="{3205CDB6-9E59-4649-9136-9C2A2F3C2828}" type="pres">
      <dgm:prSet presAssocID="{41DA1203-1A1D-4491-9F18-EAE49D73A023}" presName="compNode" presStyleCnt="0"/>
      <dgm:spPr/>
    </dgm:pt>
    <dgm:pt modelId="{6D8B61D2-9CD5-46E1-934E-361E36F9A425}" type="pres">
      <dgm:prSet presAssocID="{41DA1203-1A1D-4491-9F18-EAE49D73A023}" presName="iconBgRect" presStyleLbl="bgShp" presStyleIdx="1" presStyleCnt="2"/>
      <dgm:spPr/>
    </dgm:pt>
    <dgm:pt modelId="{1A04C3BC-6D02-49D4-AD8F-48CFC686FF8A}" type="pres">
      <dgm:prSet presAssocID="{41DA1203-1A1D-4491-9F18-EAE49D73A02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erarchy"/>
        </a:ext>
      </dgm:extLst>
    </dgm:pt>
    <dgm:pt modelId="{F05C4C3D-C7A8-4419-846E-45E3D725BFE4}" type="pres">
      <dgm:prSet presAssocID="{41DA1203-1A1D-4491-9F18-EAE49D73A023}" presName="spaceRect" presStyleCnt="0"/>
      <dgm:spPr/>
    </dgm:pt>
    <dgm:pt modelId="{5339274F-F5F0-4022-8258-1C8206774DED}" type="pres">
      <dgm:prSet presAssocID="{41DA1203-1A1D-4491-9F18-EAE49D73A023}" presName="textRect" presStyleLbl="revTx" presStyleIdx="1" presStyleCnt="2" custScaleX="106271" custScaleY="134389">
        <dgm:presLayoutVars>
          <dgm:chMax val="1"/>
          <dgm:chPref val="1"/>
        </dgm:presLayoutVars>
      </dgm:prSet>
      <dgm:spPr/>
    </dgm:pt>
  </dgm:ptLst>
  <dgm:cxnLst>
    <dgm:cxn modelId="{31FD2631-6CA0-4780-9D21-EEF0723E1306}" srcId="{628CE368-3ADE-4FB5-9900-F61F96D5121A}" destId="{41DA1203-1A1D-4491-9F18-EAE49D73A023}" srcOrd="1" destOrd="0" parTransId="{B18DD194-D621-4C35-8DF1-62007696A475}" sibTransId="{0B274414-1077-42BB-9A31-C3AFF5615118}"/>
    <dgm:cxn modelId="{1A2A265D-51F1-45B4-9F0A-5389AC21AC3C}" type="presOf" srcId="{8F6565BE-01FD-490B-9DEE-67F39FB94BF2}" destId="{83096B68-8AB0-45AB-80BF-3C9E50731F74}" srcOrd="0" destOrd="0" presId="urn:microsoft.com/office/officeart/2018/2/layout/IconCircleList"/>
    <dgm:cxn modelId="{3F203175-5B42-4ACD-A1F8-BA686ABC106F}" type="presOf" srcId="{41DA1203-1A1D-4491-9F18-EAE49D73A023}" destId="{5339274F-F5F0-4022-8258-1C8206774DED}" srcOrd="0" destOrd="0" presId="urn:microsoft.com/office/officeart/2018/2/layout/IconCircleList"/>
    <dgm:cxn modelId="{A1834095-18DB-491C-A75C-36F5981A5BB7}" type="presOf" srcId="{9FB3F5AD-64A8-4A87-8BC9-1B3DD5C875F2}" destId="{1D3F4E95-774E-4203-8E0D-3F8C36FDC935}" srcOrd="0" destOrd="0" presId="urn:microsoft.com/office/officeart/2018/2/layout/IconCircleList"/>
    <dgm:cxn modelId="{1A24E09C-4832-4319-AFCC-456A3EBC035B}" type="presOf" srcId="{628CE368-3ADE-4FB5-9900-F61F96D5121A}" destId="{8D7074AB-32B5-4B2B-B1F5-65DA0D6F41AF}" srcOrd="0" destOrd="0" presId="urn:microsoft.com/office/officeart/2018/2/layout/IconCircleList"/>
    <dgm:cxn modelId="{EF3FA0B8-8B0C-473F-B827-21EC2BE5F1AE}" srcId="{628CE368-3ADE-4FB5-9900-F61F96D5121A}" destId="{8F6565BE-01FD-490B-9DEE-67F39FB94BF2}" srcOrd="0" destOrd="0" parTransId="{BDFF72C1-7621-4C8D-A3EB-B7AE48E1D0A4}" sibTransId="{9FB3F5AD-64A8-4A87-8BC9-1B3DD5C875F2}"/>
    <dgm:cxn modelId="{2417F1B4-960E-464F-8E33-00E28EAEF489}" type="presParOf" srcId="{8D7074AB-32B5-4B2B-B1F5-65DA0D6F41AF}" destId="{F93F2748-3A41-43F5-850A-BDD2F5A27F29}" srcOrd="0" destOrd="0" presId="urn:microsoft.com/office/officeart/2018/2/layout/IconCircleList"/>
    <dgm:cxn modelId="{CCB75840-F83D-4E5F-9E4A-2AA33EA5CF01}" type="presParOf" srcId="{F93F2748-3A41-43F5-850A-BDD2F5A27F29}" destId="{1843C1A2-554E-492D-A9B7-E86B7EC26E35}" srcOrd="0" destOrd="0" presId="urn:microsoft.com/office/officeart/2018/2/layout/IconCircleList"/>
    <dgm:cxn modelId="{EE3EA598-503A-47C7-B20E-605A7DD13A94}" type="presParOf" srcId="{1843C1A2-554E-492D-A9B7-E86B7EC26E35}" destId="{50808E6F-6FD8-4FBA-AC7B-21EA48CE8DCB}" srcOrd="0" destOrd="0" presId="urn:microsoft.com/office/officeart/2018/2/layout/IconCircleList"/>
    <dgm:cxn modelId="{64208CFC-091E-45D2-8EF9-5E9E104B9565}" type="presParOf" srcId="{1843C1A2-554E-492D-A9B7-E86B7EC26E35}" destId="{569B72E9-C03B-4A1D-87B8-8C757972DDF6}" srcOrd="1" destOrd="0" presId="urn:microsoft.com/office/officeart/2018/2/layout/IconCircleList"/>
    <dgm:cxn modelId="{2232145D-9602-434A-A03C-926DC61906C9}" type="presParOf" srcId="{1843C1A2-554E-492D-A9B7-E86B7EC26E35}" destId="{5EAA0005-E893-498C-A3A0-813157A07F5D}" srcOrd="2" destOrd="0" presId="urn:microsoft.com/office/officeart/2018/2/layout/IconCircleList"/>
    <dgm:cxn modelId="{D1EE112C-A5F5-46F3-8BA0-03876A00D588}" type="presParOf" srcId="{1843C1A2-554E-492D-A9B7-E86B7EC26E35}" destId="{83096B68-8AB0-45AB-80BF-3C9E50731F74}" srcOrd="3" destOrd="0" presId="urn:microsoft.com/office/officeart/2018/2/layout/IconCircleList"/>
    <dgm:cxn modelId="{F31519D3-9A96-43D8-AA98-C545DC74B5B4}" type="presParOf" srcId="{F93F2748-3A41-43F5-850A-BDD2F5A27F29}" destId="{1D3F4E95-774E-4203-8E0D-3F8C36FDC935}" srcOrd="1" destOrd="0" presId="urn:microsoft.com/office/officeart/2018/2/layout/IconCircleList"/>
    <dgm:cxn modelId="{5B7B2AA4-7569-43EB-BED9-DB8E04EFE33F}" type="presParOf" srcId="{F93F2748-3A41-43F5-850A-BDD2F5A27F29}" destId="{3205CDB6-9E59-4649-9136-9C2A2F3C2828}" srcOrd="2" destOrd="0" presId="urn:microsoft.com/office/officeart/2018/2/layout/IconCircleList"/>
    <dgm:cxn modelId="{D8349CC9-BBA5-494A-A89B-A22575FBACE2}" type="presParOf" srcId="{3205CDB6-9E59-4649-9136-9C2A2F3C2828}" destId="{6D8B61D2-9CD5-46E1-934E-361E36F9A425}" srcOrd="0" destOrd="0" presId="urn:microsoft.com/office/officeart/2018/2/layout/IconCircleList"/>
    <dgm:cxn modelId="{D8F0D43A-0420-4387-929F-9BB9FDB21BF6}" type="presParOf" srcId="{3205CDB6-9E59-4649-9136-9C2A2F3C2828}" destId="{1A04C3BC-6D02-49D4-AD8F-48CFC686FF8A}" srcOrd="1" destOrd="0" presId="urn:microsoft.com/office/officeart/2018/2/layout/IconCircleList"/>
    <dgm:cxn modelId="{D72D6522-FCFD-4643-8A8C-1F737EC0E67D}" type="presParOf" srcId="{3205CDB6-9E59-4649-9136-9C2A2F3C2828}" destId="{F05C4C3D-C7A8-4419-846E-45E3D725BFE4}" srcOrd="2" destOrd="0" presId="urn:microsoft.com/office/officeart/2018/2/layout/IconCircleList"/>
    <dgm:cxn modelId="{87C28281-4EAC-44C9-BCC7-A8128818DB9D}" type="presParOf" srcId="{3205CDB6-9E59-4649-9136-9C2A2F3C2828}" destId="{5339274F-F5F0-4022-8258-1C8206774DE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8C0CF7-984D-4D32-A2E6-F68496FA7D2B}" type="doc">
      <dgm:prSet loTypeId="urn:microsoft.com/office/officeart/2005/8/layout/hProcess9" loCatId="process" qsTypeId="urn:microsoft.com/office/officeart/2005/8/quickstyle/simple1" qsCatId="simple" csTypeId="urn:microsoft.com/office/officeart/2005/8/colors/accent1_2" csCatId="accent1" phldr="1"/>
      <dgm:spPr/>
    </dgm:pt>
    <dgm:pt modelId="{897F0AEF-C22C-434C-9CDC-09855E7209CA}">
      <dgm:prSet phldrT="[Text]"/>
      <dgm:spPr/>
      <dgm:t>
        <a:bodyPr/>
        <a:lstStyle/>
        <a:p>
          <a:pPr algn="ctr"/>
          <a:r>
            <a:rPr lang="en-US" dirty="0"/>
            <a:t>Obtain	</a:t>
          </a:r>
        </a:p>
      </dgm:t>
    </dgm:pt>
    <dgm:pt modelId="{16BEE4D9-15A7-4E93-A455-B75ECC600842}" type="parTrans" cxnId="{85C9597D-3D03-49F7-ADAC-26C3576FA18D}">
      <dgm:prSet/>
      <dgm:spPr/>
      <dgm:t>
        <a:bodyPr/>
        <a:lstStyle/>
        <a:p>
          <a:endParaRPr lang="en-US"/>
        </a:p>
      </dgm:t>
    </dgm:pt>
    <dgm:pt modelId="{47E7FFA3-332C-4DEB-A7BA-0F2593E79BBE}" type="sibTrans" cxnId="{85C9597D-3D03-49F7-ADAC-26C3576FA18D}">
      <dgm:prSet/>
      <dgm:spPr/>
      <dgm:t>
        <a:bodyPr/>
        <a:lstStyle/>
        <a:p>
          <a:endParaRPr lang="en-US"/>
        </a:p>
      </dgm:t>
    </dgm:pt>
    <dgm:pt modelId="{D4DC8B2E-16F0-43D1-B153-D96FD4A0A41C}">
      <dgm:prSet phldrT="[Text]"/>
      <dgm:spPr/>
      <dgm:t>
        <a:bodyPr/>
        <a:lstStyle/>
        <a:p>
          <a:r>
            <a:rPr lang="en-US" dirty="0"/>
            <a:t>Check</a:t>
          </a:r>
        </a:p>
      </dgm:t>
    </dgm:pt>
    <dgm:pt modelId="{6CD895CB-4DA4-4C6E-BEFA-83F65F12F22B}" type="parTrans" cxnId="{5D49909C-170D-4F36-A4AF-47BFE11A95F8}">
      <dgm:prSet/>
      <dgm:spPr/>
      <dgm:t>
        <a:bodyPr/>
        <a:lstStyle/>
        <a:p>
          <a:endParaRPr lang="en-US"/>
        </a:p>
      </dgm:t>
    </dgm:pt>
    <dgm:pt modelId="{E2027BD8-E54C-43A8-AD4B-CF94B1A4B46B}" type="sibTrans" cxnId="{5D49909C-170D-4F36-A4AF-47BFE11A95F8}">
      <dgm:prSet/>
      <dgm:spPr/>
      <dgm:t>
        <a:bodyPr/>
        <a:lstStyle/>
        <a:p>
          <a:endParaRPr lang="en-US"/>
        </a:p>
      </dgm:t>
    </dgm:pt>
    <dgm:pt modelId="{107F9756-DADC-47BA-BBDE-DC2F8855D361}">
      <dgm:prSet phldrT="[Text]"/>
      <dgm:spPr/>
      <dgm:t>
        <a:bodyPr/>
        <a:lstStyle/>
        <a:p>
          <a:r>
            <a:rPr lang="en-US" dirty="0"/>
            <a:t>Copy</a:t>
          </a:r>
        </a:p>
      </dgm:t>
    </dgm:pt>
    <dgm:pt modelId="{1100D8D1-1675-42EB-A2D0-0E2C53ABFC2E}" type="parTrans" cxnId="{08ACA876-78A7-41E2-942A-A5F68A7710C1}">
      <dgm:prSet/>
      <dgm:spPr/>
      <dgm:t>
        <a:bodyPr/>
        <a:lstStyle/>
        <a:p>
          <a:endParaRPr lang="en-US"/>
        </a:p>
      </dgm:t>
    </dgm:pt>
    <dgm:pt modelId="{89FF3608-A4C8-474D-BB00-89ED086308B1}" type="sibTrans" cxnId="{08ACA876-78A7-41E2-942A-A5F68A7710C1}">
      <dgm:prSet/>
      <dgm:spPr/>
      <dgm:t>
        <a:bodyPr/>
        <a:lstStyle/>
        <a:p>
          <a:endParaRPr lang="en-US"/>
        </a:p>
      </dgm:t>
    </dgm:pt>
    <dgm:pt modelId="{F4E2CF62-F26B-4AF8-829B-82622422A1C6}" type="pres">
      <dgm:prSet presAssocID="{A78C0CF7-984D-4D32-A2E6-F68496FA7D2B}" presName="CompostProcess" presStyleCnt="0">
        <dgm:presLayoutVars>
          <dgm:dir/>
          <dgm:resizeHandles val="exact"/>
        </dgm:presLayoutVars>
      </dgm:prSet>
      <dgm:spPr/>
    </dgm:pt>
    <dgm:pt modelId="{DA6EF808-1B93-47AB-9E24-4BEA052B19EF}" type="pres">
      <dgm:prSet presAssocID="{A78C0CF7-984D-4D32-A2E6-F68496FA7D2B}" presName="arrow" presStyleLbl="bgShp" presStyleIdx="0" presStyleCnt="1" custLinFactX="27751" custLinFactY="-2195" custLinFactNeighborX="100000" custLinFactNeighborY="-100000"/>
      <dgm:spPr/>
    </dgm:pt>
    <dgm:pt modelId="{AB880681-23FE-4665-AD39-33C43BCD4F86}" type="pres">
      <dgm:prSet presAssocID="{A78C0CF7-984D-4D32-A2E6-F68496FA7D2B}" presName="linearProcess" presStyleCnt="0"/>
      <dgm:spPr/>
    </dgm:pt>
    <dgm:pt modelId="{859652CE-C8C6-4686-B1F1-36287DE77731}" type="pres">
      <dgm:prSet presAssocID="{897F0AEF-C22C-434C-9CDC-09855E7209CA}" presName="textNode" presStyleLbl="node1" presStyleIdx="0" presStyleCnt="3">
        <dgm:presLayoutVars>
          <dgm:bulletEnabled val="1"/>
        </dgm:presLayoutVars>
      </dgm:prSet>
      <dgm:spPr/>
    </dgm:pt>
    <dgm:pt modelId="{0915AAF3-5832-4E18-B553-5632DCC3E320}" type="pres">
      <dgm:prSet presAssocID="{47E7FFA3-332C-4DEB-A7BA-0F2593E79BBE}" presName="sibTrans" presStyleCnt="0"/>
      <dgm:spPr/>
    </dgm:pt>
    <dgm:pt modelId="{98865BE1-7821-43CE-9D62-B509F0C319D1}" type="pres">
      <dgm:prSet presAssocID="{D4DC8B2E-16F0-43D1-B153-D96FD4A0A41C}" presName="textNode" presStyleLbl="node1" presStyleIdx="1" presStyleCnt="3">
        <dgm:presLayoutVars>
          <dgm:bulletEnabled val="1"/>
        </dgm:presLayoutVars>
      </dgm:prSet>
      <dgm:spPr/>
    </dgm:pt>
    <dgm:pt modelId="{EB3472BE-0D9A-4520-B834-DA31D36306C8}" type="pres">
      <dgm:prSet presAssocID="{E2027BD8-E54C-43A8-AD4B-CF94B1A4B46B}" presName="sibTrans" presStyleCnt="0"/>
      <dgm:spPr/>
    </dgm:pt>
    <dgm:pt modelId="{513293F2-354D-4A98-A5E2-15512FF6C191}" type="pres">
      <dgm:prSet presAssocID="{107F9756-DADC-47BA-BBDE-DC2F8855D361}" presName="textNode" presStyleLbl="node1" presStyleIdx="2" presStyleCnt="3" custLinFactNeighborX="0">
        <dgm:presLayoutVars>
          <dgm:bulletEnabled val="1"/>
        </dgm:presLayoutVars>
      </dgm:prSet>
      <dgm:spPr/>
    </dgm:pt>
  </dgm:ptLst>
  <dgm:cxnLst>
    <dgm:cxn modelId="{B705230C-4E3D-461F-8F2B-A8EAA189241E}" type="presOf" srcId="{107F9756-DADC-47BA-BBDE-DC2F8855D361}" destId="{513293F2-354D-4A98-A5E2-15512FF6C191}" srcOrd="0" destOrd="0" presId="urn:microsoft.com/office/officeart/2005/8/layout/hProcess9"/>
    <dgm:cxn modelId="{246DB02C-4A6E-45E4-B2F0-DCFF6F7C4196}" type="presOf" srcId="{D4DC8B2E-16F0-43D1-B153-D96FD4A0A41C}" destId="{98865BE1-7821-43CE-9D62-B509F0C319D1}" srcOrd="0" destOrd="0" presId="urn:microsoft.com/office/officeart/2005/8/layout/hProcess9"/>
    <dgm:cxn modelId="{08ACA876-78A7-41E2-942A-A5F68A7710C1}" srcId="{A78C0CF7-984D-4D32-A2E6-F68496FA7D2B}" destId="{107F9756-DADC-47BA-BBDE-DC2F8855D361}" srcOrd="2" destOrd="0" parTransId="{1100D8D1-1675-42EB-A2D0-0E2C53ABFC2E}" sibTransId="{89FF3608-A4C8-474D-BB00-89ED086308B1}"/>
    <dgm:cxn modelId="{85C9597D-3D03-49F7-ADAC-26C3576FA18D}" srcId="{A78C0CF7-984D-4D32-A2E6-F68496FA7D2B}" destId="{897F0AEF-C22C-434C-9CDC-09855E7209CA}" srcOrd="0" destOrd="0" parTransId="{16BEE4D9-15A7-4E93-A455-B75ECC600842}" sibTransId="{47E7FFA3-332C-4DEB-A7BA-0F2593E79BBE}"/>
    <dgm:cxn modelId="{40A88789-8270-4FB3-894C-E600A38B1612}" type="presOf" srcId="{A78C0CF7-984D-4D32-A2E6-F68496FA7D2B}" destId="{F4E2CF62-F26B-4AF8-829B-82622422A1C6}" srcOrd="0" destOrd="0" presId="urn:microsoft.com/office/officeart/2005/8/layout/hProcess9"/>
    <dgm:cxn modelId="{5D49909C-170D-4F36-A4AF-47BFE11A95F8}" srcId="{A78C0CF7-984D-4D32-A2E6-F68496FA7D2B}" destId="{D4DC8B2E-16F0-43D1-B153-D96FD4A0A41C}" srcOrd="1" destOrd="0" parTransId="{6CD895CB-4DA4-4C6E-BEFA-83F65F12F22B}" sibTransId="{E2027BD8-E54C-43A8-AD4B-CF94B1A4B46B}"/>
    <dgm:cxn modelId="{D85548BF-748E-4596-896F-C94BC2312D12}" type="presOf" srcId="{897F0AEF-C22C-434C-9CDC-09855E7209CA}" destId="{859652CE-C8C6-4686-B1F1-36287DE77731}" srcOrd="0" destOrd="0" presId="urn:microsoft.com/office/officeart/2005/8/layout/hProcess9"/>
    <dgm:cxn modelId="{ED72C779-D981-4F6E-8181-6A8E83B7ED03}" type="presParOf" srcId="{F4E2CF62-F26B-4AF8-829B-82622422A1C6}" destId="{DA6EF808-1B93-47AB-9E24-4BEA052B19EF}" srcOrd="0" destOrd="0" presId="urn:microsoft.com/office/officeart/2005/8/layout/hProcess9"/>
    <dgm:cxn modelId="{ADA46EAD-8E1E-4A45-8E9B-429445C12737}" type="presParOf" srcId="{F4E2CF62-F26B-4AF8-829B-82622422A1C6}" destId="{AB880681-23FE-4665-AD39-33C43BCD4F86}" srcOrd="1" destOrd="0" presId="urn:microsoft.com/office/officeart/2005/8/layout/hProcess9"/>
    <dgm:cxn modelId="{900DC4BB-1F0D-4687-9E62-C0E75553DCC5}" type="presParOf" srcId="{AB880681-23FE-4665-AD39-33C43BCD4F86}" destId="{859652CE-C8C6-4686-B1F1-36287DE77731}" srcOrd="0" destOrd="0" presId="urn:microsoft.com/office/officeart/2005/8/layout/hProcess9"/>
    <dgm:cxn modelId="{DC55C027-EEAF-4A9F-ABD2-623B3DBC5293}" type="presParOf" srcId="{AB880681-23FE-4665-AD39-33C43BCD4F86}" destId="{0915AAF3-5832-4E18-B553-5632DCC3E320}" srcOrd="1" destOrd="0" presId="urn:microsoft.com/office/officeart/2005/8/layout/hProcess9"/>
    <dgm:cxn modelId="{1BC4CB42-1254-48F0-A428-711F40BFCAA8}" type="presParOf" srcId="{AB880681-23FE-4665-AD39-33C43BCD4F86}" destId="{98865BE1-7821-43CE-9D62-B509F0C319D1}" srcOrd="2" destOrd="0" presId="urn:microsoft.com/office/officeart/2005/8/layout/hProcess9"/>
    <dgm:cxn modelId="{4F6042EB-D57E-4328-A110-642B42DED2C5}" type="presParOf" srcId="{AB880681-23FE-4665-AD39-33C43BCD4F86}" destId="{EB3472BE-0D9A-4520-B834-DA31D36306C8}" srcOrd="3" destOrd="0" presId="urn:microsoft.com/office/officeart/2005/8/layout/hProcess9"/>
    <dgm:cxn modelId="{F5222D8A-4189-4074-9820-5ADFE6B7E0BD}" type="presParOf" srcId="{AB880681-23FE-4665-AD39-33C43BCD4F86}" destId="{513293F2-354D-4A98-A5E2-15512FF6C191}"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BFE29-3BF9-45C6-B98E-FD9B0D4CDF2F}">
      <dsp:nvSpPr>
        <dsp:cNvPr id="0" name=""/>
        <dsp:cNvSpPr/>
      </dsp:nvSpPr>
      <dsp:spPr>
        <a:xfrm>
          <a:off x="443774" y="0"/>
          <a:ext cx="7032952" cy="4219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621" tIns="361740" rIns="344621" bIns="361740" numCol="1" spcCol="1270" anchor="t" anchorCtr="0">
          <a:noAutofit/>
        </a:bodyPr>
        <a:lstStyle/>
        <a:p>
          <a:pPr marL="0" lvl="0" indent="0" algn="l" defTabSz="1155700">
            <a:lnSpc>
              <a:spcPct val="90000"/>
            </a:lnSpc>
            <a:spcBef>
              <a:spcPct val="0"/>
            </a:spcBef>
            <a:spcAft>
              <a:spcPct val="35000"/>
            </a:spcAft>
            <a:buNone/>
          </a:pPr>
          <a:r>
            <a:rPr lang="en-GB" sz="2600" b="1" kern="1200"/>
            <a:t>Our Session today will cover the following:</a:t>
          </a:r>
          <a:endParaRPr lang="en-US" sz="2600" kern="120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GB" sz="2000" kern="1200" dirty="0"/>
            <a:t>Effective Sponsor Licence Management &amp; Compliance.</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GB" sz="2000" kern="1200" dirty="0"/>
            <a:t>What happens in a Home Office Compliance Audit.</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GB" sz="2000" kern="1200" dirty="0"/>
            <a:t>On-boarding &amp; Right to Work Checks.</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GB" sz="2000" kern="1200" dirty="0"/>
            <a:t>Q&amp;A.</a:t>
          </a:r>
          <a:endParaRPr lang="en-US" sz="2000" kern="1200" dirty="0"/>
        </a:p>
      </dsp:txBody>
      <dsp:txXfrm>
        <a:off x="443774" y="0"/>
        <a:ext cx="7032952" cy="4219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AC0A0-6233-437C-B743-643BA545F930}">
      <dsp:nvSpPr>
        <dsp:cNvPr id="0" name=""/>
        <dsp:cNvSpPr/>
      </dsp:nvSpPr>
      <dsp:spPr>
        <a:xfrm>
          <a:off x="318942" y="1010898"/>
          <a:ext cx="997207" cy="9972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63BADD-715A-4A6C-B8F8-DF4932933934}">
      <dsp:nvSpPr>
        <dsp:cNvPr id="0" name=""/>
        <dsp:cNvSpPr/>
      </dsp:nvSpPr>
      <dsp:spPr>
        <a:xfrm>
          <a:off x="531462" y="1223418"/>
          <a:ext cx="572167" cy="5721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E720E-A023-40D4-9A5E-FC815D41A85D}">
      <dsp:nvSpPr>
        <dsp:cNvPr id="0" name=""/>
        <dsp:cNvSpPr/>
      </dsp:nvSpPr>
      <dsp:spPr>
        <a:xfrm>
          <a:off x="163" y="2318710"/>
          <a:ext cx="1634765" cy="102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UKVI could undertake a compliance visit before granting a licence or at any time during the validity of your Sponsor Licence.</a:t>
          </a:r>
        </a:p>
      </dsp:txBody>
      <dsp:txXfrm>
        <a:off x="163" y="2318710"/>
        <a:ext cx="1634765" cy="1021728"/>
      </dsp:txXfrm>
    </dsp:sp>
    <dsp:sp modelId="{E0141393-A299-4078-A833-8D22DC7A8B5F}">
      <dsp:nvSpPr>
        <dsp:cNvPr id="0" name=""/>
        <dsp:cNvSpPr/>
      </dsp:nvSpPr>
      <dsp:spPr>
        <a:xfrm>
          <a:off x="2239792" y="1010898"/>
          <a:ext cx="997207" cy="9972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A3DB92-D439-4816-A9FC-D7E729EFF7E0}">
      <dsp:nvSpPr>
        <dsp:cNvPr id="0" name=""/>
        <dsp:cNvSpPr/>
      </dsp:nvSpPr>
      <dsp:spPr>
        <a:xfrm>
          <a:off x="2452312" y="1223418"/>
          <a:ext cx="572167" cy="5721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F9433F-A238-43DB-8969-14E82954F511}">
      <dsp:nvSpPr>
        <dsp:cNvPr id="0" name=""/>
        <dsp:cNvSpPr/>
      </dsp:nvSpPr>
      <dsp:spPr>
        <a:xfrm>
          <a:off x="1921013" y="2318710"/>
          <a:ext cx="1634765" cy="102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This is to ensure your business has the relevant HR systems in place to monitor migrants and right to work checks.</a:t>
          </a:r>
        </a:p>
      </dsp:txBody>
      <dsp:txXfrm>
        <a:off x="1921013" y="2318710"/>
        <a:ext cx="1634765" cy="1021728"/>
      </dsp:txXfrm>
    </dsp:sp>
    <dsp:sp modelId="{256EA977-B841-4B1A-B1CA-E214B8A05CA7}">
      <dsp:nvSpPr>
        <dsp:cNvPr id="0" name=""/>
        <dsp:cNvSpPr/>
      </dsp:nvSpPr>
      <dsp:spPr>
        <a:xfrm>
          <a:off x="4160642" y="1010898"/>
          <a:ext cx="997207" cy="9972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5A031-5886-42A9-B1FD-B50589F61609}">
      <dsp:nvSpPr>
        <dsp:cNvPr id="0" name=""/>
        <dsp:cNvSpPr/>
      </dsp:nvSpPr>
      <dsp:spPr>
        <a:xfrm>
          <a:off x="4373161" y="1223418"/>
          <a:ext cx="572167" cy="5721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FD5AD-403C-43EB-9410-49F138634D37}">
      <dsp:nvSpPr>
        <dsp:cNvPr id="0" name=""/>
        <dsp:cNvSpPr/>
      </dsp:nvSpPr>
      <dsp:spPr>
        <a:xfrm>
          <a:off x="3841862" y="2318710"/>
          <a:ext cx="1634765" cy="1021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It does not happen for every application but could so be prepared!</a:t>
          </a:r>
        </a:p>
      </dsp:txBody>
      <dsp:txXfrm>
        <a:off x="3841862" y="2318710"/>
        <a:ext cx="1634765" cy="10217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58159-FE8B-4314-8A42-475CD498A3F3}">
      <dsp:nvSpPr>
        <dsp:cNvPr id="0" name=""/>
        <dsp:cNvSpPr/>
      </dsp:nvSpPr>
      <dsp:spPr>
        <a:xfrm>
          <a:off x="0" y="27399"/>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The Home Office have received intelligence about your organisation. </a:t>
          </a:r>
          <a:endParaRPr lang="en-US" sz="1100" kern="1200"/>
        </a:p>
      </dsp:txBody>
      <dsp:txXfrm>
        <a:off x="0" y="27399"/>
        <a:ext cx="1591310" cy="954786"/>
      </dsp:txXfrm>
    </dsp:sp>
    <dsp:sp modelId="{C875A377-9461-4302-9981-F80535173B4F}">
      <dsp:nvSpPr>
        <dsp:cNvPr id="0" name=""/>
        <dsp:cNvSpPr/>
      </dsp:nvSpPr>
      <dsp:spPr>
        <a:xfrm>
          <a:off x="1750441" y="27399"/>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You have hit a trigger point for the number of migrants you have sponsored. </a:t>
          </a:r>
          <a:endParaRPr lang="en-US" sz="1100" kern="1200"/>
        </a:p>
      </dsp:txBody>
      <dsp:txXfrm>
        <a:off x="1750441" y="27399"/>
        <a:ext cx="1591310" cy="954786"/>
      </dsp:txXfrm>
    </dsp:sp>
    <dsp:sp modelId="{C58DC294-69D4-41BC-9FA8-A66D93548E95}">
      <dsp:nvSpPr>
        <dsp:cNvPr id="0" name=""/>
        <dsp:cNvSpPr/>
      </dsp:nvSpPr>
      <dsp:spPr>
        <a:xfrm>
          <a:off x="3500883" y="27399"/>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You are renewing your Sponsor Licence</a:t>
          </a:r>
          <a:endParaRPr lang="en-US" sz="1100" kern="1200"/>
        </a:p>
      </dsp:txBody>
      <dsp:txXfrm>
        <a:off x="3500883" y="27399"/>
        <a:ext cx="1591310" cy="954786"/>
      </dsp:txXfrm>
    </dsp:sp>
    <dsp:sp modelId="{006215C6-609F-4A0E-BF2B-731F3B5AB334}">
      <dsp:nvSpPr>
        <dsp:cNvPr id="0" name=""/>
        <dsp:cNvSpPr/>
      </dsp:nvSpPr>
      <dsp:spPr>
        <a:xfrm>
          <a:off x="0" y="1141317"/>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Another unit within the Home Office has requested the visit as part of a joint operation </a:t>
          </a:r>
          <a:endParaRPr lang="en-US" sz="1100" kern="1200"/>
        </a:p>
      </dsp:txBody>
      <dsp:txXfrm>
        <a:off x="0" y="1141317"/>
        <a:ext cx="1591310" cy="954786"/>
      </dsp:txXfrm>
    </dsp:sp>
    <dsp:sp modelId="{4B6044CA-6785-4000-B982-E980FFD1942C}">
      <dsp:nvSpPr>
        <dsp:cNvPr id="0" name=""/>
        <dsp:cNvSpPr/>
      </dsp:nvSpPr>
      <dsp:spPr>
        <a:xfrm>
          <a:off x="1750441" y="1141317"/>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You are a B-rated Licence holder and are therefore subject to an action plan that now requires assessment</a:t>
          </a:r>
          <a:endParaRPr lang="en-US" sz="1100" kern="1200"/>
        </a:p>
      </dsp:txBody>
      <dsp:txXfrm>
        <a:off x="1750441" y="1141317"/>
        <a:ext cx="1591310" cy="954786"/>
      </dsp:txXfrm>
    </dsp:sp>
    <dsp:sp modelId="{5DC63A37-C47E-467F-A0CA-3BE522E20049}">
      <dsp:nvSpPr>
        <dsp:cNvPr id="0" name=""/>
        <dsp:cNvSpPr/>
      </dsp:nvSpPr>
      <dsp:spPr>
        <a:xfrm>
          <a:off x="3500883" y="1141317"/>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You have requested the visit</a:t>
          </a:r>
          <a:endParaRPr lang="en-US" sz="1100" kern="1200"/>
        </a:p>
      </dsp:txBody>
      <dsp:txXfrm>
        <a:off x="3500883" y="1141317"/>
        <a:ext cx="1591310" cy="954786"/>
      </dsp:txXfrm>
    </dsp:sp>
    <dsp:sp modelId="{0C86BEE3-7E3D-4A83-B559-1E8FD63F30C8}">
      <dsp:nvSpPr>
        <dsp:cNvPr id="0" name=""/>
        <dsp:cNvSpPr/>
      </dsp:nvSpPr>
      <dsp:spPr>
        <a:xfrm>
          <a:off x="0" y="2255234"/>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HMRC ‘Smart’ Checks reveal you may not have paid your workers in accordance with your CoS.</a:t>
          </a:r>
          <a:endParaRPr lang="en-US" sz="1100" kern="1200"/>
        </a:p>
      </dsp:txBody>
      <dsp:txXfrm>
        <a:off x="0" y="2255234"/>
        <a:ext cx="1591310" cy="954786"/>
      </dsp:txXfrm>
    </dsp:sp>
    <dsp:sp modelId="{21DB8CF6-5A96-4D60-8513-2DFD2815BB89}">
      <dsp:nvSpPr>
        <dsp:cNvPr id="0" name=""/>
        <dsp:cNvSpPr/>
      </dsp:nvSpPr>
      <dsp:spPr>
        <a:xfrm>
          <a:off x="1750441" y="2255234"/>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 history of refused visa applications or applications for Certificates of Sponsorship</a:t>
          </a:r>
          <a:endParaRPr lang="en-US" sz="1100" kern="1200"/>
        </a:p>
      </dsp:txBody>
      <dsp:txXfrm>
        <a:off x="1750441" y="2255234"/>
        <a:ext cx="1591310" cy="954786"/>
      </dsp:txXfrm>
    </dsp:sp>
    <dsp:sp modelId="{A31522D0-9A45-4F6E-BD0C-837F47311637}">
      <dsp:nvSpPr>
        <dsp:cNvPr id="0" name=""/>
        <dsp:cNvSpPr/>
      </dsp:nvSpPr>
      <dsp:spPr>
        <a:xfrm>
          <a:off x="3500883" y="2255234"/>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Civil Penalties and not following correct Right to Work processes</a:t>
          </a:r>
          <a:endParaRPr lang="en-US" sz="1100" kern="1200"/>
        </a:p>
      </dsp:txBody>
      <dsp:txXfrm>
        <a:off x="3500883" y="2255234"/>
        <a:ext cx="1591310" cy="954786"/>
      </dsp:txXfrm>
    </dsp:sp>
    <dsp:sp modelId="{3C85BEE0-E10B-4ABA-B058-243FD122D35E}">
      <dsp:nvSpPr>
        <dsp:cNvPr id="0" name=""/>
        <dsp:cNvSpPr/>
      </dsp:nvSpPr>
      <dsp:spPr>
        <a:xfrm>
          <a:off x="1750441" y="3369151"/>
          <a:ext cx="1591310" cy="954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Disgruntled employees</a:t>
          </a:r>
          <a:endParaRPr lang="en-US" sz="1100" kern="1200"/>
        </a:p>
      </dsp:txBody>
      <dsp:txXfrm>
        <a:off x="1750441" y="3369151"/>
        <a:ext cx="1591310" cy="9547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08E6F-6FD8-4FBA-AC7B-21EA48CE8DCB}">
      <dsp:nvSpPr>
        <dsp:cNvPr id="0" name=""/>
        <dsp:cNvSpPr/>
      </dsp:nvSpPr>
      <dsp:spPr>
        <a:xfrm>
          <a:off x="424" y="1462046"/>
          <a:ext cx="1119566" cy="11195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B72E9-C03B-4A1D-87B8-8C757972DDF6}">
      <dsp:nvSpPr>
        <dsp:cNvPr id="0" name=""/>
        <dsp:cNvSpPr/>
      </dsp:nvSpPr>
      <dsp:spPr>
        <a:xfrm>
          <a:off x="235533" y="1697155"/>
          <a:ext cx="649348" cy="6493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96B68-8AB0-45AB-80BF-3C9E50731F74}">
      <dsp:nvSpPr>
        <dsp:cNvPr id="0" name=""/>
        <dsp:cNvSpPr/>
      </dsp:nvSpPr>
      <dsp:spPr>
        <a:xfrm>
          <a:off x="1203499" y="1329204"/>
          <a:ext cx="2951777" cy="1385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GB" sz="1300" i="1" kern="1200" dirty="0"/>
            <a:t>“I have conducted a Home Office Right to Work check on the employee. It confirms that the prospective candidate has a valid Skilled Worker Visa and is permitted to work an additional 20 hours a week. </a:t>
          </a:r>
          <a:endParaRPr lang="en-US" sz="1300" kern="1200" dirty="0"/>
        </a:p>
      </dsp:txBody>
      <dsp:txXfrm>
        <a:off x="1203499" y="1329204"/>
        <a:ext cx="2951777" cy="1385251"/>
      </dsp:txXfrm>
    </dsp:sp>
    <dsp:sp modelId="{6D8B61D2-9CD5-46E1-934E-361E36F9A425}">
      <dsp:nvSpPr>
        <dsp:cNvPr id="0" name=""/>
        <dsp:cNvSpPr/>
      </dsp:nvSpPr>
      <dsp:spPr>
        <a:xfrm>
          <a:off x="4615099" y="1462046"/>
          <a:ext cx="1119566" cy="111956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04C3BC-6D02-49D4-AD8F-48CFC686FF8A}">
      <dsp:nvSpPr>
        <dsp:cNvPr id="0" name=""/>
        <dsp:cNvSpPr/>
      </dsp:nvSpPr>
      <dsp:spPr>
        <a:xfrm>
          <a:off x="4850208" y="1697155"/>
          <a:ext cx="649348" cy="6493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39274F-F5F0-4022-8258-1C8206774DED}">
      <dsp:nvSpPr>
        <dsp:cNvPr id="0" name=""/>
        <dsp:cNvSpPr/>
      </dsp:nvSpPr>
      <dsp:spPr>
        <a:xfrm>
          <a:off x="5891827" y="1269542"/>
          <a:ext cx="2804469" cy="150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GB" sz="1300" i="1" kern="1200" dirty="0"/>
            <a:t>Surely, I would be covered if I have followed the correct Right to Work processes to employ them?”</a:t>
          </a:r>
          <a:endParaRPr lang="en-US" sz="1300" kern="1200" dirty="0"/>
        </a:p>
      </dsp:txBody>
      <dsp:txXfrm>
        <a:off x="5891827" y="1269542"/>
        <a:ext cx="2804469" cy="15045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EF808-1B93-47AB-9E24-4BEA052B19EF}">
      <dsp:nvSpPr>
        <dsp:cNvPr id="0" name=""/>
        <dsp:cNvSpPr/>
      </dsp:nvSpPr>
      <dsp:spPr>
        <a:xfrm>
          <a:off x="471708" y="0"/>
          <a:ext cx="2673013" cy="8516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652CE-C8C6-4686-B1F1-36287DE77731}">
      <dsp:nvSpPr>
        <dsp:cNvPr id="0" name=""/>
        <dsp:cNvSpPr/>
      </dsp:nvSpPr>
      <dsp:spPr>
        <a:xfrm>
          <a:off x="106564" y="255498"/>
          <a:ext cx="943416" cy="3406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Obtain	</a:t>
          </a:r>
        </a:p>
      </dsp:txBody>
      <dsp:txXfrm>
        <a:off x="123194" y="272128"/>
        <a:ext cx="910156" cy="307405"/>
      </dsp:txXfrm>
    </dsp:sp>
    <dsp:sp modelId="{98865BE1-7821-43CE-9D62-B509F0C319D1}">
      <dsp:nvSpPr>
        <dsp:cNvPr id="0" name=""/>
        <dsp:cNvSpPr/>
      </dsp:nvSpPr>
      <dsp:spPr>
        <a:xfrm>
          <a:off x="1100652" y="255498"/>
          <a:ext cx="943416" cy="3406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Check</a:t>
          </a:r>
        </a:p>
      </dsp:txBody>
      <dsp:txXfrm>
        <a:off x="1117282" y="272128"/>
        <a:ext cx="910156" cy="307405"/>
      </dsp:txXfrm>
    </dsp:sp>
    <dsp:sp modelId="{513293F2-354D-4A98-A5E2-15512FF6C191}">
      <dsp:nvSpPr>
        <dsp:cNvPr id="0" name=""/>
        <dsp:cNvSpPr/>
      </dsp:nvSpPr>
      <dsp:spPr>
        <a:xfrm>
          <a:off x="2094741" y="255498"/>
          <a:ext cx="943416" cy="3406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Copy</a:t>
          </a:r>
        </a:p>
      </dsp:txBody>
      <dsp:txXfrm>
        <a:off x="2111371" y="272128"/>
        <a:ext cx="910156" cy="30740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DE4FC-5AA2-714C-AB84-F81A118D71E7}"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7B983-8600-FA44-8DE4-99983BC722E7}" type="slidenum">
              <a:rPr lang="en-US" smtClean="0"/>
              <a:t>‹#›</a:t>
            </a:fld>
            <a:endParaRPr lang="en-US"/>
          </a:p>
        </p:txBody>
      </p:sp>
    </p:spTree>
    <p:extLst>
      <p:ext uri="{BB962C8B-B14F-4D97-AF65-F5344CB8AC3E}">
        <p14:creationId xmlns:p14="http://schemas.microsoft.com/office/powerpoint/2010/main" val="316320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66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 on the date on which your employee’s visa expires (as set out in the document previously checked or the information provided by the Home Office online right to work checking service), you are reasonably satisfied that your employee: </a:t>
            </a:r>
          </a:p>
          <a:p>
            <a:r>
              <a:rPr lang="en-GB" sz="1200" kern="1200" dirty="0">
                <a:solidFill>
                  <a:schemeClr val="tx1"/>
                </a:solidFill>
                <a:effectLst/>
                <a:latin typeface="+mn-lt"/>
                <a:ea typeface="+mn-ea"/>
                <a:cs typeface="+mn-cs"/>
              </a:rPr>
              <a:t>• has submitted an in-time application to us to extend or vary their permission to be in the UK; or </a:t>
            </a:r>
          </a:p>
          <a:p>
            <a:r>
              <a:rPr lang="en-GB" sz="1200" kern="1200" dirty="0">
                <a:solidFill>
                  <a:schemeClr val="tx1"/>
                </a:solidFill>
                <a:effectLst/>
                <a:latin typeface="+mn-lt"/>
                <a:ea typeface="+mn-ea"/>
                <a:cs typeface="+mn-cs"/>
              </a:rPr>
              <a:t>• has made an appeal or an administrative review against a decision on that application which is outstanding; or </a:t>
            </a:r>
          </a:p>
          <a:p>
            <a:r>
              <a:rPr lang="en-GB" sz="1200" kern="1200" dirty="0">
                <a:solidFill>
                  <a:schemeClr val="tx1"/>
                </a:solidFill>
                <a:effectLst/>
                <a:latin typeface="+mn-lt"/>
                <a:ea typeface="+mn-ea"/>
                <a:cs typeface="+mn-cs"/>
              </a:rPr>
              <a:t>• is unable to provide acceptable documentation but presents other information indicating they are a non-EEA long-term lawful resident of the UK who arrived here before 1988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Your statutory excuse will continue from the expiry date of your employee’s permission for a further period of up to 28 days to enable you to obtain a positive verification from the Employer Checking Service. This ‘grace period’ does not apply to checks carried out before employment commences. In such circumstances, you should delay employing the individual until you have received a Positive Verification Notice from our Employer Checking Service. </a:t>
            </a:r>
          </a:p>
          <a:p>
            <a:endParaRPr lang="en-GB" dirty="0"/>
          </a:p>
        </p:txBody>
      </p:sp>
      <p:sp>
        <p:nvSpPr>
          <p:cNvPr id="4" name="Slide Number Placeholder 3"/>
          <p:cNvSpPr>
            <a:spLocks noGrp="1"/>
          </p:cNvSpPr>
          <p:nvPr>
            <p:ph type="sldNum" sz="quarter" idx="10"/>
          </p:nvPr>
        </p:nvSpPr>
        <p:spPr/>
        <p:txBody>
          <a:bodyPr/>
          <a:lstStyle/>
          <a:p>
            <a:fld id="{53D78A92-0141-4330-8F3E-FAADFAC23844}" type="slidenum">
              <a:rPr lang="ru-RU" smtClean="0"/>
              <a:t>44</a:t>
            </a:fld>
            <a:endParaRPr lang="ru-RU" dirty="0"/>
          </a:p>
        </p:txBody>
      </p:sp>
    </p:spTree>
    <p:extLst>
      <p:ext uri="{BB962C8B-B14F-4D97-AF65-F5344CB8AC3E}">
        <p14:creationId xmlns:p14="http://schemas.microsoft.com/office/powerpoint/2010/main" val="1747227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667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7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78A92-0141-4330-8F3E-FAADFAC23844}"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35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D78A92-0141-4330-8F3E-FAADFAC23844}" type="slidenum">
              <a:rPr lang="ru-RU" smtClean="0"/>
              <a:t>35</a:t>
            </a:fld>
            <a:endParaRPr lang="ru-RU" dirty="0"/>
          </a:p>
        </p:txBody>
      </p:sp>
    </p:spTree>
    <p:extLst>
      <p:ext uri="{BB962C8B-B14F-4D97-AF65-F5344CB8AC3E}">
        <p14:creationId xmlns:p14="http://schemas.microsoft.com/office/powerpoint/2010/main" val="1712667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D78A92-0141-4330-8F3E-FAADFAC23844}" type="slidenum">
              <a:rPr lang="ru-RU" smtClean="0"/>
              <a:t>36</a:t>
            </a:fld>
            <a:endParaRPr lang="ru-RU" dirty="0"/>
          </a:p>
        </p:txBody>
      </p:sp>
    </p:spTree>
    <p:extLst>
      <p:ext uri="{BB962C8B-B14F-4D97-AF65-F5344CB8AC3E}">
        <p14:creationId xmlns:p14="http://schemas.microsoft.com/office/powerpoint/2010/main" val="387886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D78A92-0141-4330-8F3E-FAADFAC23844}" type="slidenum">
              <a:rPr lang="ru-RU" smtClean="0"/>
              <a:t>37</a:t>
            </a:fld>
            <a:endParaRPr lang="ru-RU" dirty="0"/>
          </a:p>
        </p:txBody>
      </p:sp>
    </p:spTree>
    <p:extLst>
      <p:ext uri="{BB962C8B-B14F-4D97-AF65-F5344CB8AC3E}">
        <p14:creationId xmlns:p14="http://schemas.microsoft.com/office/powerpoint/2010/main" val="85919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service works on the basis of the individual first viewing their own Home Office right to work record. They may then share this information with you if they wish, by providing you with a ‘share code’, which, when entered along with the individual’s date of birth, enables you to access the information.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share code will be valid for 30 days, after which a new code will be required in order to conduct an online check.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is vital that you access the service using the employer part of the service in order to obtain a statutory excuse. It is not sufficient to view the information provided to the employee or prospective employee when they view their profile using the migrant part of the Home Office online right to work checking service.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Home Office has an audit record of online checks conducted by employers using the service. </a:t>
            </a:r>
            <a:endParaRPr lang="en-GB" dirty="0"/>
          </a:p>
        </p:txBody>
      </p:sp>
      <p:sp>
        <p:nvSpPr>
          <p:cNvPr id="4" name="Slide Number Placeholder 3"/>
          <p:cNvSpPr>
            <a:spLocks noGrp="1"/>
          </p:cNvSpPr>
          <p:nvPr>
            <p:ph type="sldNum" sz="quarter" idx="10"/>
          </p:nvPr>
        </p:nvSpPr>
        <p:spPr/>
        <p:txBody>
          <a:bodyPr/>
          <a:lstStyle/>
          <a:p>
            <a:fld id="{53D78A92-0141-4330-8F3E-FAADFAC23844}" type="slidenum">
              <a:rPr lang="ru-RU" smtClean="0"/>
              <a:t>38</a:t>
            </a:fld>
            <a:endParaRPr lang="ru-RU" dirty="0"/>
          </a:p>
        </p:txBody>
      </p:sp>
    </p:spTree>
    <p:extLst>
      <p:ext uri="{BB962C8B-B14F-4D97-AF65-F5344CB8AC3E}">
        <p14:creationId xmlns:p14="http://schemas.microsoft.com/office/powerpoint/2010/main" val="220897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link you will need to follow in order to complete an online check is listed on your handout.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will not be possible to conduct an online right to work check in all circumstances, as not all individuals will have an immigration status that can be checked online. The online right to work checking service sets out what information you will need.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Currently the online checking services supports checks in respect of those who hold: </a:t>
            </a:r>
          </a:p>
          <a:p>
            <a:r>
              <a:rPr lang="en-GB" sz="1200" kern="1200" dirty="0">
                <a:solidFill>
                  <a:schemeClr val="tx1"/>
                </a:solidFill>
                <a:effectLst/>
                <a:latin typeface="+mn-lt"/>
                <a:ea typeface="+mn-ea"/>
                <a:cs typeface="+mn-cs"/>
              </a:rPr>
              <a:t>• a biometric residence permit;</a:t>
            </a:r>
          </a:p>
          <a:p>
            <a:r>
              <a:rPr lang="en-GB" sz="1200" kern="1200" dirty="0">
                <a:solidFill>
                  <a:schemeClr val="tx1"/>
                </a:solidFill>
                <a:effectLst/>
                <a:latin typeface="+mn-lt"/>
                <a:ea typeface="+mn-ea"/>
                <a:cs typeface="+mn-cs"/>
              </a:rPr>
              <a:t>• a biometric residence card; or</a:t>
            </a:r>
          </a:p>
          <a:p>
            <a:r>
              <a:rPr lang="en-GB" sz="1200" kern="1200" dirty="0">
                <a:solidFill>
                  <a:schemeClr val="tx1"/>
                </a:solidFill>
                <a:effectLst/>
                <a:latin typeface="+mn-lt"/>
                <a:ea typeface="+mn-ea"/>
                <a:cs typeface="+mn-cs"/>
              </a:rPr>
              <a:t>• status issued under the EU Settlement Scheme (alternatively, these individuals continue to be able to demonstrate their right to work by presenting their EU passport or ID card until the end of the EU-Exit grace period on 30 June 2021); or</a:t>
            </a:r>
          </a:p>
          <a:p>
            <a:r>
              <a:rPr lang="en-GB" sz="1200" kern="1200" dirty="0">
                <a:solidFill>
                  <a:schemeClr val="tx1"/>
                </a:solidFill>
                <a:effectLst/>
                <a:latin typeface="+mn-lt"/>
                <a:ea typeface="+mn-ea"/>
                <a:cs typeface="+mn-cs"/>
              </a:rPr>
              <a:t>• status issued under the points-based immigration system; or</a:t>
            </a:r>
          </a:p>
          <a:p>
            <a:r>
              <a:rPr lang="en-GB" sz="1200" kern="1200" dirty="0">
                <a:solidFill>
                  <a:schemeClr val="tx1"/>
                </a:solidFill>
                <a:effectLst/>
                <a:latin typeface="+mn-lt"/>
                <a:ea typeface="+mn-ea"/>
                <a:cs typeface="+mn-cs"/>
              </a:rPr>
              <a:t>• British National Overseas (BNO) visa; or</a:t>
            </a:r>
          </a:p>
          <a:p>
            <a:r>
              <a:rPr lang="en-GB" sz="1200" kern="1200" dirty="0">
                <a:solidFill>
                  <a:schemeClr val="tx1"/>
                </a:solidFill>
                <a:effectLst/>
                <a:latin typeface="+mn-lt"/>
                <a:ea typeface="+mn-ea"/>
                <a:cs typeface="+mn-cs"/>
              </a:rPr>
              <a:t>• Frontier workers permit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If an individual does not wish to demonstrate their right to work using the online service, even if their immigration status or documentation is compatible with the service, you should conduct the manual check.</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3D78A92-0141-4330-8F3E-FAADFAC23844}" type="slidenum">
              <a:rPr lang="ru-RU" smtClean="0"/>
              <a:t>39</a:t>
            </a:fld>
            <a:endParaRPr lang="ru-RU" dirty="0"/>
          </a:p>
        </p:txBody>
      </p:sp>
    </p:spTree>
    <p:extLst>
      <p:ext uri="{BB962C8B-B14F-4D97-AF65-F5344CB8AC3E}">
        <p14:creationId xmlns:p14="http://schemas.microsoft.com/office/powerpoint/2010/main" val="155161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link you will need to follow in order to complete an online check is listed on your handout.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will not be possible to conduct an online right to work check in all circumstances, as not all individuals will have an immigration status that can be checked online. The online right to work checking service sets out what information you will need.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Currently the online checking services supports checks in respect of those who hold: </a:t>
            </a:r>
          </a:p>
          <a:p>
            <a:r>
              <a:rPr lang="en-GB" sz="1200" kern="1200" dirty="0">
                <a:solidFill>
                  <a:schemeClr val="tx1"/>
                </a:solidFill>
                <a:effectLst/>
                <a:latin typeface="+mn-lt"/>
                <a:ea typeface="+mn-ea"/>
                <a:cs typeface="+mn-cs"/>
              </a:rPr>
              <a:t>• a biometric residence permit;</a:t>
            </a:r>
          </a:p>
          <a:p>
            <a:r>
              <a:rPr lang="en-GB" sz="1200" kern="1200" dirty="0">
                <a:solidFill>
                  <a:schemeClr val="tx1"/>
                </a:solidFill>
                <a:effectLst/>
                <a:latin typeface="+mn-lt"/>
                <a:ea typeface="+mn-ea"/>
                <a:cs typeface="+mn-cs"/>
              </a:rPr>
              <a:t>• a biometric residence card; or</a:t>
            </a:r>
          </a:p>
          <a:p>
            <a:r>
              <a:rPr lang="en-GB" sz="1200" kern="1200" dirty="0">
                <a:solidFill>
                  <a:schemeClr val="tx1"/>
                </a:solidFill>
                <a:effectLst/>
                <a:latin typeface="+mn-lt"/>
                <a:ea typeface="+mn-ea"/>
                <a:cs typeface="+mn-cs"/>
              </a:rPr>
              <a:t>• status issued under the EU Settlement Scheme (alternatively, these individuals continue to be able to demonstrate their right to work by presenting their EU passport or ID card until the end of the EU-Exit grace period on 30 June 2021); or</a:t>
            </a:r>
          </a:p>
          <a:p>
            <a:r>
              <a:rPr lang="en-GB" sz="1200" kern="1200" dirty="0">
                <a:solidFill>
                  <a:schemeClr val="tx1"/>
                </a:solidFill>
                <a:effectLst/>
                <a:latin typeface="+mn-lt"/>
                <a:ea typeface="+mn-ea"/>
                <a:cs typeface="+mn-cs"/>
              </a:rPr>
              <a:t>• status issued under the points-based immigration system; or</a:t>
            </a:r>
          </a:p>
          <a:p>
            <a:r>
              <a:rPr lang="en-GB" sz="1200" kern="1200" dirty="0">
                <a:solidFill>
                  <a:schemeClr val="tx1"/>
                </a:solidFill>
                <a:effectLst/>
                <a:latin typeface="+mn-lt"/>
                <a:ea typeface="+mn-ea"/>
                <a:cs typeface="+mn-cs"/>
              </a:rPr>
              <a:t>• British National Overseas (BNO) visa; or</a:t>
            </a:r>
          </a:p>
          <a:p>
            <a:r>
              <a:rPr lang="en-GB" sz="1200" kern="1200" dirty="0">
                <a:solidFill>
                  <a:schemeClr val="tx1"/>
                </a:solidFill>
                <a:effectLst/>
                <a:latin typeface="+mn-lt"/>
                <a:ea typeface="+mn-ea"/>
                <a:cs typeface="+mn-cs"/>
              </a:rPr>
              <a:t>• Frontier workers permit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If an individual does not wish to demonstrate their right to work using the online service, even if their immigration status or documentation is compatible with the service, you should conduct the manual check.</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3D78A92-0141-4330-8F3E-FAADFAC23844}" type="slidenum">
              <a:rPr lang="ru-RU" smtClean="0"/>
              <a:t>40</a:t>
            </a:fld>
            <a:endParaRPr lang="ru-RU" dirty="0"/>
          </a:p>
        </p:txBody>
      </p:sp>
    </p:spTree>
    <p:extLst>
      <p:ext uri="{BB962C8B-B14F-4D97-AF65-F5344CB8AC3E}">
        <p14:creationId xmlns:p14="http://schemas.microsoft.com/office/powerpoint/2010/main" val="186275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2. Check that any photographs on the online right to work check is of the individual presenting themselves for work. Here is an example of an online check response:</a:t>
            </a:r>
          </a:p>
          <a:p>
            <a:endParaRPr lang="en-GB" sz="1200" dirty="0">
              <a:solidFill>
                <a:schemeClr val="bg1"/>
              </a:solidFill>
            </a:endParaRPr>
          </a:p>
          <a:p>
            <a:r>
              <a:rPr lang="en-GB" sz="1200" dirty="0">
                <a:solidFill>
                  <a:schemeClr val="bg1"/>
                </a:solidFill>
              </a:rPr>
              <a:t>3. Retain a clear copy of the response provided by the online right to work check. This should be the ‘profile’ page confirming the individual’s right to work. This is the page that includes the individuals photo and date on which the check was conducted. </a:t>
            </a:r>
          </a:p>
          <a:p>
            <a:endParaRPr lang="en-GB" sz="1200" dirty="0">
              <a:solidFill>
                <a:schemeClr val="bg1"/>
              </a:solidFill>
            </a:endParaRPr>
          </a:p>
          <a:p>
            <a:r>
              <a:rPr lang="en-GB" sz="1200" dirty="0">
                <a:solidFill>
                  <a:schemeClr val="bg1"/>
                </a:solidFill>
              </a:rPr>
              <a:t>You will be given an option of printing the file or saving it as a PDF. This should be securely in either hardcopy or electronically for the duration of employment and for two years afterwards – the file must be securely destroyed. </a:t>
            </a:r>
          </a:p>
          <a:p>
            <a:endParaRPr lang="en-GB" dirty="0"/>
          </a:p>
        </p:txBody>
      </p:sp>
      <p:sp>
        <p:nvSpPr>
          <p:cNvPr id="4" name="Slide Number Placeholder 3"/>
          <p:cNvSpPr>
            <a:spLocks noGrp="1"/>
          </p:cNvSpPr>
          <p:nvPr>
            <p:ph type="sldNum" sz="quarter" idx="10"/>
          </p:nvPr>
        </p:nvSpPr>
        <p:spPr/>
        <p:txBody>
          <a:bodyPr/>
          <a:lstStyle/>
          <a:p>
            <a:fld id="{53D78A92-0141-4330-8F3E-FAADFAC23844}" type="slidenum">
              <a:rPr lang="ru-RU" smtClean="0"/>
              <a:t>41</a:t>
            </a:fld>
            <a:endParaRPr lang="ru-RU" dirty="0"/>
          </a:p>
        </p:txBody>
      </p:sp>
    </p:spTree>
    <p:extLst>
      <p:ext uri="{BB962C8B-B14F-4D97-AF65-F5344CB8AC3E}">
        <p14:creationId xmlns:p14="http://schemas.microsoft.com/office/powerpoint/2010/main" val="42611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09E1-E7BD-B0BB-F174-BE5B8DBC776C}"/>
              </a:ext>
            </a:extLst>
          </p:cNvPr>
          <p:cNvSpPr>
            <a:spLocks noGrp="1"/>
          </p:cNvSpPr>
          <p:nvPr>
            <p:ph type="ctrTitle" hasCustomPrompt="1"/>
          </p:nvPr>
        </p:nvSpPr>
        <p:spPr>
          <a:xfrm>
            <a:off x="1524000" y="1122363"/>
            <a:ext cx="9144000" cy="2387600"/>
          </a:xfrm>
        </p:spPr>
        <p:txBody>
          <a:bodyPr anchor="b">
            <a:normAutofit/>
          </a:bodyPr>
          <a:lstStyle>
            <a:lvl1pPr algn="l">
              <a:defRPr sz="4000" spc="600">
                <a:solidFill>
                  <a:srgbClr val="111F2D"/>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1C23BEBD-0BA0-F433-D70F-173A85E4EAAC}"/>
              </a:ext>
            </a:extLst>
          </p:cNvPr>
          <p:cNvSpPr>
            <a:spLocks noGrp="1"/>
          </p:cNvSpPr>
          <p:nvPr>
            <p:ph type="subTitle" idx="1"/>
          </p:nvPr>
        </p:nvSpPr>
        <p:spPr>
          <a:xfrm>
            <a:off x="1524000" y="3706127"/>
            <a:ext cx="9144000" cy="938431"/>
          </a:xfrm>
        </p:spPr>
        <p:txBody>
          <a:bodyPr/>
          <a:lstStyle>
            <a:lvl1pPr marL="0" indent="0" algn="l">
              <a:buNone/>
              <a:defRPr sz="2400">
                <a:solidFill>
                  <a:srgbClr val="DC00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0F602EFF-C235-2C40-9148-2DA8CF529141}"/>
              </a:ext>
            </a:extLst>
          </p:cNvPr>
          <p:cNvSpPr>
            <a:spLocks noGrp="1"/>
          </p:cNvSpPr>
          <p:nvPr>
            <p:ph type="dt" sz="half" idx="10"/>
          </p:nvPr>
        </p:nvSpPr>
        <p:spPr/>
        <p:txBody>
          <a:bodyPr/>
          <a:lstStyle/>
          <a:p>
            <a:fld id="{685372D9-4398-284A-8E90-753C9671C95A}" type="datetime1">
              <a:rPr lang="en-GB" smtClean="0"/>
              <a:t>29/02/2024</a:t>
            </a:fld>
            <a:endParaRPr lang="en-US"/>
          </a:p>
        </p:txBody>
      </p:sp>
      <p:sp>
        <p:nvSpPr>
          <p:cNvPr id="5" name="Footer Placeholder 4">
            <a:extLst>
              <a:ext uri="{FF2B5EF4-FFF2-40B4-BE49-F238E27FC236}">
                <a16:creationId xmlns:a16="http://schemas.microsoft.com/office/drawing/2014/main" id="{2750BA6A-0FED-7C22-2412-4A5CED51CF48}"/>
              </a:ext>
            </a:extLst>
          </p:cNvPr>
          <p:cNvSpPr>
            <a:spLocks noGrp="1"/>
          </p:cNvSpPr>
          <p:nvPr>
            <p:ph type="ftr" sz="quarter" idx="11"/>
          </p:nvPr>
        </p:nvSpPr>
        <p:spPr>
          <a:xfrm>
            <a:off x="4038600" y="6096247"/>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B4A620-8351-AB40-B125-EEEBDFD04744}"/>
              </a:ext>
            </a:extLst>
          </p:cNvPr>
          <p:cNvSpPr>
            <a:spLocks noGrp="1"/>
          </p:cNvSpPr>
          <p:nvPr>
            <p:ph type="sldNum" sz="quarter" idx="12"/>
          </p:nvPr>
        </p:nvSpPr>
        <p:spPr/>
        <p:txBody>
          <a:bodyPr/>
          <a:lstStyle/>
          <a:p>
            <a:fld id="{10BA938C-A525-AD47-9CB9-742508C9A937}" type="slidenum">
              <a:rPr lang="en-US" smtClean="0"/>
              <a:t>‹#›</a:t>
            </a:fld>
            <a:endParaRPr lang="en-US"/>
          </a:p>
        </p:txBody>
      </p:sp>
    </p:spTree>
    <p:extLst>
      <p:ext uri="{BB962C8B-B14F-4D97-AF65-F5344CB8AC3E}">
        <p14:creationId xmlns:p14="http://schemas.microsoft.com/office/powerpoint/2010/main" val="3767742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CF82-32A5-DD0C-FA6C-D096C554B4E1}"/>
              </a:ext>
            </a:extLst>
          </p:cNvPr>
          <p:cNvSpPr>
            <a:spLocks noGrp="1"/>
          </p:cNvSpPr>
          <p:nvPr>
            <p:ph type="title" hasCustomPrompt="1"/>
          </p:nvPr>
        </p:nvSpPr>
        <p:spPr>
          <a:xfrm>
            <a:off x="831850" y="1709738"/>
            <a:ext cx="8958536" cy="2852737"/>
          </a:xfrm>
        </p:spPr>
        <p:txBody>
          <a:bodyPr anchor="b">
            <a:normAutofit/>
          </a:bodyPr>
          <a:lstStyle>
            <a:lvl1pPr>
              <a:defRPr sz="4000">
                <a:solidFill>
                  <a:srgbClr val="111F2D"/>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F963038-6690-764D-AB5F-49008EFE98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65E6795-D615-54E6-91EB-E5CBAFBD7A59}"/>
              </a:ext>
            </a:extLst>
          </p:cNvPr>
          <p:cNvSpPr>
            <a:spLocks noGrp="1"/>
          </p:cNvSpPr>
          <p:nvPr>
            <p:ph type="dt" sz="half" idx="10"/>
          </p:nvPr>
        </p:nvSpPr>
        <p:spPr/>
        <p:txBody>
          <a:bodyPr/>
          <a:lstStyle/>
          <a:p>
            <a:fld id="{D1337D0F-02FD-894A-9F03-98B69292F05D}" type="datetime1">
              <a:rPr lang="en-GB" smtClean="0"/>
              <a:t>29/02/2024</a:t>
            </a:fld>
            <a:endParaRPr lang="en-US"/>
          </a:p>
        </p:txBody>
      </p:sp>
      <p:sp>
        <p:nvSpPr>
          <p:cNvPr id="5" name="Footer Placeholder 4">
            <a:extLst>
              <a:ext uri="{FF2B5EF4-FFF2-40B4-BE49-F238E27FC236}">
                <a16:creationId xmlns:a16="http://schemas.microsoft.com/office/drawing/2014/main" id="{360ED3F9-669C-96C8-8E33-D81D2F5E7B53}"/>
              </a:ext>
            </a:extLst>
          </p:cNvPr>
          <p:cNvSpPr>
            <a:spLocks noGrp="1"/>
          </p:cNvSpPr>
          <p:nvPr>
            <p:ph type="ftr" sz="quarter" idx="11"/>
          </p:nvPr>
        </p:nvSpPr>
        <p:spPr>
          <a:xfrm>
            <a:off x="4038600" y="6096247"/>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7C1709-286D-78B6-6059-64A1ABE2B32B}"/>
              </a:ext>
            </a:extLst>
          </p:cNvPr>
          <p:cNvSpPr>
            <a:spLocks noGrp="1"/>
          </p:cNvSpPr>
          <p:nvPr>
            <p:ph type="sldNum" sz="quarter" idx="12"/>
          </p:nvPr>
        </p:nvSpPr>
        <p:spPr/>
        <p:txBody>
          <a:bodyPr/>
          <a:lstStyle/>
          <a:p>
            <a:fld id="{10BA938C-A525-AD47-9CB9-742508C9A937}" type="slidenum">
              <a:rPr lang="en-US" smtClean="0"/>
              <a:t>‹#›</a:t>
            </a:fld>
            <a:endParaRPr lang="en-US"/>
          </a:p>
        </p:txBody>
      </p:sp>
    </p:spTree>
    <p:extLst>
      <p:ext uri="{BB962C8B-B14F-4D97-AF65-F5344CB8AC3E}">
        <p14:creationId xmlns:p14="http://schemas.microsoft.com/office/powerpoint/2010/main" val="164710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0A3F-88A6-E696-C6D3-B9A6F31F84D4}"/>
              </a:ext>
            </a:extLst>
          </p:cNvPr>
          <p:cNvSpPr>
            <a:spLocks noGrp="1"/>
          </p:cNvSpPr>
          <p:nvPr>
            <p:ph type="title" hasCustomPrompt="1"/>
          </p:nvPr>
        </p:nvSpPr>
        <p:spPr>
          <a:xfrm>
            <a:off x="800100" y="500692"/>
            <a:ext cx="10515600" cy="1325563"/>
          </a:xfrm>
        </p:spPr>
        <p:txBody>
          <a:bodyPr>
            <a:normAutofit/>
          </a:bodyPr>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2D42360-F270-584D-ABC5-6CEF75F3175D}"/>
              </a:ext>
            </a:extLst>
          </p:cNvPr>
          <p:cNvSpPr>
            <a:spLocks noGrp="1"/>
          </p:cNvSpPr>
          <p:nvPr>
            <p:ph sz="half" idx="1"/>
          </p:nvPr>
        </p:nvSpPr>
        <p:spPr>
          <a:xfrm>
            <a:off x="838200" y="3187069"/>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ECEE1714-E356-A8E6-6FCB-0EF72B2B6948}"/>
              </a:ext>
            </a:extLst>
          </p:cNvPr>
          <p:cNvSpPr>
            <a:spLocks noGrp="1"/>
          </p:cNvSpPr>
          <p:nvPr>
            <p:ph sz="half" idx="2"/>
          </p:nvPr>
        </p:nvSpPr>
        <p:spPr>
          <a:xfrm>
            <a:off x="6172200" y="3187069"/>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CF5F9A36-0B28-6315-29AC-AECE2E827FAD}"/>
              </a:ext>
            </a:extLst>
          </p:cNvPr>
          <p:cNvSpPr>
            <a:spLocks noGrp="1"/>
          </p:cNvSpPr>
          <p:nvPr>
            <p:ph type="dt" sz="half" idx="10"/>
          </p:nvPr>
        </p:nvSpPr>
        <p:spPr/>
        <p:txBody>
          <a:bodyPr/>
          <a:lstStyle/>
          <a:p>
            <a:fld id="{F9232439-DE8B-054B-AB41-012A3052C6C9}" type="datetime1">
              <a:rPr lang="en-GB" smtClean="0"/>
              <a:t>29/02/2024</a:t>
            </a:fld>
            <a:endParaRPr lang="en-US"/>
          </a:p>
        </p:txBody>
      </p:sp>
      <p:sp>
        <p:nvSpPr>
          <p:cNvPr id="6" name="Footer Placeholder 5">
            <a:extLst>
              <a:ext uri="{FF2B5EF4-FFF2-40B4-BE49-F238E27FC236}">
                <a16:creationId xmlns:a16="http://schemas.microsoft.com/office/drawing/2014/main" id="{01C525DE-B80A-4A6E-1430-E20919F8966B}"/>
              </a:ext>
            </a:extLst>
          </p:cNvPr>
          <p:cNvSpPr>
            <a:spLocks noGrp="1"/>
          </p:cNvSpPr>
          <p:nvPr>
            <p:ph type="ftr" sz="quarter" idx="11"/>
          </p:nvPr>
        </p:nvSpPr>
        <p:spPr>
          <a:xfrm>
            <a:off x="4038600" y="6096247"/>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DD1212-C79F-117F-C0CD-186E5B596522}"/>
              </a:ext>
            </a:extLst>
          </p:cNvPr>
          <p:cNvSpPr>
            <a:spLocks noGrp="1"/>
          </p:cNvSpPr>
          <p:nvPr>
            <p:ph type="sldNum" sz="quarter" idx="12"/>
          </p:nvPr>
        </p:nvSpPr>
        <p:spPr/>
        <p:txBody>
          <a:bodyPr/>
          <a:lstStyle/>
          <a:p>
            <a:fld id="{10BA938C-A525-AD47-9CB9-742508C9A937}" type="slidenum">
              <a:rPr lang="en-US" smtClean="0"/>
              <a:t>‹#›</a:t>
            </a:fld>
            <a:endParaRPr lang="en-US"/>
          </a:p>
        </p:txBody>
      </p:sp>
      <p:sp>
        <p:nvSpPr>
          <p:cNvPr id="8" name="Content Placeholder 2">
            <a:extLst>
              <a:ext uri="{FF2B5EF4-FFF2-40B4-BE49-F238E27FC236}">
                <a16:creationId xmlns:a16="http://schemas.microsoft.com/office/drawing/2014/main" id="{5011918A-63B1-82B0-D1DD-F60CD3CAD028}"/>
              </a:ext>
            </a:extLst>
          </p:cNvPr>
          <p:cNvSpPr>
            <a:spLocks noGrp="1"/>
          </p:cNvSpPr>
          <p:nvPr>
            <p:ph sz="half" idx="13" hasCustomPrompt="1"/>
          </p:nvPr>
        </p:nvSpPr>
        <p:spPr>
          <a:xfrm>
            <a:off x="838200" y="2096731"/>
            <a:ext cx="10515600" cy="819862"/>
          </a:xfrm>
        </p:spPr>
        <p:txBody>
          <a:bodyPr/>
          <a:lstStyle>
            <a:lvl1pPr marL="0" indent="0">
              <a:buNone/>
              <a:defRPr>
                <a:solidFill>
                  <a:srgbClr val="DC0046"/>
                </a:solidFill>
              </a:defRPr>
            </a:lvl1pPr>
          </a:lstStyle>
          <a:p>
            <a:pPr lvl="0"/>
            <a:r>
              <a:rPr lang="en-GB" dirty="0"/>
              <a:t>Introduction copy goes here</a:t>
            </a:r>
            <a:endParaRPr lang="en-US" dirty="0"/>
          </a:p>
        </p:txBody>
      </p:sp>
    </p:spTree>
    <p:extLst>
      <p:ext uri="{BB962C8B-B14F-4D97-AF65-F5344CB8AC3E}">
        <p14:creationId xmlns:p14="http://schemas.microsoft.com/office/powerpoint/2010/main" val="263117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15A234-B4AC-46A5-F452-62EAD867F9B6}"/>
              </a:ext>
            </a:extLst>
          </p:cNvPr>
          <p:cNvSpPr/>
          <p:nvPr userDrawn="1"/>
        </p:nvSpPr>
        <p:spPr>
          <a:xfrm>
            <a:off x="0" y="0"/>
            <a:ext cx="12192000" cy="6492904"/>
          </a:xfrm>
          <a:prstGeom prst="rect">
            <a:avLst/>
          </a:prstGeom>
          <a:solidFill>
            <a:srgbClr val="111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89B434-EBF3-FB76-A1F0-82E21D6A455C}"/>
              </a:ext>
            </a:extLst>
          </p:cNvPr>
          <p:cNvSpPr>
            <a:spLocks noGrp="1"/>
          </p:cNvSpPr>
          <p:nvPr>
            <p:ph type="title" hasCustomPrompt="1"/>
          </p:nvPr>
        </p:nvSpPr>
        <p:spPr>
          <a:xfrm>
            <a:off x="800100" y="2766218"/>
            <a:ext cx="8400393" cy="1325563"/>
          </a:xfrm>
        </p:spPr>
        <p:txBody>
          <a:bodyPr/>
          <a:lstStyle>
            <a:lvl1pPr>
              <a:defRPr>
                <a:solidFill>
                  <a:schemeClr val="bg1"/>
                </a:solidFill>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2A3EEF96-2005-7BF9-3FBD-D7017A76BE0D}"/>
              </a:ext>
            </a:extLst>
          </p:cNvPr>
          <p:cNvSpPr>
            <a:spLocks noGrp="1"/>
          </p:cNvSpPr>
          <p:nvPr>
            <p:ph type="dt" sz="half" idx="10"/>
          </p:nvPr>
        </p:nvSpPr>
        <p:spPr/>
        <p:txBody>
          <a:bodyPr/>
          <a:lstStyle>
            <a:lvl1pPr>
              <a:defRPr>
                <a:solidFill>
                  <a:schemeClr val="bg1"/>
                </a:solidFill>
              </a:defRPr>
            </a:lvl1pPr>
          </a:lstStyle>
          <a:p>
            <a:fld id="{BEE67216-E016-E94A-872C-3F11BAA1BF35}" type="datetime1">
              <a:rPr lang="en-GB" smtClean="0"/>
              <a:t>29/02/2024</a:t>
            </a:fld>
            <a:endParaRPr lang="en-US" dirty="0"/>
          </a:p>
        </p:txBody>
      </p:sp>
      <p:sp>
        <p:nvSpPr>
          <p:cNvPr id="5" name="Slide Number Placeholder 4">
            <a:extLst>
              <a:ext uri="{FF2B5EF4-FFF2-40B4-BE49-F238E27FC236}">
                <a16:creationId xmlns:a16="http://schemas.microsoft.com/office/drawing/2014/main" id="{144AB1AC-23B5-8EB9-9B24-DB18F5A52422}"/>
              </a:ext>
            </a:extLst>
          </p:cNvPr>
          <p:cNvSpPr>
            <a:spLocks noGrp="1"/>
          </p:cNvSpPr>
          <p:nvPr>
            <p:ph type="sldNum" sz="quarter" idx="12"/>
          </p:nvPr>
        </p:nvSpPr>
        <p:spPr/>
        <p:txBody>
          <a:bodyPr/>
          <a:lstStyle>
            <a:lvl1pPr>
              <a:defRPr>
                <a:solidFill>
                  <a:schemeClr val="bg1"/>
                </a:solidFill>
              </a:defRPr>
            </a:lvl1pPr>
          </a:lstStyle>
          <a:p>
            <a:fld id="{10BA938C-A525-AD47-9CB9-742508C9A937}" type="slidenum">
              <a:rPr lang="en-US" smtClean="0"/>
              <a:pPr/>
              <a:t>‹#›</a:t>
            </a:fld>
            <a:endParaRPr lang="en-US" dirty="0"/>
          </a:p>
        </p:txBody>
      </p:sp>
      <p:pic>
        <p:nvPicPr>
          <p:cNvPr id="7" name="Picture 6" descr="A white letter on a black background&#10;&#10;Description automatically generated with low confidence">
            <a:extLst>
              <a:ext uri="{FF2B5EF4-FFF2-40B4-BE49-F238E27FC236}">
                <a16:creationId xmlns:a16="http://schemas.microsoft.com/office/drawing/2014/main" id="{3E6F9DCC-94D9-0B3A-324C-3D4EECB5718C}"/>
              </a:ext>
            </a:extLst>
          </p:cNvPr>
          <p:cNvPicPr>
            <a:picLocks noChangeAspect="1"/>
          </p:cNvPicPr>
          <p:nvPr userDrawn="1"/>
        </p:nvPicPr>
        <p:blipFill>
          <a:blip r:embed="rId2"/>
          <a:stretch>
            <a:fillRect/>
          </a:stretch>
        </p:blipFill>
        <p:spPr>
          <a:xfrm>
            <a:off x="10121462" y="5763546"/>
            <a:ext cx="1223140" cy="649793"/>
          </a:xfrm>
          <a:prstGeom prst="rect">
            <a:avLst/>
          </a:prstGeom>
        </p:spPr>
      </p:pic>
    </p:spTree>
    <p:extLst>
      <p:ext uri="{BB962C8B-B14F-4D97-AF65-F5344CB8AC3E}">
        <p14:creationId xmlns:p14="http://schemas.microsoft.com/office/powerpoint/2010/main" val="404579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F4BEF-AE28-83CE-35C1-BEC7CF5A4496}"/>
              </a:ext>
            </a:extLst>
          </p:cNvPr>
          <p:cNvSpPr>
            <a:spLocks noGrp="1"/>
          </p:cNvSpPr>
          <p:nvPr>
            <p:ph type="dt" sz="half" idx="10"/>
          </p:nvPr>
        </p:nvSpPr>
        <p:spPr/>
        <p:txBody>
          <a:bodyPr/>
          <a:lstStyle>
            <a:lvl1pPr>
              <a:defRPr>
                <a:solidFill>
                  <a:srgbClr val="111F2D"/>
                </a:solidFill>
              </a:defRPr>
            </a:lvl1pPr>
          </a:lstStyle>
          <a:p>
            <a:fld id="{4E262C48-B999-5E49-9A1B-B583EEC37D04}" type="datetime1">
              <a:rPr lang="en-GB" smtClean="0"/>
              <a:t>29/02/2024</a:t>
            </a:fld>
            <a:endParaRPr lang="en-US" dirty="0"/>
          </a:p>
        </p:txBody>
      </p:sp>
      <p:sp>
        <p:nvSpPr>
          <p:cNvPr id="3" name="Footer Placeholder 2">
            <a:extLst>
              <a:ext uri="{FF2B5EF4-FFF2-40B4-BE49-F238E27FC236}">
                <a16:creationId xmlns:a16="http://schemas.microsoft.com/office/drawing/2014/main" id="{1E8CF3EC-8ED5-84FE-E205-B84073F0B282}"/>
              </a:ext>
            </a:extLst>
          </p:cNvPr>
          <p:cNvSpPr>
            <a:spLocks noGrp="1"/>
          </p:cNvSpPr>
          <p:nvPr>
            <p:ph type="ftr" sz="quarter" idx="11"/>
          </p:nvPr>
        </p:nvSpPr>
        <p:spPr>
          <a:xfrm>
            <a:off x="4038600" y="6096247"/>
            <a:ext cx="4114800" cy="365125"/>
          </a:xfrm>
          <a:prstGeom prst="rect">
            <a:avLst/>
          </a:prstGeom>
        </p:spPr>
        <p:txBody>
          <a:bodyPr/>
          <a:lstStyle>
            <a:lvl1pPr>
              <a:defRPr>
                <a:solidFill>
                  <a:srgbClr val="111F2D"/>
                </a:solidFill>
              </a:defRPr>
            </a:lvl1pPr>
          </a:lstStyle>
          <a:p>
            <a:endParaRPr lang="en-US" dirty="0"/>
          </a:p>
        </p:txBody>
      </p:sp>
      <p:sp>
        <p:nvSpPr>
          <p:cNvPr id="4" name="Slide Number Placeholder 3">
            <a:extLst>
              <a:ext uri="{FF2B5EF4-FFF2-40B4-BE49-F238E27FC236}">
                <a16:creationId xmlns:a16="http://schemas.microsoft.com/office/drawing/2014/main" id="{E98FE58A-365C-9CD8-FEB1-76C41ACE39C6}"/>
              </a:ext>
            </a:extLst>
          </p:cNvPr>
          <p:cNvSpPr>
            <a:spLocks noGrp="1"/>
          </p:cNvSpPr>
          <p:nvPr>
            <p:ph type="sldNum" sz="quarter" idx="12"/>
          </p:nvPr>
        </p:nvSpPr>
        <p:spPr/>
        <p:txBody>
          <a:bodyPr/>
          <a:lstStyle>
            <a:lvl1pPr>
              <a:defRPr>
                <a:solidFill>
                  <a:srgbClr val="111F2D"/>
                </a:solidFill>
              </a:defRPr>
            </a:lvl1pPr>
          </a:lstStyle>
          <a:p>
            <a:fld id="{10BA938C-A525-AD47-9CB9-742508C9A937}" type="slidenum">
              <a:rPr lang="en-US" smtClean="0"/>
              <a:pPr/>
              <a:t>‹#›</a:t>
            </a:fld>
            <a:endParaRPr lang="en-US" dirty="0"/>
          </a:p>
        </p:txBody>
      </p:sp>
    </p:spTree>
    <p:extLst>
      <p:ext uri="{BB962C8B-B14F-4D97-AF65-F5344CB8AC3E}">
        <p14:creationId xmlns:p14="http://schemas.microsoft.com/office/powerpoint/2010/main" val="221037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b="0">
                <a:solidFill>
                  <a:srgbClr val="000000"/>
                </a:solidFill>
              </a:defRPr>
            </a:pPr>
            <a:r>
              <a:rPr lang="en-US" sz="3600" b="1">
                <a:solidFill>
                  <a:srgbClr val="003A63"/>
                </a:solidFill>
              </a:rPr>
              <a:t>Click to edit Master title style</a:t>
            </a:r>
            <a:endParaRPr sz="3600" b="1">
              <a:solidFill>
                <a:srgbClr val="003A63"/>
              </a:solidFill>
            </a:endParaRPr>
          </a:p>
        </p:txBody>
      </p:sp>
      <p:sp>
        <p:nvSpPr>
          <p:cNvPr id="12" name="Shape 12"/>
          <p:cNvSpPr>
            <a:spLocks noGrp="1"/>
          </p:cNvSpPr>
          <p:nvPr>
            <p:ph type="body" idx="1"/>
          </p:nvPr>
        </p:nvSpPr>
        <p:spPr>
          <a:prstGeom prst="rect">
            <a:avLst/>
          </a:prstGeom>
        </p:spPr>
        <p:txBody>
          <a:bodyPr/>
          <a:lstStyle/>
          <a:p>
            <a:pPr lvl="0">
              <a:defRPr sz="1800">
                <a:solidFill>
                  <a:srgbClr val="000000"/>
                </a:solidFill>
              </a:defRPr>
            </a:pPr>
            <a:r>
              <a:rPr lang="en-US" sz="2400">
                <a:solidFill>
                  <a:srgbClr val="003A63"/>
                </a:solidFill>
              </a:rPr>
              <a:t>Click to edit Master text styles</a:t>
            </a:r>
          </a:p>
          <a:p>
            <a:pPr lvl="1">
              <a:defRPr sz="1800">
                <a:solidFill>
                  <a:srgbClr val="000000"/>
                </a:solidFill>
              </a:defRPr>
            </a:pPr>
            <a:r>
              <a:rPr lang="en-US" sz="2400">
                <a:solidFill>
                  <a:srgbClr val="003A63"/>
                </a:solidFill>
              </a:rPr>
              <a:t>Second level</a:t>
            </a:r>
          </a:p>
          <a:p>
            <a:pPr lvl="2">
              <a:defRPr sz="1800">
                <a:solidFill>
                  <a:srgbClr val="000000"/>
                </a:solidFill>
              </a:defRPr>
            </a:pPr>
            <a:r>
              <a:rPr lang="en-US" sz="2400">
                <a:solidFill>
                  <a:srgbClr val="003A63"/>
                </a:solidFill>
              </a:rPr>
              <a:t>Third level</a:t>
            </a:r>
          </a:p>
          <a:p>
            <a:pPr lvl="3">
              <a:defRPr sz="1800">
                <a:solidFill>
                  <a:srgbClr val="000000"/>
                </a:solidFill>
              </a:defRPr>
            </a:pPr>
            <a:r>
              <a:rPr lang="en-US" sz="2400">
                <a:solidFill>
                  <a:srgbClr val="003A63"/>
                </a:solidFill>
              </a:rPr>
              <a:t>Fourth level</a:t>
            </a:r>
          </a:p>
          <a:p>
            <a:pPr lvl="4">
              <a:defRPr sz="1800">
                <a:solidFill>
                  <a:srgbClr val="000000"/>
                </a:solidFill>
              </a:defRPr>
            </a:pPr>
            <a:r>
              <a:rPr lang="en-US" sz="2400">
                <a:solidFill>
                  <a:srgbClr val="003A63"/>
                </a:solidFill>
              </a:rPr>
              <a:t>Fifth level</a:t>
            </a:r>
            <a:endParaRPr sz="2400">
              <a:solidFill>
                <a:srgbClr val="003A63"/>
              </a:solidFill>
            </a:endParaRPr>
          </a:p>
        </p:txBody>
      </p:sp>
    </p:spTree>
    <p:extLst>
      <p:ext uri="{BB962C8B-B14F-4D97-AF65-F5344CB8AC3E}">
        <p14:creationId xmlns:p14="http://schemas.microsoft.com/office/powerpoint/2010/main" val="376006417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12700" y="-12700"/>
            <a:ext cx="12217400" cy="6883400"/>
            <a:chOff x="-12700" y="-12700"/>
            <a:chExt cx="12217400" cy="68834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sz="1800"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542021"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sz="1800"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1"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sz="1800" dirty="0"/>
          </a:p>
        </p:txBody>
      </p:sp>
      <p:sp>
        <p:nvSpPr>
          <p:cNvPr id="18" name="Chart Placeholder 18">
            <a:extLst>
              <a:ext uri="{FF2B5EF4-FFF2-40B4-BE49-F238E27FC236}">
                <a16:creationId xmlns:a16="http://schemas.microsoft.com/office/drawing/2014/main" id="{68B512F2-EA3E-483F-B5D4-29DFD6C37B36}"/>
              </a:ext>
            </a:extLst>
          </p:cNvPr>
          <p:cNvSpPr>
            <a:spLocks noGrp="1"/>
          </p:cNvSpPr>
          <p:nvPr>
            <p:ph type="chart" sz="quarter" idx="32"/>
          </p:nvPr>
        </p:nvSpPr>
        <p:spPr>
          <a:xfrm>
            <a:off x="6096001" y="1246190"/>
            <a:ext cx="5170035" cy="4365625"/>
          </a:xfrm>
        </p:spPr>
        <p:txBody>
          <a:bodyPr anchor="ctr" anchorCtr="0">
            <a:normAutofit/>
          </a:bodyPr>
          <a:lstStyle>
            <a:lvl1pPr marL="0" indent="0" algn="ctr">
              <a:buNone/>
              <a:defRPr sz="1200">
                <a:solidFill>
                  <a:schemeClr val="tx1">
                    <a:lumMod val="50000"/>
                    <a:lumOff val="50000"/>
                  </a:schemeClr>
                </a:solidFill>
              </a:defRPr>
            </a:lvl1pPr>
          </a:lstStyle>
          <a:p>
            <a:r>
              <a:rPr lang="en-US" dirty="0"/>
              <a:t>Click icon to add chart</a:t>
            </a:r>
            <a:endParaRPr lang="ru-RU" dirty="0"/>
          </a:p>
        </p:txBody>
      </p:sp>
      <p:sp>
        <p:nvSpPr>
          <p:cNvPr id="15" name="Title 1">
            <a:extLst>
              <a:ext uri="{FF2B5EF4-FFF2-40B4-BE49-F238E27FC236}">
                <a16:creationId xmlns:a16="http://schemas.microsoft.com/office/drawing/2014/main" id="{AD58E79F-20BB-644D-8C49-25B57E347DE6}"/>
              </a:ext>
            </a:extLst>
          </p:cNvPr>
          <p:cNvSpPr>
            <a:spLocks noGrp="1"/>
          </p:cNvSpPr>
          <p:nvPr>
            <p:ph type="title" hasCustomPrompt="1"/>
          </p:nvPr>
        </p:nvSpPr>
        <p:spPr>
          <a:xfrm>
            <a:off x="774032" y="1317175"/>
            <a:ext cx="2825496" cy="1524185"/>
          </a:xfrm>
        </p:spPr>
        <p:txBody>
          <a:bodyPr>
            <a:normAutofit/>
          </a:bodyPr>
          <a:lstStyle>
            <a:lvl1pPr algn="l">
              <a:defRPr sz="3000" b="1">
                <a:solidFill>
                  <a:schemeClr val="bg1"/>
                </a:solidFill>
              </a:defRPr>
            </a:lvl1pPr>
          </a:lstStyle>
          <a:p>
            <a:r>
              <a:rPr lang="en-US" dirty="0"/>
              <a:t>CHART</a:t>
            </a:r>
            <a:br>
              <a:rPr lang="en-US" dirty="0"/>
            </a:br>
            <a:r>
              <a:rPr lang="en-US" dirty="0"/>
              <a:t>SLIDE</a:t>
            </a:r>
            <a:endParaRPr lang="ru-RU" dirty="0"/>
          </a:p>
        </p:txBody>
      </p:sp>
      <p:sp>
        <p:nvSpPr>
          <p:cNvPr id="23" name="Text Placeholder 17">
            <a:extLst>
              <a:ext uri="{FF2B5EF4-FFF2-40B4-BE49-F238E27FC236}">
                <a16:creationId xmlns:a16="http://schemas.microsoft.com/office/drawing/2014/main" id="{EF8E92E6-C1C9-854A-93EE-FD201AF050FC}"/>
              </a:ext>
            </a:extLst>
          </p:cNvPr>
          <p:cNvSpPr>
            <a:spLocks noGrp="1"/>
          </p:cNvSpPr>
          <p:nvPr>
            <p:ph type="body" sz="quarter" idx="13" hasCustomPrompt="1"/>
          </p:nvPr>
        </p:nvSpPr>
        <p:spPr>
          <a:xfrm>
            <a:off x="774032" y="3198230"/>
            <a:ext cx="2825496" cy="2154741"/>
          </a:xfrm>
        </p:spPr>
        <p:txBody>
          <a:bodyPr>
            <a:normAutofit/>
          </a:bodyPr>
          <a:lstStyle>
            <a:lvl1pPr marL="0" indent="0" algn="l">
              <a:buNone/>
              <a:defRPr sz="1650">
                <a:solidFill>
                  <a:schemeClr val="tx2"/>
                </a:solidFill>
              </a:defRPr>
            </a:lvl1pPr>
            <a:lvl2pPr>
              <a:defRPr sz="1350"/>
            </a:lvl2pPr>
            <a:lvl3pPr>
              <a:defRPr sz="1350"/>
            </a:lvl3pPr>
            <a:lvl4pPr>
              <a:defRPr sz="1350"/>
            </a:lvl4pPr>
            <a:lvl5pPr>
              <a:defRPr sz="1350"/>
            </a:lvl5pPr>
          </a:lstStyle>
          <a:p>
            <a:pPr lvl="0"/>
            <a:r>
              <a:rPr lang="en-US" dirty="0"/>
              <a:t>Edit master text styles</a:t>
            </a:r>
          </a:p>
        </p:txBody>
      </p:sp>
      <p:sp>
        <p:nvSpPr>
          <p:cNvPr id="24" name="Graphic 15">
            <a:extLst>
              <a:ext uri="{FF2B5EF4-FFF2-40B4-BE49-F238E27FC236}">
                <a16:creationId xmlns:a16="http://schemas.microsoft.com/office/drawing/2014/main" id="{C1F625F0-F98F-D244-9020-86C86C287112}"/>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sz="1800" dirty="0"/>
          </a:p>
        </p:txBody>
      </p:sp>
    </p:spTree>
    <p:extLst>
      <p:ext uri="{BB962C8B-B14F-4D97-AF65-F5344CB8AC3E}">
        <p14:creationId xmlns:p14="http://schemas.microsoft.com/office/powerpoint/2010/main" val="2005125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Section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sz="1800"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sz="1800"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3" y="2993043"/>
            <a:ext cx="4365625" cy="454353"/>
          </a:xfrm>
        </p:spPr>
        <p:txBody>
          <a:bodyPr>
            <a:noAutofit/>
          </a:bodyPr>
          <a:lstStyle>
            <a:lvl1pPr marL="0" indent="0">
              <a:buNone/>
              <a:defRPr sz="2025" b="1">
                <a:solidFill>
                  <a:schemeClr val="bg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Section 1 title</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993043"/>
            <a:ext cx="4365625" cy="454353"/>
          </a:xfrm>
        </p:spPr>
        <p:txBody>
          <a:bodyPr>
            <a:noAutofit/>
          </a:bodyPr>
          <a:lstStyle>
            <a:lvl1pPr marL="0" indent="0">
              <a:buNone/>
              <a:defRPr sz="2025" b="1">
                <a:solidFill>
                  <a:schemeClr val="bg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774033" y="3563413"/>
            <a:ext cx="4365625" cy="2333625"/>
          </a:xfrm>
        </p:spPr>
        <p:txBody>
          <a:bodyPr>
            <a:normAutofit/>
          </a:bodyPr>
          <a:lstStyle>
            <a:lvl1pPr marL="135000" indent="-135000">
              <a:spcBef>
                <a:spcPts val="450"/>
              </a:spcBef>
              <a:buClr>
                <a:schemeClr val="bg2"/>
              </a:buClr>
              <a:buFont typeface="Wingdings" panose="05000000000000000000" pitchFamily="2" charset="2"/>
              <a:buChar char="§"/>
              <a:defRPr sz="105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2" y="3563413"/>
            <a:ext cx="4365625" cy="2333625"/>
          </a:xfrm>
        </p:spPr>
        <p:txBody>
          <a:bodyPr>
            <a:normAutofit/>
          </a:bodyPr>
          <a:lstStyle>
            <a:lvl1pPr marL="135000" indent="-135000">
              <a:spcBef>
                <a:spcPts val="450"/>
              </a:spcBef>
              <a:buClr>
                <a:schemeClr val="bg2"/>
              </a:buClr>
              <a:buFont typeface="Wingdings" panose="05000000000000000000" pitchFamily="2" charset="2"/>
              <a:buChar char="§"/>
              <a:defRPr sz="105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1"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sz="1800" dirty="0"/>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3" y="1033272"/>
            <a:ext cx="5056083" cy="782638"/>
          </a:xfrm>
        </p:spPr>
        <p:txBody>
          <a:bodyPr>
            <a:normAutofit/>
          </a:bodyPr>
          <a:lstStyle>
            <a:lvl1pPr algn="l">
              <a:defRPr sz="3000" b="1">
                <a:solidFill>
                  <a:schemeClr val="bg1"/>
                </a:solidFill>
              </a:defRPr>
            </a:lvl1pPr>
          </a:lstStyle>
          <a:p>
            <a:r>
              <a:rPr lang="en-US" dirty="0"/>
              <a:t>COMPARISON</a:t>
            </a:r>
            <a:endParaRPr lang="ru-RU" dirty="0"/>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3" y="2221994"/>
            <a:ext cx="10218713" cy="665713"/>
          </a:xfrm>
        </p:spPr>
        <p:txBody>
          <a:bodyPr>
            <a:normAutofit/>
          </a:bodyPr>
          <a:lstStyle>
            <a:lvl1pPr marL="0" indent="0" algn="l">
              <a:buNone/>
              <a:defRPr sz="1650">
                <a:solidFill>
                  <a:schemeClr val="tx2"/>
                </a:solidFill>
              </a:defRPr>
            </a:lvl1pPr>
            <a:lvl2pPr>
              <a:defRPr sz="1350"/>
            </a:lvl2pPr>
            <a:lvl3pPr>
              <a:defRPr sz="1350"/>
            </a:lvl3pPr>
            <a:lvl4pPr>
              <a:defRPr sz="1350"/>
            </a:lvl4pPr>
            <a:lvl5pPr>
              <a:defRPr sz="1350"/>
            </a:lvl5pPr>
          </a:lstStyle>
          <a:p>
            <a:pPr lvl="0"/>
            <a:r>
              <a:rPr lang="en-US" dirty="0"/>
              <a:t>Edit master text styles</a:t>
            </a:r>
          </a:p>
        </p:txBody>
      </p:sp>
      <p:sp>
        <p:nvSpPr>
          <p:cNvPr id="18" name="Graphic 15">
            <a:extLst>
              <a:ext uri="{FF2B5EF4-FFF2-40B4-BE49-F238E27FC236}">
                <a16:creationId xmlns:a16="http://schemas.microsoft.com/office/drawing/2014/main" id="{5E78F6F2-1702-E74A-86B2-0C42A30F3378}"/>
              </a:ext>
            </a:extLst>
          </p:cNvPr>
          <p:cNvSpPr/>
          <p:nvPr userDrawn="1"/>
        </p:nvSpPr>
        <p:spPr>
          <a:xfrm>
            <a:off x="-11175"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sz="1800" dirty="0"/>
          </a:p>
        </p:txBody>
      </p:sp>
    </p:spTree>
    <p:extLst>
      <p:ext uri="{BB962C8B-B14F-4D97-AF65-F5344CB8AC3E}">
        <p14:creationId xmlns:p14="http://schemas.microsoft.com/office/powerpoint/2010/main" val="3963446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5C281-71FB-456C-9671-BF3857A80C18}"/>
              </a:ext>
            </a:extLst>
          </p:cNvPr>
          <p:cNvSpPr>
            <a:spLocks noGrp="1"/>
          </p:cNvSpPr>
          <p:nvPr>
            <p:ph type="title"/>
          </p:nvPr>
        </p:nvSpPr>
        <p:spPr>
          <a:xfrm>
            <a:off x="838200" y="1046162"/>
            <a:ext cx="8400393"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CEC574E-F4CC-779B-03DC-B64460035666}"/>
              </a:ext>
            </a:extLst>
          </p:cNvPr>
          <p:cNvSpPr>
            <a:spLocks noGrp="1"/>
          </p:cNvSpPr>
          <p:nvPr>
            <p:ph type="body" idx="1"/>
          </p:nvPr>
        </p:nvSpPr>
        <p:spPr>
          <a:xfrm>
            <a:off x="838200" y="2506662"/>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D2B43A9E-5ACD-C82D-3E88-A4AAE78CE6FB}"/>
              </a:ext>
            </a:extLst>
          </p:cNvPr>
          <p:cNvSpPr>
            <a:spLocks noGrp="1"/>
          </p:cNvSpPr>
          <p:nvPr>
            <p:ph type="dt" sz="half" idx="2"/>
          </p:nvPr>
        </p:nvSpPr>
        <p:spPr>
          <a:xfrm>
            <a:off x="800100" y="5995331"/>
            <a:ext cx="2743200" cy="365125"/>
          </a:xfrm>
          <a:prstGeom prst="rect">
            <a:avLst/>
          </a:prstGeom>
        </p:spPr>
        <p:txBody>
          <a:bodyPr vert="horz" lIns="91440" tIns="45720" rIns="91440" bIns="45720" rtlCol="0" anchor="ctr"/>
          <a:lstStyle>
            <a:lvl1pPr algn="l">
              <a:defRPr sz="1200">
                <a:solidFill>
                  <a:srgbClr val="111F2D"/>
                </a:solidFill>
              </a:defRPr>
            </a:lvl1pPr>
          </a:lstStyle>
          <a:p>
            <a:fld id="{4256E466-1033-2C43-A675-45BC53A5ED5E}" type="datetime1">
              <a:rPr lang="en-GB" smtClean="0"/>
              <a:t>29/02/2024</a:t>
            </a:fld>
            <a:endParaRPr lang="en-US" dirty="0"/>
          </a:p>
        </p:txBody>
      </p:sp>
      <p:sp>
        <p:nvSpPr>
          <p:cNvPr id="6" name="Slide Number Placeholder 5">
            <a:extLst>
              <a:ext uri="{FF2B5EF4-FFF2-40B4-BE49-F238E27FC236}">
                <a16:creationId xmlns:a16="http://schemas.microsoft.com/office/drawing/2014/main" id="{545491F8-659A-4936-E574-FA0EA3F59899}"/>
              </a:ext>
            </a:extLst>
          </p:cNvPr>
          <p:cNvSpPr>
            <a:spLocks noGrp="1"/>
          </p:cNvSpPr>
          <p:nvPr>
            <p:ph type="sldNum" sz="quarter" idx="4"/>
          </p:nvPr>
        </p:nvSpPr>
        <p:spPr>
          <a:xfrm>
            <a:off x="4749364" y="6008949"/>
            <a:ext cx="2743200" cy="365125"/>
          </a:xfrm>
          <a:prstGeom prst="rect">
            <a:avLst/>
          </a:prstGeom>
        </p:spPr>
        <p:txBody>
          <a:bodyPr vert="horz" lIns="91440" tIns="45720" rIns="91440" bIns="45720" rtlCol="0" anchor="ctr"/>
          <a:lstStyle>
            <a:lvl1pPr algn="ctr">
              <a:defRPr sz="1200">
                <a:solidFill>
                  <a:srgbClr val="111F2D"/>
                </a:solidFill>
              </a:defRPr>
            </a:lvl1pPr>
          </a:lstStyle>
          <a:p>
            <a:fld id="{10BA938C-A525-AD47-9CB9-742508C9A937}" type="slidenum">
              <a:rPr lang="en-US" smtClean="0"/>
              <a:pPr/>
              <a:t>‹#›</a:t>
            </a:fld>
            <a:endParaRPr lang="en-US" dirty="0"/>
          </a:p>
        </p:txBody>
      </p:sp>
      <p:pic>
        <p:nvPicPr>
          <p:cNvPr id="7" name="Picture 6" descr="A close-up of a purple and blue background&#10;&#10;Description automatically generated with low confidence">
            <a:extLst>
              <a:ext uri="{FF2B5EF4-FFF2-40B4-BE49-F238E27FC236}">
                <a16:creationId xmlns:a16="http://schemas.microsoft.com/office/drawing/2014/main" id="{95F75DB2-EA27-1A1A-1095-F015E52EB7B5}"/>
              </a:ext>
            </a:extLst>
          </p:cNvPr>
          <p:cNvPicPr>
            <a:picLocks noChangeAspect="1"/>
          </p:cNvPicPr>
          <p:nvPr userDrawn="1"/>
        </p:nvPicPr>
        <p:blipFill rotWithShape="1">
          <a:blip r:embed="rId10"/>
          <a:srcRect l="2357" t="3118" r="18522" b="91759"/>
          <a:stretch/>
        </p:blipFill>
        <p:spPr>
          <a:xfrm>
            <a:off x="1" y="6495393"/>
            <a:ext cx="12192000" cy="362607"/>
          </a:xfrm>
          <a:prstGeom prst="rect">
            <a:avLst/>
          </a:prstGeom>
        </p:spPr>
      </p:pic>
      <p:pic>
        <p:nvPicPr>
          <p:cNvPr id="8" name="Picture 7" descr="A blue letter on a black background&#10;&#10;Description automatically generated with medium confidence">
            <a:extLst>
              <a:ext uri="{FF2B5EF4-FFF2-40B4-BE49-F238E27FC236}">
                <a16:creationId xmlns:a16="http://schemas.microsoft.com/office/drawing/2014/main" id="{1486F070-EADB-75F8-6A77-55F8460AF521}"/>
              </a:ext>
            </a:extLst>
          </p:cNvPr>
          <p:cNvPicPr>
            <a:picLocks noChangeAspect="1"/>
          </p:cNvPicPr>
          <p:nvPr userDrawn="1"/>
        </p:nvPicPr>
        <p:blipFill>
          <a:blip r:embed="rId11"/>
          <a:stretch>
            <a:fillRect/>
          </a:stretch>
        </p:blipFill>
        <p:spPr>
          <a:xfrm>
            <a:off x="10134600" y="5772397"/>
            <a:ext cx="1219200" cy="647700"/>
          </a:xfrm>
          <a:prstGeom prst="rect">
            <a:avLst/>
          </a:prstGeom>
        </p:spPr>
      </p:pic>
    </p:spTree>
    <p:extLst>
      <p:ext uri="{BB962C8B-B14F-4D97-AF65-F5344CB8AC3E}">
        <p14:creationId xmlns:p14="http://schemas.microsoft.com/office/powerpoint/2010/main" val="357460432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Lst>
  <p:hf sldNum="0" hdr="0" ftr="0"/>
  <p:txStyles>
    <p:titleStyle>
      <a:lvl1pPr algn="l" defTabSz="914400" rtl="0" eaLnBrk="1" latinLnBrk="0" hangingPunct="1">
        <a:lnSpc>
          <a:spcPct val="90000"/>
        </a:lnSpc>
        <a:spcBef>
          <a:spcPct val="0"/>
        </a:spcBef>
        <a:buNone/>
        <a:defRPr sz="4400" kern="1200" spc="6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jpeg"/><Relationship Id="rId7"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jpeg"/><Relationship Id="rId2" Type="http://schemas.openxmlformats.org/officeDocument/2006/relationships/image" Target="../media/image5.jpg"/><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9.png"/><Relationship Id="rId7" Type="http://schemas.openxmlformats.org/officeDocument/2006/relationships/diagramQuickStyle" Target="../diagrams/quickStyle5.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3.wdp"/><Relationship Id="rId9" Type="http://schemas.microsoft.com/office/2007/relationships/diagramDrawing" Target="../diagrams/drawing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gov.uk/view-right-to-wor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jpeg"/><Relationship Id="rId2" Type="http://schemas.openxmlformats.org/officeDocument/2006/relationships/image" Target="../media/image5.jpg"/><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jpeg"/><Relationship Id="rId7" Type="http://schemas.openxmlformats.org/officeDocument/2006/relationships/diagramColors" Target="../diagrams/colors2.xm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jpeg"/><Relationship Id="rId7" Type="http://schemas.openxmlformats.org/officeDocument/2006/relationships/diagramColors" Target="../diagrams/colors3.xm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urple and blue background&#10;&#10;Description automatically generated with low confidence">
            <a:extLst>
              <a:ext uri="{FF2B5EF4-FFF2-40B4-BE49-F238E27FC236}">
                <a16:creationId xmlns:a16="http://schemas.microsoft.com/office/drawing/2014/main" id="{E4CEB944-5A0C-F9A7-0C2C-73D3B95DBBBE}"/>
              </a:ext>
            </a:extLst>
          </p:cNvPr>
          <p:cNvPicPr>
            <a:picLocks noChangeAspect="1"/>
          </p:cNvPicPr>
          <p:nvPr/>
        </p:nvPicPr>
        <p:blipFill rotWithShape="1">
          <a:blip r:embed="rId2"/>
          <a:srcRect l="2357" r="18522" b="3108"/>
          <a:stretch/>
        </p:blipFill>
        <p:spPr>
          <a:xfrm>
            <a:off x="1" y="1"/>
            <a:ext cx="12192000" cy="6858000"/>
          </a:xfrm>
          <a:prstGeom prst="rect">
            <a:avLst/>
          </a:prstGeom>
        </p:spPr>
      </p:pic>
      <p:pic>
        <p:nvPicPr>
          <p:cNvPr id="7" name="Picture 6" descr="A black and white sign with white text&#10;&#10;Description automatically generated with low confidence">
            <a:extLst>
              <a:ext uri="{FF2B5EF4-FFF2-40B4-BE49-F238E27FC236}">
                <a16:creationId xmlns:a16="http://schemas.microsoft.com/office/drawing/2014/main" id="{05B466F8-5E93-F294-B522-3E9320A16415}"/>
              </a:ext>
            </a:extLst>
          </p:cNvPr>
          <p:cNvPicPr>
            <a:picLocks noChangeAspect="1"/>
          </p:cNvPicPr>
          <p:nvPr/>
        </p:nvPicPr>
        <p:blipFill>
          <a:blip r:embed="rId3"/>
          <a:stretch>
            <a:fillRect/>
          </a:stretch>
        </p:blipFill>
        <p:spPr>
          <a:xfrm>
            <a:off x="9317420" y="0"/>
            <a:ext cx="1588814" cy="1738976"/>
          </a:xfrm>
          <a:prstGeom prst="rect">
            <a:avLst/>
          </a:prstGeom>
        </p:spPr>
      </p:pic>
      <p:pic>
        <p:nvPicPr>
          <p:cNvPr id="11" name="Picture 10" descr="A white letter on a black background&#10;&#10;Description automatically generated with low confidence">
            <a:extLst>
              <a:ext uri="{FF2B5EF4-FFF2-40B4-BE49-F238E27FC236}">
                <a16:creationId xmlns:a16="http://schemas.microsoft.com/office/drawing/2014/main" id="{3897DE9E-6763-92B9-50CA-83341A886409}"/>
              </a:ext>
            </a:extLst>
          </p:cNvPr>
          <p:cNvPicPr>
            <a:picLocks noChangeAspect="1"/>
          </p:cNvPicPr>
          <p:nvPr/>
        </p:nvPicPr>
        <p:blipFill>
          <a:blip r:embed="rId4"/>
          <a:stretch>
            <a:fillRect/>
          </a:stretch>
        </p:blipFill>
        <p:spPr>
          <a:xfrm>
            <a:off x="1087820" y="889494"/>
            <a:ext cx="1993152" cy="1058862"/>
          </a:xfrm>
          <a:prstGeom prst="rect">
            <a:avLst/>
          </a:prstGeom>
        </p:spPr>
      </p:pic>
      <p:sp>
        <p:nvSpPr>
          <p:cNvPr id="13" name="TextBox 12">
            <a:extLst>
              <a:ext uri="{FF2B5EF4-FFF2-40B4-BE49-F238E27FC236}">
                <a16:creationId xmlns:a16="http://schemas.microsoft.com/office/drawing/2014/main" id="{62E45A94-26B7-0B75-F0BF-07E3B8738275}"/>
              </a:ext>
            </a:extLst>
          </p:cNvPr>
          <p:cNvSpPr txBox="1"/>
          <p:nvPr/>
        </p:nvSpPr>
        <p:spPr>
          <a:xfrm>
            <a:off x="1087820" y="2506717"/>
            <a:ext cx="8142013" cy="2123658"/>
          </a:xfrm>
          <a:prstGeom prst="rect">
            <a:avLst/>
          </a:prstGeom>
          <a:noFill/>
        </p:spPr>
        <p:txBody>
          <a:bodyPr wrap="square" rtlCol="0">
            <a:spAutoFit/>
          </a:bodyPr>
          <a:lstStyle/>
          <a:p>
            <a:r>
              <a:rPr lang="en-GB" sz="4400" spc="600" dirty="0">
                <a:solidFill>
                  <a:schemeClr val="bg1"/>
                </a:solidFill>
                <a:effectLst/>
                <a:latin typeface="+mj-lt"/>
              </a:rPr>
              <a:t>WELCOME TO JMW </a:t>
            </a:r>
            <a:br>
              <a:rPr lang="en-GB" sz="4400" spc="600" dirty="0">
                <a:solidFill>
                  <a:srgbClr val="000000"/>
                </a:solidFill>
                <a:effectLst/>
                <a:latin typeface="+mj-lt"/>
              </a:rPr>
            </a:br>
            <a:r>
              <a:rPr lang="en-GB" sz="4400" spc="600" dirty="0">
                <a:solidFill>
                  <a:srgbClr val="DC0046"/>
                </a:solidFill>
                <a:effectLst/>
                <a:latin typeface="+mj-lt"/>
              </a:rPr>
              <a:t>SOLICITORS FOR YOU </a:t>
            </a:r>
          </a:p>
          <a:p>
            <a:r>
              <a:rPr lang="en-GB" sz="4400" spc="600" dirty="0">
                <a:solidFill>
                  <a:srgbClr val="44D5E8"/>
                </a:solidFill>
                <a:effectLst/>
                <a:latin typeface="+mj-lt"/>
              </a:rPr>
              <a:t>AND YOUR BUSINESS</a:t>
            </a:r>
            <a:endParaRPr lang="en-GB" sz="4400" spc="600" dirty="0">
              <a:solidFill>
                <a:srgbClr val="DC0046"/>
              </a:solidFill>
              <a:effectLst/>
              <a:latin typeface="+mj-lt"/>
            </a:endParaRPr>
          </a:p>
        </p:txBody>
      </p:sp>
      <p:sp>
        <p:nvSpPr>
          <p:cNvPr id="15" name="TextBox 14">
            <a:extLst>
              <a:ext uri="{FF2B5EF4-FFF2-40B4-BE49-F238E27FC236}">
                <a16:creationId xmlns:a16="http://schemas.microsoft.com/office/drawing/2014/main" id="{B28C2543-9F1B-24F6-1D52-BA11F5740D24}"/>
              </a:ext>
            </a:extLst>
          </p:cNvPr>
          <p:cNvSpPr txBox="1"/>
          <p:nvPr/>
        </p:nvSpPr>
        <p:spPr>
          <a:xfrm>
            <a:off x="1087819" y="4950372"/>
            <a:ext cx="9139257" cy="707886"/>
          </a:xfrm>
          <a:prstGeom prst="rect">
            <a:avLst/>
          </a:prstGeom>
          <a:noFill/>
        </p:spPr>
        <p:txBody>
          <a:bodyPr wrap="square" rtlCol="0">
            <a:spAutoFit/>
          </a:bodyPr>
          <a:lstStyle/>
          <a:p>
            <a:pPr algn="ctr"/>
            <a:r>
              <a:rPr lang="en-US" sz="2000" b="1" dirty="0">
                <a:solidFill>
                  <a:schemeClr val="bg1"/>
                </a:solidFill>
                <a:latin typeface="+mj-lt"/>
              </a:rPr>
              <a:t>International Recruitment within Adult Social Care - Compliance and Best Practice</a:t>
            </a:r>
          </a:p>
        </p:txBody>
      </p:sp>
    </p:spTree>
    <p:extLst>
      <p:ext uri="{BB962C8B-B14F-4D97-AF65-F5344CB8AC3E}">
        <p14:creationId xmlns:p14="http://schemas.microsoft.com/office/powerpoint/2010/main" val="1664853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46000"/>
                    </a14:imgEffect>
                    <a14:imgEffect>
                      <a14:saturation sat="184000"/>
                    </a14:imgEffect>
                  </a14:imgLayer>
                </a14:imgProps>
              </a:ext>
              <a:ext uri="{28A0092B-C50C-407E-A947-70E740481C1C}">
                <a14:useLocalDpi xmlns:a14="http://schemas.microsoft.com/office/drawing/2010/main" val="0"/>
              </a:ext>
            </a:extLst>
          </a:blip>
          <a:stretch>
            <a:fillRect/>
          </a:stretch>
        </p:blipFill>
        <p:spPr>
          <a:xfrm>
            <a:off x="1777744" y="1727195"/>
            <a:ext cx="8708571" cy="4876800"/>
          </a:xfrm>
          <a:prstGeom prst="rect">
            <a:avLst/>
          </a:prstGeom>
          <a:effectLst>
            <a:softEdge rad="368300"/>
          </a:effectLst>
        </p:spPr>
      </p:pic>
      <p:sp>
        <p:nvSpPr>
          <p:cNvPr id="2" name="Title 1"/>
          <p:cNvSpPr>
            <a:spLocks noGrp="1"/>
          </p:cNvSpPr>
          <p:nvPr>
            <p:ph type="title"/>
          </p:nvPr>
        </p:nvSpPr>
        <p:spPr>
          <a:xfrm>
            <a:off x="5029200" y="733571"/>
            <a:ext cx="8506717" cy="672010"/>
          </a:xfrm>
        </p:spPr>
        <p:txBody>
          <a:bodyPr>
            <a:normAutofit fontScale="90000"/>
          </a:bodyPr>
          <a:lstStyle/>
          <a:p>
            <a:br>
              <a:rPr lang="en-GB" dirty="0">
                <a:latin typeface="Calibri" panose="020F0502020204030204" pitchFamily="34" charset="0"/>
                <a:cs typeface="Calibri" panose="020F0502020204030204" pitchFamily="34" charset="0"/>
              </a:rPr>
            </a:br>
            <a:endParaRPr lang="en-GB" dirty="0">
              <a:solidFill>
                <a:srgbClr val="E21350"/>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5029193" y="366409"/>
            <a:ext cx="6799641" cy="882267"/>
          </a:xfrm>
        </p:spPr>
        <p:txBody>
          <a:bodyPr/>
          <a:lstStyle/>
          <a:p>
            <a:pPr marL="0" indent="0" algn="ctr">
              <a:buNone/>
            </a:pPr>
            <a:r>
              <a:rPr lang="en-GB"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will a Home Office Compliance Offer consider when conducting a Compliance Audit?</a:t>
            </a:r>
          </a:p>
          <a:p>
            <a:endParaRPr lang="en-GB" sz="2000" dirty="0">
              <a:effectLst>
                <a:outerShdw blurRad="38100" dist="38100" dir="2700000" algn="tl">
                  <a:srgbClr val="000000">
                    <a:alpha val="43137"/>
                  </a:srgbClr>
                </a:outerShdw>
              </a:effectLst>
            </a:endParaRPr>
          </a:p>
        </p:txBody>
      </p:sp>
      <p:sp>
        <p:nvSpPr>
          <p:cNvPr id="7" name="TextBox 6"/>
          <p:cNvSpPr txBox="1"/>
          <p:nvPr/>
        </p:nvSpPr>
        <p:spPr>
          <a:xfrm>
            <a:off x="5456481" y="2330736"/>
            <a:ext cx="5029819" cy="707884"/>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Salary being paid in accordance with Certificate of Sponsorship</a:t>
            </a:r>
          </a:p>
        </p:txBody>
      </p:sp>
      <p:sp>
        <p:nvSpPr>
          <p:cNvPr id="8" name="TextBox 7"/>
          <p:cNvSpPr txBox="1"/>
          <p:nvPr/>
        </p:nvSpPr>
        <p:spPr>
          <a:xfrm>
            <a:off x="5456488" y="3041210"/>
            <a:ext cx="5029820" cy="707884"/>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0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Employees day to day tasks are in line  with their Certificate of Sponsorship</a:t>
            </a:r>
          </a:p>
        </p:txBody>
      </p:sp>
      <p:sp>
        <p:nvSpPr>
          <p:cNvPr id="9" name="TextBox 8"/>
          <p:cNvSpPr txBox="1"/>
          <p:nvPr/>
        </p:nvSpPr>
        <p:spPr>
          <a:xfrm>
            <a:off x="5456488" y="3746503"/>
            <a:ext cx="5029820" cy="707884"/>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Online Right to Work Checks correctly completed and on HR files </a:t>
            </a:r>
          </a:p>
        </p:txBody>
      </p:sp>
      <p:sp>
        <p:nvSpPr>
          <p:cNvPr id="10" name="TextBox 9"/>
          <p:cNvSpPr txBox="1"/>
          <p:nvPr/>
        </p:nvSpPr>
        <p:spPr>
          <a:xfrm>
            <a:off x="5456486" y="4459568"/>
            <a:ext cx="5029822" cy="707884"/>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0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Any changes in migrant circumstances</a:t>
            </a:r>
          </a:p>
          <a:p>
            <a:pPr latinLnBrk="1" hangingPunct="0">
              <a:defRPr/>
            </a:pPr>
            <a:r>
              <a:rPr lang="en-GB" sz="20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 have been reported to the Home Office </a:t>
            </a:r>
          </a:p>
        </p:txBody>
      </p:sp>
      <p:sp>
        <p:nvSpPr>
          <p:cNvPr id="11" name="TextBox 10"/>
          <p:cNvSpPr txBox="1"/>
          <p:nvPr/>
        </p:nvSpPr>
        <p:spPr>
          <a:xfrm>
            <a:off x="5456485" y="5167452"/>
            <a:ext cx="5029823" cy="400108"/>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This is not an exhaustive list!</a:t>
            </a:r>
          </a:p>
        </p:txBody>
      </p:sp>
      <p:sp>
        <p:nvSpPr>
          <p:cNvPr id="12" name="TextBox 11">
            <a:extLst>
              <a:ext uri="{FF2B5EF4-FFF2-40B4-BE49-F238E27FC236}">
                <a16:creationId xmlns:a16="http://schemas.microsoft.com/office/drawing/2014/main" id="{09C1F020-2E6B-489D-8D61-34A214060AB1}"/>
              </a:ext>
            </a:extLst>
          </p:cNvPr>
          <p:cNvSpPr txBox="1"/>
          <p:nvPr/>
        </p:nvSpPr>
        <p:spPr>
          <a:xfrm>
            <a:off x="5456481" y="1335944"/>
            <a:ext cx="5029819" cy="1015661"/>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Candidate Visa expiry dates have been recorded and you have their up-to-date contact information. </a:t>
            </a:r>
          </a:p>
        </p:txBody>
      </p:sp>
      <p:pic>
        <p:nvPicPr>
          <p:cNvPr id="5" name="Picture 4">
            <a:extLst>
              <a:ext uri="{FF2B5EF4-FFF2-40B4-BE49-F238E27FC236}">
                <a16:creationId xmlns:a16="http://schemas.microsoft.com/office/drawing/2014/main" id="{7557CEAF-3DF8-723F-62EE-AF5E6DC8D54D}"/>
              </a:ext>
            </a:extLst>
          </p:cNvPr>
          <p:cNvPicPr>
            <a:picLocks noChangeAspect="1"/>
          </p:cNvPicPr>
          <p:nvPr/>
        </p:nvPicPr>
        <p:blipFill>
          <a:blip r:embed="rId4"/>
          <a:stretch>
            <a:fillRect/>
          </a:stretch>
        </p:blipFill>
        <p:spPr>
          <a:xfrm>
            <a:off x="70661" y="-1"/>
            <a:ext cx="4429150" cy="6491591"/>
          </a:xfrm>
          <a:prstGeom prst="rect">
            <a:avLst/>
          </a:prstGeom>
        </p:spPr>
      </p:pic>
    </p:spTree>
    <p:extLst>
      <p:ext uri="{BB962C8B-B14F-4D97-AF65-F5344CB8AC3E}">
        <p14:creationId xmlns:p14="http://schemas.microsoft.com/office/powerpoint/2010/main" val="35569844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59" y="268999"/>
            <a:ext cx="7383900" cy="1325563"/>
          </a:xfrm>
        </p:spPr>
        <p:txBody>
          <a:bodyPr vert="horz" lIns="91440" tIns="45720" rIns="91440" bIns="45720" rtlCol="0" anchor="ctr">
            <a:normAutofit/>
          </a:bodyPr>
          <a:lstStyle/>
          <a:p>
            <a:r>
              <a:rPr lang="en-US" sz="4000" dirty="0"/>
              <a:t>Preparing for a Home Office </a:t>
            </a:r>
            <a:r>
              <a:rPr lang="en-US" sz="4000" kern="1200" dirty="0">
                <a:latin typeface="+mj-lt"/>
                <a:ea typeface="+mj-ea"/>
                <a:cs typeface="+mj-cs"/>
              </a:rPr>
              <a:t>Compliance Audit</a:t>
            </a:r>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3164305"/>
            <a:ext cx="4290741" cy="369369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8541096"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F6A728-B4E3-03AA-14F9-E3780B52EE67}"/>
              </a:ext>
            </a:extLst>
          </p:cNvPr>
          <p:cNvSpPr txBox="1"/>
          <p:nvPr/>
        </p:nvSpPr>
        <p:spPr>
          <a:xfrm>
            <a:off x="712090" y="1608634"/>
            <a:ext cx="6759521"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C00000"/>
                </a:solidFill>
                <a:latin typeface="Arial" panose="020B0604020202020204"/>
              </a:rPr>
              <a:t>Employers should ensure their immigration related records are up-to-date</a:t>
            </a:r>
            <a:r>
              <a:rPr kumimoji="0" lang="en-GB" sz="1800" b="1" i="0" u="none" strike="noStrike" kern="1200" cap="none" spc="0" normalizeH="0" baseline="0" noProof="0" dirty="0">
                <a:ln>
                  <a:noFill/>
                </a:ln>
                <a:solidFill>
                  <a:srgbClr val="C00000"/>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Sponsored employees’ human resources files contain all relevant documentation in accordance with the requisite government criteria;</a:t>
            </a:r>
          </a:p>
          <a:p>
            <a:pPr marR="0" lvl="0" algn="l" defTabSz="914400" rtl="0" eaLnBrk="1" fontAlgn="auto" latinLnBrk="0" hangingPunct="1">
              <a:lnSpc>
                <a:spcPct val="100000"/>
              </a:lnSpc>
              <a:spcBef>
                <a:spcPts val="0"/>
              </a:spcBef>
              <a:spcAft>
                <a:spcPts val="0"/>
              </a:spcAft>
              <a:buClrTx/>
              <a:buSzTx/>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Where a recruitment campaign has been used to support any Skilled Worker application, all documentation is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Right to work checks are available for all employees (including non-sponsored/European Economic Area /British nationals and </a:t>
            </a:r>
            <a:r>
              <a:rPr lang="en-GB" sz="1600" dirty="0">
                <a:solidFill>
                  <a:srgbClr val="000000"/>
                </a:solidFill>
                <a:latin typeface="Arial" panose="020B0604020202020204"/>
              </a:rPr>
              <a:t>Skilled Workers</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All relevant Sponsor Management System updates following changes of migrant circumstances have been reported to UKVI and</a:t>
            </a:r>
            <a:endParaRPr lang="en-GB" sz="1600" dirty="0">
              <a:solidFill>
                <a:srgbClr val="000000"/>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All details listed regarding the company are correct on the Sponsor Management System (i.e. address, company name, key personnel).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0002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58" y="268999"/>
            <a:ext cx="8923203" cy="1325563"/>
          </a:xfrm>
        </p:spPr>
        <p:txBody>
          <a:bodyPr vert="horz" lIns="91440" tIns="45720" rIns="91440" bIns="45720" rtlCol="0" anchor="ctr">
            <a:normAutofit/>
          </a:bodyPr>
          <a:lstStyle/>
          <a:p>
            <a:r>
              <a:rPr lang="en-US" sz="3600" kern="1200" dirty="0">
                <a:latin typeface="+mj-lt"/>
                <a:ea typeface="+mj-ea"/>
                <a:cs typeface="+mj-cs"/>
              </a:rPr>
              <a:t>Compliance Audit Outcomes</a:t>
            </a:r>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3164305"/>
            <a:ext cx="4290741" cy="369369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8807743" y="0"/>
            <a:ext cx="3095739"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F6A728-B4E3-03AA-14F9-E3780B52EE67}"/>
              </a:ext>
            </a:extLst>
          </p:cNvPr>
          <p:cNvSpPr txBox="1"/>
          <p:nvPr/>
        </p:nvSpPr>
        <p:spPr>
          <a:xfrm>
            <a:off x="712090" y="1608634"/>
            <a:ext cx="4984204" cy="1477328"/>
          </a:xfrm>
          <a:prstGeom prst="rect">
            <a:avLst/>
          </a:prstGeom>
          <a:noFill/>
        </p:spPr>
        <p:txBody>
          <a:bodyPr wrap="square" rtlCol="0">
            <a:spAutoFit/>
          </a:bodyPr>
          <a:lstStyle/>
          <a:p>
            <a:endParaRPr lang="en-GB" b="1" dirty="0"/>
          </a:p>
          <a:p>
            <a:r>
              <a:rPr lang="en-GB" sz="1800" dirty="0">
                <a:solidFill>
                  <a:schemeClr val="bg1"/>
                </a:solidFill>
                <a:latin typeface="Arial" panose="020B0604020202020204" pitchFamily="34" charset="0"/>
                <a:cs typeface="Arial" panose="020B0604020202020204" pitchFamily="34" charset="0"/>
              </a:rPr>
              <a:t>Written warning – followed closer monitoring by the Home Office</a:t>
            </a:r>
          </a:p>
          <a:p>
            <a:endParaRPr lang="en-GB" b="1" dirty="0"/>
          </a:p>
          <a:p>
            <a:endParaRPr lang="en-GB" dirty="0"/>
          </a:p>
        </p:txBody>
      </p:sp>
      <p:pic>
        <p:nvPicPr>
          <p:cNvPr id="7" name="Picture 6">
            <a:extLst>
              <a:ext uri="{FF2B5EF4-FFF2-40B4-BE49-F238E27FC236}">
                <a16:creationId xmlns:a16="http://schemas.microsoft.com/office/drawing/2014/main" id="{7FC39999-D356-58C6-E912-DC5CCD642C0C}"/>
              </a:ext>
            </a:extLst>
          </p:cNvPr>
          <p:cNvPicPr>
            <a:picLocks noChangeAspect="1"/>
          </p:cNvPicPr>
          <p:nvPr/>
        </p:nvPicPr>
        <p:blipFill>
          <a:blip r:embed="rId4"/>
          <a:stretch>
            <a:fillRect/>
          </a:stretch>
        </p:blipFill>
        <p:spPr>
          <a:xfrm>
            <a:off x="205547" y="1809636"/>
            <a:ext cx="7504827" cy="841321"/>
          </a:xfrm>
          <a:prstGeom prst="rect">
            <a:avLst/>
          </a:prstGeom>
        </p:spPr>
      </p:pic>
      <p:pic>
        <p:nvPicPr>
          <p:cNvPr id="8" name="Picture 7">
            <a:extLst>
              <a:ext uri="{FF2B5EF4-FFF2-40B4-BE49-F238E27FC236}">
                <a16:creationId xmlns:a16="http://schemas.microsoft.com/office/drawing/2014/main" id="{1DF89063-3F98-D9C4-4D31-C009AEB7FD21}"/>
              </a:ext>
            </a:extLst>
          </p:cNvPr>
          <p:cNvPicPr>
            <a:picLocks noChangeAspect="1"/>
          </p:cNvPicPr>
          <p:nvPr/>
        </p:nvPicPr>
        <p:blipFill>
          <a:blip r:embed="rId5"/>
          <a:stretch>
            <a:fillRect/>
          </a:stretch>
        </p:blipFill>
        <p:spPr>
          <a:xfrm>
            <a:off x="187258" y="2501307"/>
            <a:ext cx="7559695" cy="847417"/>
          </a:xfrm>
          <a:prstGeom prst="rect">
            <a:avLst/>
          </a:prstGeom>
        </p:spPr>
      </p:pic>
      <p:pic>
        <p:nvPicPr>
          <p:cNvPr id="10" name="Picture 9">
            <a:extLst>
              <a:ext uri="{FF2B5EF4-FFF2-40B4-BE49-F238E27FC236}">
                <a16:creationId xmlns:a16="http://schemas.microsoft.com/office/drawing/2014/main" id="{8F81F0C5-0BC7-93E4-4BED-98030324F4C7}"/>
              </a:ext>
            </a:extLst>
          </p:cNvPr>
          <p:cNvPicPr>
            <a:picLocks noChangeAspect="1"/>
          </p:cNvPicPr>
          <p:nvPr/>
        </p:nvPicPr>
        <p:blipFill>
          <a:blip r:embed="rId6"/>
          <a:stretch>
            <a:fillRect/>
          </a:stretch>
        </p:blipFill>
        <p:spPr>
          <a:xfrm>
            <a:off x="187258" y="4300411"/>
            <a:ext cx="7523116" cy="847417"/>
          </a:xfrm>
          <a:prstGeom prst="rect">
            <a:avLst/>
          </a:prstGeom>
        </p:spPr>
      </p:pic>
      <p:pic>
        <p:nvPicPr>
          <p:cNvPr id="11" name="Picture 10">
            <a:extLst>
              <a:ext uri="{FF2B5EF4-FFF2-40B4-BE49-F238E27FC236}">
                <a16:creationId xmlns:a16="http://schemas.microsoft.com/office/drawing/2014/main" id="{E31C24EB-3C8A-044C-F48B-41B5E01450D2}"/>
              </a:ext>
            </a:extLst>
          </p:cNvPr>
          <p:cNvPicPr>
            <a:picLocks noChangeAspect="1"/>
          </p:cNvPicPr>
          <p:nvPr/>
        </p:nvPicPr>
        <p:blipFill>
          <a:blip r:embed="rId7"/>
          <a:stretch>
            <a:fillRect/>
          </a:stretch>
        </p:blipFill>
        <p:spPr>
          <a:xfrm>
            <a:off x="187258" y="5018832"/>
            <a:ext cx="7523116" cy="536494"/>
          </a:xfrm>
          <a:prstGeom prst="rect">
            <a:avLst/>
          </a:prstGeom>
        </p:spPr>
      </p:pic>
      <p:pic>
        <p:nvPicPr>
          <p:cNvPr id="12" name="Picture 11">
            <a:extLst>
              <a:ext uri="{FF2B5EF4-FFF2-40B4-BE49-F238E27FC236}">
                <a16:creationId xmlns:a16="http://schemas.microsoft.com/office/drawing/2014/main" id="{AC6F33E1-25AC-FF82-63F1-237EE7493107}"/>
              </a:ext>
            </a:extLst>
          </p:cNvPr>
          <p:cNvPicPr>
            <a:picLocks noChangeAspect="1"/>
          </p:cNvPicPr>
          <p:nvPr/>
        </p:nvPicPr>
        <p:blipFill>
          <a:blip r:embed="rId8"/>
          <a:stretch>
            <a:fillRect/>
          </a:stretch>
        </p:blipFill>
        <p:spPr>
          <a:xfrm>
            <a:off x="187258" y="5437761"/>
            <a:ext cx="7523116" cy="536494"/>
          </a:xfrm>
          <a:prstGeom prst="rect">
            <a:avLst/>
          </a:prstGeom>
        </p:spPr>
      </p:pic>
      <p:pic>
        <p:nvPicPr>
          <p:cNvPr id="13" name="Picture 12">
            <a:extLst>
              <a:ext uri="{FF2B5EF4-FFF2-40B4-BE49-F238E27FC236}">
                <a16:creationId xmlns:a16="http://schemas.microsoft.com/office/drawing/2014/main" id="{EF1381A0-75A5-FBC2-2958-8E0997D47C2E}"/>
              </a:ext>
            </a:extLst>
          </p:cNvPr>
          <p:cNvPicPr>
            <a:picLocks noChangeAspect="1"/>
          </p:cNvPicPr>
          <p:nvPr/>
        </p:nvPicPr>
        <p:blipFill>
          <a:blip r:embed="rId9"/>
          <a:stretch>
            <a:fillRect/>
          </a:stretch>
        </p:blipFill>
        <p:spPr>
          <a:xfrm>
            <a:off x="187258" y="5845259"/>
            <a:ext cx="7523116" cy="542591"/>
          </a:xfrm>
          <a:prstGeom prst="rect">
            <a:avLst/>
          </a:prstGeom>
        </p:spPr>
      </p:pic>
      <p:sp>
        <p:nvSpPr>
          <p:cNvPr id="15" name="TextBox 14">
            <a:extLst>
              <a:ext uri="{FF2B5EF4-FFF2-40B4-BE49-F238E27FC236}">
                <a16:creationId xmlns:a16="http://schemas.microsoft.com/office/drawing/2014/main" id="{73ADCF74-3779-4CCA-A454-86E89E0CF1EA}"/>
              </a:ext>
            </a:extLst>
          </p:cNvPr>
          <p:cNvSpPr txBox="1"/>
          <p:nvPr/>
        </p:nvSpPr>
        <p:spPr>
          <a:xfrm>
            <a:off x="325097" y="1420239"/>
            <a:ext cx="7387146" cy="400108"/>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pPr>
            <a:r>
              <a:rPr lang="en-GB" sz="2000" dirty="0">
                <a:solidFill>
                  <a:schemeClr val="bg1"/>
                </a:solidFill>
                <a:latin typeface="Arial" panose="020B0604020202020204" pitchFamily="34" charset="0"/>
                <a:cs typeface="Arial" panose="020B0604020202020204" pitchFamily="34" charset="0"/>
              </a:rPr>
              <a:t>Successful Audit- No further action required!</a:t>
            </a:r>
          </a:p>
        </p:txBody>
      </p:sp>
      <p:sp>
        <p:nvSpPr>
          <p:cNvPr id="16" name="TextBox 15">
            <a:extLst>
              <a:ext uri="{FF2B5EF4-FFF2-40B4-BE49-F238E27FC236}">
                <a16:creationId xmlns:a16="http://schemas.microsoft.com/office/drawing/2014/main" id="{0FC18967-0D5D-E77B-62BA-AF6284A64D48}"/>
              </a:ext>
            </a:extLst>
          </p:cNvPr>
          <p:cNvSpPr txBox="1"/>
          <p:nvPr/>
        </p:nvSpPr>
        <p:spPr>
          <a:xfrm>
            <a:off x="288517" y="3289758"/>
            <a:ext cx="7421857" cy="1015661"/>
          </a:xfrm>
          <a:prstGeom prst="rect">
            <a:avLst/>
          </a:prstGeom>
          <a:solidFill>
            <a:schemeClr val="accent6">
              <a:lumMod val="7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pPr>
            <a:r>
              <a:rPr lang="en-GB" sz="2000" dirty="0">
                <a:solidFill>
                  <a:schemeClr val="bg1"/>
                </a:solidFill>
                <a:latin typeface="Arial" panose="020B0604020202020204" pitchFamily="34" charset="0"/>
                <a:cs typeface="Arial" panose="020B0604020202020204" pitchFamily="34" charset="0"/>
              </a:rPr>
              <a:t>Licence suspended pending further investigation and              representations/documents received from Sponsor Licence    holder</a:t>
            </a:r>
          </a:p>
        </p:txBody>
      </p:sp>
    </p:spTree>
    <p:extLst>
      <p:ext uri="{BB962C8B-B14F-4D97-AF65-F5344CB8AC3E}">
        <p14:creationId xmlns:p14="http://schemas.microsoft.com/office/powerpoint/2010/main" val="4527041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58" y="268999"/>
            <a:ext cx="8290385" cy="1325563"/>
          </a:xfrm>
        </p:spPr>
        <p:txBody>
          <a:bodyPr vert="horz" lIns="91440" tIns="45720" rIns="91440" bIns="45720" rtlCol="0" anchor="ctr">
            <a:normAutofit/>
          </a:bodyPr>
          <a:lstStyle/>
          <a:p>
            <a:r>
              <a:rPr lang="en-US" sz="3600" dirty="0"/>
              <a:t>What happens if your Sponsor Licence is revoked?</a:t>
            </a:r>
            <a:endParaRPr lang="en-US" sz="3600" kern="1200" dirty="0">
              <a:latin typeface="+mj-lt"/>
              <a:ea typeface="+mj-ea"/>
              <a:cs typeface="+mj-cs"/>
            </a:endParaRPr>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3164305"/>
            <a:ext cx="4290741" cy="369369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8807743" y="0"/>
            <a:ext cx="3095739"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F6A728-B4E3-03AA-14F9-E3780B52EE67}"/>
              </a:ext>
            </a:extLst>
          </p:cNvPr>
          <p:cNvSpPr txBox="1"/>
          <p:nvPr/>
        </p:nvSpPr>
        <p:spPr>
          <a:xfrm>
            <a:off x="712090" y="1608634"/>
            <a:ext cx="7060310" cy="4524315"/>
          </a:xfrm>
          <a:prstGeom prst="rect">
            <a:avLst/>
          </a:prstGeom>
          <a:noFill/>
        </p:spPr>
        <p:txBody>
          <a:bodyPr wrap="square" rtlCol="0">
            <a:spAutoFit/>
          </a:bodyPr>
          <a:lstStyle/>
          <a:p>
            <a:r>
              <a:rPr lang="en-GB" dirty="0">
                <a:latin typeface="+mj-lt"/>
              </a:rPr>
              <a:t>The UKVI can revoke a sponsor licence for various reasons, such as: </a:t>
            </a:r>
          </a:p>
          <a:p>
            <a:endParaRPr lang="en-GB" dirty="0">
              <a:latin typeface="+mj-lt"/>
            </a:endParaRPr>
          </a:p>
          <a:p>
            <a:pPr marL="285750" indent="-285750">
              <a:buFont typeface="Arial" panose="020B0604020202020204" pitchFamily="34" charset="0"/>
              <a:buChar char="•"/>
            </a:pPr>
            <a:r>
              <a:rPr lang="en-GB" dirty="0">
                <a:latin typeface="+mj-lt"/>
              </a:rPr>
              <a:t>non-compliance with the sponsor duties, </a:t>
            </a:r>
          </a:p>
          <a:p>
            <a:pPr marL="285750" indent="-285750">
              <a:buFont typeface="Arial" panose="020B0604020202020204" pitchFamily="34" charset="0"/>
              <a:buChar char="•"/>
            </a:pPr>
            <a:r>
              <a:rPr lang="en-GB" dirty="0">
                <a:latin typeface="+mj-lt"/>
              </a:rPr>
              <a:t>poor record-keeping, </a:t>
            </a:r>
          </a:p>
          <a:p>
            <a:pPr marL="285750" indent="-285750">
              <a:buFont typeface="Arial" panose="020B0604020202020204" pitchFamily="34" charset="0"/>
              <a:buChar char="•"/>
            </a:pPr>
            <a:r>
              <a:rPr lang="en-GB" dirty="0">
                <a:latin typeface="+mj-lt"/>
              </a:rPr>
              <a:t>fraud or abuse of the system. </a:t>
            </a:r>
          </a:p>
          <a:p>
            <a:endParaRPr lang="en-GB" dirty="0">
              <a:latin typeface="+mj-lt"/>
            </a:endParaRPr>
          </a:p>
          <a:p>
            <a:r>
              <a:rPr lang="en-GB" dirty="0">
                <a:latin typeface="+mj-lt"/>
              </a:rPr>
              <a:t>If a sponsor licence is revoked, the provider will lose the ability to sponsor new staff and to extend the visas of existing staff. </a:t>
            </a:r>
          </a:p>
          <a:p>
            <a:endParaRPr lang="en-GB" dirty="0">
              <a:latin typeface="+mj-lt"/>
            </a:endParaRPr>
          </a:p>
          <a:p>
            <a:r>
              <a:rPr lang="en-GB" dirty="0">
                <a:latin typeface="+mj-lt"/>
              </a:rPr>
              <a:t>The UKVI will also curtail the visas of any staff who are currently sponsored by the provider, giving them 60 days to find another sponsor or leave the country. </a:t>
            </a:r>
          </a:p>
          <a:p>
            <a:r>
              <a:rPr lang="en-GB" sz="1800" dirty="0">
                <a:solidFill>
                  <a:schemeClr val="bg1"/>
                </a:solidFill>
                <a:latin typeface="+mj-lt"/>
                <a:cs typeface="Arial" panose="020B0604020202020204" pitchFamily="34" charset="0"/>
              </a:rPr>
              <a:t> – followed closer monitoring by the Home Office</a:t>
            </a:r>
          </a:p>
          <a:p>
            <a:endParaRPr lang="en-GB" b="1" dirty="0"/>
          </a:p>
          <a:p>
            <a:endParaRPr lang="en-GB" dirty="0"/>
          </a:p>
        </p:txBody>
      </p:sp>
    </p:spTree>
    <p:extLst>
      <p:ext uri="{BB962C8B-B14F-4D97-AF65-F5344CB8AC3E}">
        <p14:creationId xmlns:p14="http://schemas.microsoft.com/office/powerpoint/2010/main" val="129598351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58" y="268999"/>
            <a:ext cx="8290385" cy="1053615"/>
          </a:xfrm>
        </p:spPr>
        <p:txBody>
          <a:bodyPr vert="horz" lIns="91440" tIns="45720" rIns="91440" bIns="45720" rtlCol="0" anchor="ctr">
            <a:normAutofit fontScale="90000"/>
          </a:bodyPr>
          <a:lstStyle/>
          <a:p>
            <a:r>
              <a:rPr lang="en-US" sz="3600" dirty="0"/>
              <a:t>What happens if your Sponsor Licence is revoked?</a:t>
            </a:r>
            <a:endParaRPr lang="en-US" sz="3600" kern="1200" dirty="0">
              <a:latin typeface="+mj-lt"/>
              <a:ea typeface="+mj-ea"/>
              <a:cs typeface="+mj-cs"/>
            </a:endParaRPr>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3164305"/>
            <a:ext cx="4290741" cy="369369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8807743" y="0"/>
            <a:ext cx="3095739"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F6A728-B4E3-03AA-14F9-E3780B52EE67}"/>
              </a:ext>
            </a:extLst>
          </p:cNvPr>
          <p:cNvSpPr txBox="1"/>
          <p:nvPr/>
        </p:nvSpPr>
        <p:spPr>
          <a:xfrm>
            <a:off x="760587" y="1363013"/>
            <a:ext cx="7060310" cy="5632311"/>
          </a:xfrm>
          <a:prstGeom prst="rect">
            <a:avLst/>
          </a:prstGeom>
          <a:noFill/>
        </p:spPr>
        <p:txBody>
          <a:bodyPr wrap="square" rtlCol="0">
            <a:spAutoFit/>
          </a:bodyPr>
          <a:lstStyle/>
          <a:p>
            <a:r>
              <a:rPr lang="en-GB" dirty="0">
                <a:latin typeface="+mj-lt"/>
                <a:ea typeface="Calibri" panose="020F0502020204030204" pitchFamily="34" charset="0"/>
              </a:rPr>
              <a:t>W</a:t>
            </a:r>
            <a:r>
              <a:rPr lang="en-GB" sz="1800" dirty="0">
                <a:effectLst/>
                <a:latin typeface="+mj-lt"/>
                <a:ea typeface="Calibri" panose="020F0502020204030204" pitchFamily="34" charset="0"/>
              </a:rPr>
              <a:t>here you as a provider </a:t>
            </a:r>
            <a:r>
              <a:rPr lang="en-GB" dirty="0">
                <a:latin typeface="+mj-lt"/>
                <a:ea typeface="Calibri" panose="020F0502020204030204" pitchFamily="34" charset="0"/>
              </a:rPr>
              <a:t>are at</a:t>
            </a:r>
            <a:r>
              <a:rPr lang="en-GB" sz="1800" dirty="0">
                <a:effectLst/>
                <a:latin typeface="+mj-lt"/>
                <a:ea typeface="Calibri" panose="020F0502020204030204" pitchFamily="34" charset="0"/>
              </a:rPr>
              <a:t> risk of losing your sponsor licence, you should act quickly to mitigate the impact on </a:t>
            </a:r>
            <a:r>
              <a:rPr lang="en-GB" dirty="0">
                <a:latin typeface="+mj-lt"/>
                <a:ea typeface="Calibri" panose="020F0502020204030204" pitchFamily="34" charset="0"/>
              </a:rPr>
              <a:t>your</a:t>
            </a:r>
            <a:r>
              <a:rPr lang="en-GB" sz="1800" dirty="0">
                <a:effectLst/>
                <a:latin typeface="+mj-lt"/>
                <a:ea typeface="Calibri" panose="020F0502020204030204" pitchFamily="34" charset="0"/>
              </a:rPr>
              <a:t> service delivery and service users. </a:t>
            </a:r>
          </a:p>
          <a:p>
            <a:endParaRPr lang="en-GB" dirty="0">
              <a:latin typeface="+mj-lt"/>
              <a:ea typeface="Calibri" panose="020F0502020204030204" pitchFamily="34" charset="0"/>
            </a:endParaRPr>
          </a:p>
          <a:p>
            <a:pPr marL="342900" indent="-342900">
              <a:buAutoNum type="alphaUcPeriod"/>
            </a:pPr>
            <a:r>
              <a:rPr lang="en-GB" dirty="0">
                <a:latin typeface="+mj-lt"/>
                <a:ea typeface="Calibri" panose="020F0502020204030204" pitchFamily="34" charset="0"/>
              </a:rPr>
              <a:t>You </a:t>
            </a:r>
            <a:r>
              <a:rPr lang="en-GB" sz="1800" dirty="0">
                <a:effectLst/>
                <a:latin typeface="+mj-lt"/>
                <a:ea typeface="Calibri" panose="020F0502020204030204" pitchFamily="34" charset="0"/>
              </a:rPr>
              <a:t>should assess </a:t>
            </a:r>
            <a:r>
              <a:rPr lang="en-GB" dirty="0">
                <a:latin typeface="+mj-lt"/>
                <a:ea typeface="Calibri" panose="020F0502020204030204" pitchFamily="34" charset="0"/>
              </a:rPr>
              <a:t>your</a:t>
            </a:r>
            <a:r>
              <a:rPr lang="en-GB" sz="1800" dirty="0">
                <a:effectLst/>
                <a:latin typeface="+mj-lt"/>
                <a:ea typeface="Calibri" panose="020F0502020204030204" pitchFamily="34" charset="0"/>
              </a:rPr>
              <a:t> current and future staffing needs and identify any gaps or vulnerabilities. </a:t>
            </a:r>
          </a:p>
          <a:p>
            <a:pPr marL="342900" indent="-342900">
              <a:buAutoNum type="alphaUcPeriod"/>
            </a:pPr>
            <a:endParaRPr lang="en-GB" dirty="0">
              <a:latin typeface="+mj-lt"/>
              <a:ea typeface="Calibri" panose="020F0502020204030204" pitchFamily="34" charset="0"/>
            </a:endParaRPr>
          </a:p>
          <a:p>
            <a:pPr marL="342900" indent="-342900">
              <a:buAutoNum type="alphaUcPeriod"/>
            </a:pPr>
            <a:r>
              <a:rPr lang="en-GB" dirty="0">
                <a:latin typeface="+mj-lt"/>
                <a:ea typeface="Calibri" panose="020F0502020204030204" pitchFamily="34" charset="0"/>
              </a:rPr>
              <a:t>You</a:t>
            </a:r>
            <a:r>
              <a:rPr lang="en-GB" sz="1800" dirty="0">
                <a:effectLst/>
                <a:latin typeface="+mj-lt"/>
                <a:ea typeface="Calibri" panose="020F0502020204030204" pitchFamily="34" charset="0"/>
              </a:rPr>
              <a:t> should also communicate with </a:t>
            </a:r>
            <a:r>
              <a:rPr lang="en-GB" dirty="0">
                <a:latin typeface="+mj-lt"/>
                <a:ea typeface="Calibri" panose="020F0502020204030204" pitchFamily="34" charset="0"/>
              </a:rPr>
              <a:t>your</a:t>
            </a:r>
            <a:r>
              <a:rPr lang="en-GB" sz="1800" dirty="0">
                <a:effectLst/>
                <a:latin typeface="+mj-lt"/>
                <a:ea typeface="Calibri" panose="020F0502020204030204" pitchFamily="34" charset="0"/>
              </a:rPr>
              <a:t> staff and </a:t>
            </a:r>
            <a:r>
              <a:rPr lang="en-GB" dirty="0">
                <a:latin typeface="+mj-lt"/>
                <a:ea typeface="Calibri" panose="020F0502020204030204" pitchFamily="34" charset="0"/>
              </a:rPr>
              <a:t>service users (and/or their family members)</a:t>
            </a:r>
            <a:r>
              <a:rPr lang="en-GB" sz="1800" dirty="0">
                <a:effectLst/>
                <a:latin typeface="+mj-lt"/>
                <a:ea typeface="Calibri" panose="020F0502020204030204" pitchFamily="34" charset="0"/>
              </a:rPr>
              <a:t> about the situation and provide support and guidance where possible. </a:t>
            </a:r>
          </a:p>
          <a:p>
            <a:pPr marL="342900" indent="-342900">
              <a:buAutoNum type="alphaUcPeriod"/>
            </a:pPr>
            <a:endParaRPr lang="en-GB" dirty="0">
              <a:latin typeface="+mj-lt"/>
              <a:ea typeface="Calibri" panose="020F0502020204030204" pitchFamily="34" charset="0"/>
            </a:endParaRPr>
          </a:p>
          <a:p>
            <a:pPr marL="342900" indent="-342900">
              <a:buAutoNum type="alphaUcPeriod"/>
            </a:pPr>
            <a:r>
              <a:rPr lang="en-GB" dirty="0">
                <a:latin typeface="+mj-lt"/>
                <a:ea typeface="Calibri" panose="020F0502020204030204" pitchFamily="34" charset="0"/>
              </a:rPr>
              <a:t>You</a:t>
            </a:r>
            <a:r>
              <a:rPr lang="en-GB" sz="1800" dirty="0">
                <a:effectLst/>
                <a:latin typeface="+mj-lt"/>
                <a:ea typeface="Calibri" panose="020F0502020204030204" pitchFamily="34" charset="0"/>
              </a:rPr>
              <a:t> should explore alternative sources of recruitment, such as local or EU workers (EU Settlement Scheme) or other types of visas such as spouse visas, graduate visas or dependant visas </a:t>
            </a:r>
          </a:p>
          <a:p>
            <a:pPr marL="342900" indent="-342900">
              <a:buAutoNum type="alphaUcPeriod"/>
            </a:pPr>
            <a:endParaRPr lang="en-GB" dirty="0">
              <a:latin typeface="+mj-lt"/>
              <a:ea typeface="Calibri" panose="020F0502020204030204" pitchFamily="34" charset="0"/>
            </a:endParaRPr>
          </a:p>
          <a:p>
            <a:pPr marL="342900" indent="-342900">
              <a:buAutoNum type="alphaUcPeriod"/>
            </a:pPr>
            <a:r>
              <a:rPr lang="en-GB" dirty="0">
                <a:latin typeface="+mj-lt"/>
                <a:ea typeface="Calibri" panose="020F0502020204030204" pitchFamily="34" charset="0"/>
              </a:rPr>
              <a:t>You</a:t>
            </a:r>
            <a:r>
              <a:rPr lang="en-GB" sz="1800" dirty="0">
                <a:effectLst/>
                <a:latin typeface="+mj-lt"/>
                <a:ea typeface="Calibri" panose="020F0502020204030204" pitchFamily="34" charset="0"/>
              </a:rPr>
              <a:t> should also review </a:t>
            </a:r>
            <a:r>
              <a:rPr lang="en-GB" dirty="0">
                <a:latin typeface="+mj-lt"/>
                <a:ea typeface="Calibri" panose="020F0502020204030204" pitchFamily="34" charset="0"/>
              </a:rPr>
              <a:t>your</a:t>
            </a:r>
            <a:r>
              <a:rPr lang="en-GB" sz="1800" dirty="0">
                <a:effectLst/>
                <a:latin typeface="+mj-lt"/>
                <a:ea typeface="Calibri" panose="020F0502020204030204" pitchFamily="34" charset="0"/>
              </a:rPr>
              <a:t> business continuity plan and update it accordingly.</a:t>
            </a:r>
          </a:p>
          <a:p>
            <a:r>
              <a:rPr lang="en-GB" sz="1800" dirty="0">
                <a:solidFill>
                  <a:schemeClr val="bg1"/>
                </a:solidFill>
                <a:latin typeface="+mj-lt"/>
                <a:cs typeface="Arial" panose="020B0604020202020204" pitchFamily="34" charset="0"/>
              </a:rPr>
              <a:t>d closer monitoring by the Home Office</a:t>
            </a:r>
          </a:p>
          <a:p>
            <a:endParaRPr lang="en-GB" b="1" dirty="0"/>
          </a:p>
          <a:p>
            <a:endParaRPr lang="en-GB" dirty="0"/>
          </a:p>
        </p:txBody>
      </p:sp>
    </p:spTree>
    <p:extLst>
      <p:ext uri="{BB962C8B-B14F-4D97-AF65-F5344CB8AC3E}">
        <p14:creationId xmlns:p14="http://schemas.microsoft.com/office/powerpoint/2010/main" val="42701212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58" y="268999"/>
            <a:ext cx="8290385" cy="1053615"/>
          </a:xfrm>
        </p:spPr>
        <p:txBody>
          <a:bodyPr vert="horz" lIns="91440" tIns="45720" rIns="91440" bIns="45720" rtlCol="0" anchor="ctr">
            <a:normAutofit fontScale="90000"/>
          </a:bodyPr>
          <a:lstStyle/>
          <a:p>
            <a:r>
              <a:rPr lang="en-US" sz="3600" dirty="0"/>
              <a:t>What happens if your Sponsor Licence is revoked?</a:t>
            </a:r>
            <a:endParaRPr lang="en-US" sz="3600" kern="1200" dirty="0">
              <a:latin typeface="+mj-lt"/>
              <a:ea typeface="+mj-ea"/>
              <a:cs typeface="+mj-cs"/>
            </a:endParaRPr>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3164305"/>
            <a:ext cx="4290741" cy="369369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8807743" y="0"/>
            <a:ext cx="3095739"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F6A728-B4E3-03AA-14F9-E3780B52EE67}"/>
              </a:ext>
            </a:extLst>
          </p:cNvPr>
          <p:cNvSpPr txBox="1"/>
          <p:nvPr/>
        </p:nvSpPr>
        <p:spPr>
          <a:xfrm>
            <a:off x="760587" y="1487625"/>
            <a:ext cx="7060310" cy="5355312"/>
          </a:xfrm>
          <a:prstGeom prst="rect">
            <a:avLst/>
          </a:prstGeom>
          <a:noFill/>
        </p:spPr>
        <p:txBody>
          <a:bodyPr wrap="square" rtlCol="0">
            <a:spAutoFit/>
          </a:bodyPr>
          <a:lstStyle/>
          <a:p>
            <a:pPr marL="285750" indent="-285750">
              <a:buFont typeface="Arial" panose="020B0604020202020204" pitchFamily="34" charset="0"/>
              <a:buChar char="•"/>
            </a:pPr>
            <a:r>
              <a:rPr lang="en-GB" sz="1800" dirty="0">
                <a:effectLst/>
                <a:latin typeface="+mj-lt"/>
                <a:ea typeface="Calibri" panose="020F0502020204030204" pitchFamily="34" charset="0"/>
              </a:rPr>
              <a:t>A business continuity plan should clearly outline how a provider will continue to operate in the event of a disruption or crisis. It should cover aspects such as risk assessment, contingency measures, roles and responsibilities, communication channels, recovery strategies and evaluation methods. </a:t>
            </a:r>
          </a:p>
          <a:p>
            <a:pPr marL="285750" indent="-285750">
              <a:buFont typeface="Arial" panose="020B0604020202020204" pitchFamily="34" charset="0"/>
              <a:buChar char="•"/>
            </a:pPr>
            <a:endParaRPr lang="en-GB" dirty="0">
              <a:latin typeface="+mj-lt"/>
              <a:ea typeface="Calibri" panose="020F0502020204030204" pitchFamily="34" charset="0"/>
            </a:endParaRPr>
          </a:p>
          <a:p>
            <a:pPr marL="285750" indent="-285750">
              <a:buFont typeface="Arial" panose="020B0604020202020204" pitchFamily="34" charset="0"/>
              <a:buChar char="•"/>
            </a:pPr>
            <a:r>
              <a:rPr lang="en-GB" sz="1800" dirty="0">
                <a:effectLst/>
                <a:latin typeface="+mj-lt"/>
                <a:ea typeface="Calibri" panose="020F0502020204030204" pitchFamily="34" charset="0"/>
              </a:rPr>
              <a:t>A business continuity plan can help a provider to cope with unexpected situations, such as losing </a:t>
            </a:r>
            <a:r>
              <a:rPr lang="en-GB" dirty="0">
                <a:latin typeface="+mj-lt"/>
                <a:ea typeface="Calibri" panose="020F0502020204030204" pitchFamily="34" charset="0"/>
              </a:rPr>
              <a:t>your</a:t>
            </a:r>
            <a:r>
              <a:rPr lang="en-GB" sz="1800" dirty="0">
                <a:effectLst/>
                <a:latin typeface="+mj-lt"/>
                <a:ea typeface="Calibri" panose="020F0502020204030204" pitchFamily="34" charset="0"/>
              </a:rPr>
              <a:t> sponsor licence, and minimise the negative effects on service delivery, staff and </a:t>
            </a:r>
            <a:r>
              <a:rPr lang="en-GB" dirty="0">
                <a:latin typeface="+mj-lt"/>
                <a:ea typeface="Calibri" panose="020F0502020204030204" pitchFamily="34" charset="0"/>
              </a:rPr>
              <a:t>service users</a:t>
            </a:r>
            <a:r>
              <a:rPr lang="en-GB" sz="1800" dirty="0">
                <a:effectLst/>
                <a:latin typeface="+mj-lt"/>
                <a:ea typeface="Calibri" panose="020F0502020204030204" pitchFamily="34" charset="0"/>
              </a:rPr>
              <a:t>.</a:t>
            </a:r>
          </a:p>
          <a:p>
            <a:r>
              <a:rPr lang="en-GB" sz="1800" dirty="0">
                <a:effectLst/>
                <a:latin typeface="+mj-lt"/>
                <a:ea typeface="Calibri" panose="020F0502020204030204" pitchFamily="34" charset="0"/>
              </a:rPr>
              <a:t> </a:t>
            </a:r>
          </a:p>
          <a:p>
            <a:r>
              <a:rPr lang="en-GB" sz="1800" dirty="0">
                <a:effectLst/>
                <a:latin typeface="+mj-lt"/>
                <a:ea typeface="Calibri" panose="020F0502020204030204" pitchFamily="34" charset="0"/>
              </a:rPr>
              <a:t>In conclusion, losing a UKVI Sponsor licence can be a serious threat for adult care providers who rely on international staff. However, by understanding the legal and process implications, planning ahead and having a robust business continuity plan, </a:t>
            </a:r>
            <a:r>
              <a:rPr lang="en-GB" dirty="0">
                <a:latin typeface="+mj-lt"/>
                <a:ea typeface="Calibri" panose="020F0502020204030204" pitchFamily="34" charset="0"/>
              </a:rPr>
              <a:t>you</a:t>
            </a:r>
            <a:r>
              <a:rPr lang="en-GB" sz="1800" dirty="0">
                <a:effectLst/>
                <a:latin typeface="+mj-lt"/>
                <a:ea typeface="Calibri" panose="020F0502020204030204" pitchFamily="34" charset="0"/>
              </a:rPr>
              <a:t> can reduce </a:t>
            </a:r>
            <a:r>
              <a:rPr lang="en-GB" dirty="0">
                <a:latin typeface="+mj-lt"/>
                <a:ea typeface="Calibri" panose="020F0502020204030204" pitchFamily="34" charset="0"/>
              </a:rPr>
              <a:t>your</a:t>
            </a:r>
            <a:r>
              <a:rPr lang="en-GB" sz="1800" dirty="0">
                <a:effectLst/>
                <a:latin typeface="+mj-lt"/>
                <a:ea typeface="Calibri" panose="020F0502020204030204" pitchFamily="34" charset="0"/>
              </a:rPr>
              <a:t> risk and prepare for the worst-case scenario.</a:t>
            </a:r>
          </a:p>
          <a:p>
            <a:r>
              <a:rPr lang="en-GB" sz="1800" dirty="0">
                <a:solidFill>
                  <a:schemeClr val="bg1"/>
                </a:solidFill>
                <a:latin typeface="+mj-lt"/>
                <a:cs typeface="Arial" panose="020B0604020202020204" pitchFamily="34" charset="0"/>
              </a:rPr>
              <a:t>monitoring by the Home Office</a:t>
            </a:r>
          </a:p>
          <a:p>
            <a:endParaRPr lang="en-GB" b="1" dirty="0"/>
          </a:p>
          <a:p>
            <a:endParaRPr lang="en-GB" dirty="0"/>
          </a:p>
        </p:txBody>
      </p:sp>
    </p:spTree>
    <p:extLst>
      <p:ext uri="{BB962C8B-B14F-4D97-AF65-F5344CB8AC3E}">
        <p14:creationId xmlns:p14="http://schemas.microsoft.com/office/powerpoint/2010/main" val="271389097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46000"/>
                    </a14:imgEffect>
                    <a14:imgEffect>
                      <a14:saturation sat="184000"/>
                    </a14:imgEffect>
                  </a14:imgLayer>
                </a14:imgProps>
              </a:ext>
              <a:ext uri="{28A0092B-C50C-407E-A947-70E740481C1C}">
                <a14:useLocalDpi xmlns:a14="http://schemas.microsoft.com/office/drawing/2010/main" val="0"/>
              </a:ext>
            </a:extLst>
          </a:blip>
          <a:stretch>
            <a:fillRect/>
          </a:stretch>
        </p:blipFill>
        <p:spPr>
          <a:xfrm>
            <a:off x="1777744" y="1727195"/>
            <a:ext cx="8708571" cy="4876800"/>
          </a:xfrm>
          <a:prstGeom prst="rect">
            <a:avLst/>
          </a:prstGeom>
          <a:effectLst>
            <a:softEdge rad="368300"/>
          </a:effectLst>
        </p:spPr>
      </p:pic>
      <p:sp>
        <p:nvSpPr>
          <p:cNvPr id="2" name="Title 1"/>
          <p:cNvSpPr>
            <a:spLocks noGrp="1"/>
          </p:cNvSpPr>
          <p:nvPr>
            <p:ph type="title"/>
          </p:nvPr>
        </p:nvSpPr>
        <p:spPr>
          <a:xfrm>
            <a:off x="5029200" y="733571"/>
            <a:ext cx="8506717" cy="672010"/>
          </a:xfrm>
        </p:spPr>
        <p:txBody>
          <a:bodyPr>
            <a:normAutofit fontScale="90000"/>
          </a:bodyPr>
          <a:lstStyle/>
          <a:p>
            <a:r>
              <a:rPr lang="en-GB" dirty="0">
                <a:latin typeface="Calibri" panose="020F0502020204030204" pitchFamily="34" charset="0"/>
                <a:cs typeface="Calibri" panose="020F0502020204030204" pitchFamily="34" charset="0"/>
              </a:rPr>
              <a:t>Sponsor’s duties: </a:t>
            </a:r>
            <a:br>
              <a:rPr lang="en-GB" dirty="0">
                <a:latin typeface="Calibri" panose="020F0502020204030204" pitchFamily="34" charset="0"/>
                <a:cs typeface="Calibri" panose="020F0502020204030204" pitchFamily="34" charset="0"/>
              </a:rPr>
            </a:br>
            <a:r>
              <a:rPr lang="en-GB" dirty="0">
                <a:solidFill>
                  <a:srgbClr val="E21350"/>
                </a:solidFill>
                <a:latin typeface="Calibri" panose="020F0502020204030204" pitchFamily="34" charset="0"/>
                <a:cs typeface="Calibri" panose="020F0502020204030204" pitchFamily="34" charset="0"/>
              </a:rPr>
              <a:t>Co-operation</a:t>
            </a:r>
          </a:p>
        </p:txBody>
      </p:sp>
      <p:sp>
        <p:nvSpPr>
          <p:cNvPr id="3" name="Text Placeholder 2"/>
          <p:cNvSpPr>
            <a:spLocks noGrp="1"/>
          </p:cNvSpPr>
          <p:nvPr>
            <p:ph type="body" idx="1"/>
          </p:nvPr>
        </p:nvSpPr>
        <p:spPr>
          <a:xfrm>
            <a:off x="5029200" y="1629918"/>
            <a:ext cx="5457115" cy="882267"/>
          </a:xfrm>
        </p:spPr>
        <p:txBody>
          <a:bodyPr/>
          <a:lstStyle/>
          <a:p>
            <a:r>
              <a:rPr lang="en-GB"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sponsor must co-operate with the Home Office by:</a:t>
            </a:r>
          </a:p>
          <a:p>
            <a:endParaRPr lang="en-GB" sz="2000" dirty="0">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5122"/>
          <a:stretch/>
        </p:blipFill>
        <p:spPr>
          <a:xfrm rot="5400000">
            <a:off x="-899061" y="899059"/>
            <a:ext cx="6466117" cy="4667997"/>
          </a:xfrm>
          <a:prstGeom prst="rect">
            <a:avLst/>
          </a:prstGeom>
        </p:spPr>
      </p:pic>
      <p:sp>
        <p:nvSpPr>
          <p:cNvPr id="7" name="TextBox 6"/>
          <p:cNvSpPr txBox="1"/>
          <p:nvPr/>
        </p:nvSpPr>
        <p:spPr>
          <a:xfrm>
            <a:off x="5456495" y="2382370"/>
            <a:ext cx="5029819" cy="1015661"/>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Allowing the Home Office personnel access to any of its premises on demand</a:t>
            </a:r>
          </a:p>
        </p:txBody>
      </p:sp>
      <p:sp>
        <p:nvSpPr>
          <p:cNvPr id="8" name="TextBox 7"/>
          <p:cNvSpPr txBox="1"/>
          <p:nvPr/>
        </p:nvSpPr>
        <p:spPr>
          <a:xfrm>
            <a:off x="5456496" y="3376765"/>
            <a:ext cx="5029820" cy="400108"/>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Visits can be unannounced</a:t>
            </a:r>
            <a:endParaRPr lang="en-GB" sz="20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sp>
        <p:nvSpPr>
          <p:cNvPr id="9" name="TextBox 8"/>
          <p:cNvSpPr txBox="1"/>
          <p:nvPr/>
        </p:nvSpPr>
        <p:spPr>
          <a:xfrm>
            <a:off x="5456494" y="3777473"/>
            <a:ext cx="5029820" cy="707884"/>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Adhering to any action plans set by the Home Office</a:t>
            </a:r>
          </a:p>
        </p:txBody>
      </p:sp>
      <p:sp>
        <p:nvSpPr>
          <p:cNvPr id="10" name="TextBox 9"/>
          <p:cNvSpPr txBox="1"/>
          <p:nvPr/>
        </p:nvSpPr>
        <p:spPr>
          <a:xfrm>
            <a:off x="5456493" y="4475630"/>
            <a:ext cx="5029822" cy="707884"/>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Complying with any good practice           guidance to minimise immigration abuse</a:t>
            </a:r>
            <a:endParaRPr lang="en-GB" sz="20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sp>
        <p:nvSpPr>
          <p:cNvPr id="11" name="TextBox 10"/>
          <p:cNvSpPr txBox="1"/>
          <p:nvPr/>
        </p:nvSpPr>
        <p:spPr>
          <a:xfrm>
            <a:off x="5456491" y="5183514"/>
            <a:ext cx="5029823" cy="400108"/>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Not be abusive to Home Office officials</a:t>
            </a:r>
          </a:p>
        </p:txBody>
      </p:sp>
    </p:spTree>
    <p:extLst>
      <p:ext uri="{BB962C8B-B14F-4D97-AF65-F5344CB8AC3E}">
        <p14:creationId xmlns:p14="http://schemas.microsoft.com/office/powerpoint/2010/main" val="333044374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592185"/>
            <a:ext cx="10303328" cy="1269271"/>
          </a:xfrm>
        </p:spPr>
        <p:txBody>
          <a:bodyPr>
            <a:normAutofit fontScale="90000"/>
          </a:bodyPr>
          <a:lstStyle/>
          <a:p>
            <a:r>
              <a:rPr lang="en-GB" dirty="0">
                <a:latin typeface="Calibri" panose="020F0502020204030204" pitchFamily="34" charset="0"/>
                <a:cs typeface="Calibri" panose="020F0502020204030204" pitchFamily="34" charset="0"/>
              </a:rPr>
              <a:t>Sponsor’s duties: </a:t>
            </a:r>
            <a:br>
              <a:rPr lang="en-GB" dirty="0">
                <a:latin typeface="Calibri" panose="020F0502020204030204" pitchFamily="34" charset="0"/>
                <a:cs typeface="Calibri" panose="020F0502020204030204" pitchFamily="34" charset="0"/>
              </a:rPr>
            </a:br>
            <a:r>
              <a:rPr lang="en-GB" dirty="0">
                <a:solidFill>
                  <a:srgbClr val="E21350"/>
                </a:solidFill>
                <a:latin typeface="Calibri" panose="020F0502020204030204" pitchFamily="34" charset="0"/>
                <a:cs typeface="Calibri" panose="020F0502020204030204" pitchFamily="34" charset="0"/>
              </a:rPr>
              <a:t>Record keeping</a:t>
            </a:r>
          </a:p>
        </p:txBody>
      </p:sp>
      <p:sp>
        <p:nvSpPr>
          <p:cNvPr id="6" name="TextBox 5"/>
          <p:cNvSpPr txBox="1"/>
          <p:nvPr/>
        </p:nvSpPr>
        <p:spPr>
          <a:xfrm>
            <a:off x="6461760" y="287730"/>
            <a:ext cx="179222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defRPr/>
            </a:pPr>
            <a:endParaRPr lang="en-GB" kern="0" dirty="0">
              <a:solidFill>
                <a:srgbClr val="003A63"/>
              </a:solidFill>
              <a:latin typeface="Calibri"/>
              <a:ea typeface="Calibri"/>
              <a:cs typeface="Calibri"/>
              <a:sym typeface="Calibri"/>
            </a:endParaRPr>
          </a:p>
        </p:txBody>
      </p:sp>
      <p:sp>
        <p:nvSpPr>
          <p:cNvPr id="8" name="TextBox 7"/>
          <p:cNvSpPr txBox="1"/>
          <p:nvPr/>
        </p:nvSpPr>
        <p:spPr>
          <a:xfrm>
            <a:off x="1069362" y="2230787"/>
            <a:ext cx="8172608" cy="830995"/>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400" kern="0" dirty="0">
                <a:solidFill>
                  <a:srgbClr val="FFFFFF"/>
                </a:solidFill>
                <a:latin typeface="Arial" panose="020B0604020202020204" pitchFamily="34" charset="0"/>
                <a:cs typeface="Arial" panose="020B0604020202020204" pitchFamily="34" charset="0"/>
                <a:sym typeface="Calibri"/>
              </a:rPr>
              <a:t>Keep a list of </a:t>
            </a:r>
            <a:r>
              <a:rPr lang="en-GB" sz="24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records</a:t>
            </a:r>
          </a:p>
          <a:p>
            <a:pPr latinLnBrk="1" hangingPunct="0">
              <a:defRPr/>
            </a:pPr>
            <a:endParaRPr lang="en-GB" sz="2400" kern="0" dirty="0">
              <a:solidFill>
                <a:srgbClr val="FFFFFF"/>
              </a:solidFill>
              <a:latin typeface="Arial" panose="020B0604020202020204" pitchFamily="34" charset="0"/>
              <a:cs typeface="Arial" panose="020B0604020202020204" pitchFamily="34" charset="0"/>
              <a:sym typeface="Calibri"/>
            </a:endParaRPr>
          </a:p>
        </p:txBody>
      </p:sp>
      <p:sp>
        <p:nvSpPr>
          <p:cNvPr id="9" name="TextBox 8"/>
          <p:cNvSpPr txBox="1"/>
          <p:nvPr/>
        </p:nvSpPr>
        <p:spPr>
          <a:xfrm>
            <a:off x="6705600" y="533382"/>
            <a:ext cx="179222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defRPr/>
            </a:pPr>
            <a:endParaRPr lang="en-GB" kern="0" dirty="0">
              <a:solidFill>
                <a:srgbClr val="003A63"/>
              </a:solidFill>
              <a:latin typeface="Calibri"/>
              <a:ea typeface="Calibri"/>
              <a:cs typeface="Calibri"/>
              <a:sym typeface="Calibri"/>
            </a:endParaRPr>
          </a:p>
        </p:txBody>
      </p:sp>
      <p:sp>
        <p:nvSpPr>
          <p:cNvPr id="12" name="TextBox 11"/>
          <p:cNvSpPr txBox="1"/>
          <p:nvPr/>
        </p:nvSpPr>
        <p:spPr>
          <a:xfrm>
            <a:off x="1069361" y="3061782"/>
            <a:ext cx="8172609" cy="830995"/>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4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Be kept for the duration of the sponsor licence</a:t>
            </a:r>
          </a:p>
          <a:p>
            <a:pPr marL="342900" indent="-342900" latinLnBrk="1" hangingPunct="0">
              <a:buFont typeface="Wingdings" panose="05000000000000000000" pitchFamily="2" charset="2"/>
              <a:buChar char="ü"/>
              <a:defRPr/>
            </a:pPr>
            <a:endParaRPr lang="en-GB" sz="24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sp>
        <p:nvSpPr>
          <p:cNvPr id="13" name="TextBox 12"/>
          <p:cNvSpPr txBox="1"/>
          <p:nvPr/>
        </p:nvSpPr>
        <p:spPr>
          <a:xfrm>
            <a:off x="1069035" y="3892777"/>
            <a:ext cx="8172935" cy="1569658"/>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400" kern="0" dirty="0">
                <a:solidFill>
                  <a:srgbClr val="FFFFFF"/>
                </a:solidFill>
                <a:latin typeface="Arial" panose="020B0604020202020204" pitchFamily="34" charset="0"/>
                <a:cs typeface="Arial" panose="020B0604020202020204" pitchFamily="34" charset="0"/>
                <a:sym typeface="Calibri"/>
              </a:rPr>
              <a:t>Sponsored migrant’s documents: Be kept for the duration of the sponsored migrant’s employment and two year     after the employment has ended </a:t>
            </a:r>
          </a:p>
          <a:p>
            <a:pPr marL="342900" indent="-342900" latinLnBrk="1" hangingPunct="0">
              <a:buFont typeface="Wingdings" panose="05000000000000000000" pitchFamily="2" charset="2"/>
              <a:buChar char="ü"/>
              <a:defRPr/>
            </a:pPr>
            <a:endParaRPr lang="en-GB" sz="24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pic>
        <p:nvPicPr>
          <p:cNvPr id="10" name="Picture 9">
            <a:extLst>
              <a:ext uri="{FF2B5EF4-FFF2-40B4-BE49-F238E27FC236}">
                <a16:creationId xmlns:a16="http://schemas.microsoft.com/office/drawing/2014/main" id="{7953A4BA-00B5-1C5B-7CDC-F367E582335B}"/>
              </a:ext>
            </a:extLst>
          </p:cNvPr>
          <p:cNvPicPr>
            <a:picLocks noChangeAspect="1"/>
          </p:cNvPicPr>
          <p:nvPr/>
        </p:nvPicPr>
        <p:blipFill>
          <a:blip r:embed="rId2"/>
          <a:stretch>
            <a:fillRect/>
          </a:stretch>
        </p:blipFill>
        <p:spPr>
          <a:xfrm>
            <a:off x="9601741" y="0"/>
            <a:ext cx="2578832" cy="1646063"/>
          </a:xfrm>
          <a:prstGeom prst="rect">
            <a:avLst/>
          </a:prstGeom>
        </p:spPr>
      </p:pic>
    </p:spTree>
    <p:extLst>
      <p:ext uri="{BB962C8B-B14F-4D97-AF65-F5344CB8AC3E}">
        <p14:creationId xmlns:p14="http://schemas.microsoft.com/office/powerpoint/2010/main" val="19311416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9" y="592186"/>
            <a:ext cx="9486900" cy="672010"/>
          </a:xfrm>
        </p:spPr>
        <p:txBody>
          <a:bodyPr>
            <a:normAutofit fontScale="90000"/>
          </a:bodyPr>
          <a:lstStyle/>
          <a:p>
            <a:r>
              <a:rPr lang="en-GB" dirty="0">
                <a:latin typeface="Calibri" panose="020F0502020204030204" pitchFamily="34" charset="0"/>
                <a:cs typeface="Calibri" panose="020F0502020204030204" pitchFamily="34" charset="0"/>
              </a:rPr>
              <a:t>Sponsor’s duties: </a:t>
            </a:r>
            <a:br>
              <a:rPr lang="en-GB" dirty="0">
                <a:latin typeface="Calibri" panose="020F0502020204030204" pitchFamily="34" charset="0"/>
                <a:cs typeface="Calibri" panose="020F0502020204030204" pitchFamily="34" charset="0"/>
              </a:rPr>
            </a:br>
            <a:r>
              <a:rPr lang="en-GB" dirty="0">
                <a:solidFill>
                  <a:srgbClr val="E21350"/>
                </a:solidFill>
                <a:latin typeface="Calibri" panose="020F0502020204030204" pitchFamily="34" charset="0"/>
                <a:cs typeface="Calibri" panose="020F0502020204030204" pitchFamily="34" charset="0"/>
              </a:rPr>
              <a:t>Record keeping – What Docs?</a:t>
            </a:r>
          </a:p>
        </p:txBody>
      </p:sp>
      <p:sp>
        <p:nvSpPr>
          <p:cNvPr id="6" name="TextBox 5"/>
          <p:cNvSpPr txBox="1"/>
          <p:nvPr/>
        </p:nvSpPr>
        <p:spPr>
          <a:xfrm>
            <a:off x="6461760" y="287730"/>
            <a:ext cx="179222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endParaRPr lang="en-GB" dirty="0">
              <a:solidFill>
                <a:srgbClr val="003A63"/>
              </a:solidFill>
              <a:latin typeface="Calibri"/>
              <a:ea typeface="Calibri"/>
              <a:cs typeface="Calibri"/>
              <a:sym typeface="Calibri"/>
            </a:endParaRPr>
          </a:p>
        </p:txBody>
      </p:sp>
      <p:sp>
        <p:nvSpPr>
          <p:cNvPr id="8" name="TextBox 7"/>
          <p:cNvSpPr txBox="1"/>
          <p:nvPr/>
        </p:nvSpPr>
        <p:spPr>
          <a:xfrm>
            <a:off x="849086" y="1739156"/>
            <a:ext cx="8766315" cy="830995"/>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documents submitted as part of the licence application</a:t>
            </a:r>
          </a:p>
          <a:p>
            <a:pPr latinLnBrk="1" hangingPunct="0"/>
            <a:endParaRPr lang="en-GB" sz="2400" dirty="0">
              <a:solidFill>
                <a:schemeClr val="bg1"/>
              </a:solidFill>
              <a:latin typeface="Arial" panose="020B0604020202020204" pitchFamily="34" charset="0"/>
              <a:cs typeface="Arial" panose="020B0604020202020204" pitchFamily="34" charset="0"/>
              <a:sym typeface="Calibri"/>
            </a:endParaRPr>
          </a:p>
        </p:txBody>
      </p:sp>
      <p:sp>
        <p:nvSpPr>
          <p:cNvPr id="9" name="TextBox 8"/>
          <p:cNvSpPr txBox="1"/>
          <p:nvPr/>
        </p:nvSpPr>
        <p:spPr>
          <a:xfrm>
            <a:off x="6705600" y="533382"/>
            <a:ext cx="179222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endParaRPr lang="en-GB" dirty="0">
              <a:solidFill>
                <a:srgbClr val="003A63"/>
              </a:solidFill>
              <a:latin typeface="Calibri"/>
              <a:ea typeface="Calibri"/>
              <a:cs typeface="Calibri"/>
              <a:sym typeface="Calibri"/>
            </a:endParaRPr>
          </a:p>
        </p:txBody>
      </p:sp>
      <p:sp>
        <p:nvSpPr>
          <p:cNvPr id="12" name="TextBox 11"/>
          <p:cNvSpPr txBox="1"/>
          <p:nvPr/>
        </p:nvSpPr>
        <p:spPr>
          <a:xfrm>
            <a:off x="849086" y="2570151"/>
            <a:ext cx="8766315" cy="3785650"/>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any sponsored migrant:</a:t>
            </a:r>
          </a:p>
          <a:p>
            <a:pPr marL="342900" indent="-342900" latinLnBrk="1" hangingPunct="0">
              <a:buFont typeface="Wingdings" panose="05000000000000000000" pitchFamily="2" charset="2"/>
              <a:buChar char="ü"/>
            </a:pPr>
            <a:endPar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Record worker details – full name, position, gender, DOB, nationality, NI number, bank details</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Copy of their passport, other ID, visa, Current BRP Card</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 to date contact details including address, email address and mobile number, emergency contact number and next of kin.</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History of detailed record of any absences</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Signed Employment Contract</a:t>
            </a:r>
            <a:endPar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pic>
        <p:nvPicPr>
          <p:cNvPr id="10" name="Picture 9">
            <a:extLst>
              <a:ext uri="{FF2B5EF4-FFF2-40B4-BE49-F238E27FC236}">
                <a16:creationId xmlns:a16="http://schemas.microsoft.com/office/drawing/2014/main" id="{384395C2-CA46-323A-2436-36421006CA47}"/>
              </a:ext>
            </a:extLst>
          </p:cNvPr>
          <p:cNvPicPr>
            <a:picLocks noChangeAspect="1"/>
          </p:cNvPicPr>
          <p:nvPr/>
        </p:nvPicPr>
        <p:blipFill>
          <a:blip r:embed="rId2"/>
          <a:stretch>
            <a:fillRect/>
          </a:stretch>
        </p:blipFill>
        <p:spPr>
          <a:xfrm>
            <a:off x="9615401" y="1"/>
            <a:ext cx="2576599" cy="1739156"/>
          </a:xfrm>
          <a:prstGeom prst="rect">
            <a:avLst/>
          </a:prstGeom>
        </p:spPr>
      </p:pic>
    </p:spTree>
    <p:extLst>
      <p:ext uri="{BB962C8B-B14F-4D97-AF65-F5344CB8AC3E}">
        <p14:creationId xmlns:p14="http://schemas.microsoft.com/office/powerpoint/2010/main" val="182233828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9" y="592186"/>
            <a:ext cx="9486900" cy="672010"/>
          </a:xfrm>
        </p:spPr>
        <p:txBody>
          <a:bodyPr>
            <a:normAutofit fontScale="90000"/>
          </a:bodyPr>
          <a:lstStyle/>
          <a:p>
            <a:r>
              <a:rPr lang="en-GB" dirty="0">
                <a:latin typeface="Calibri" panose="020F0502020204030204" pitchFamily="34" charset="0"/>
                <a:cs typeface="Calibri" panose="020F0502020204030204" pitchFamily="34" charset="0"/>
              </a:rPr>
              <a:t>Sponsor’s duties: </a:t>
            </a:r>
            <a:br>
              <a:rPr lang="en-GB" dirty="0">
                <a:latin typeface="Calibri" panose="020F0502020204030204" pitchFamily="34" charset="0"/>
                <a:cs typeface="Calibri" panose="020F0502020204030204" pitchFamily="34" charset="0"/>
              </a:rPr>
            </a:br>
            <a:r>
              <a:rPr lang="en-GB" dirty="0">
                <a:solidFill>
                  <a:srgbClr val="E21350"/>
                </a:solidFill>
                <a:latin typeface="Calibri" panose="020F0502020204030204" pitchFamily="34" charset="0"/>
                <a:cs typeface="Calibri" panose="020F0502020204030204" pitchFamily="34" charset="0"/>
              </a:rPr>
              <a:t>Record keeping – What Docs?</a:t>
            </a:r>
          </a:p>
        </p:txBody>
      </p:sp>
      <p:sp>
        <p:nvSpPr>
          <p:cNvPr id="6" name="TextBox 5"/>
          <p:cNvSpPr txBox="1"/>
          <p:nvPr/>
        </p:nvSpPr>
        <p:spPr>
          <a:xfrm>
            <a:off x="6461760" y="287730"/>
            <a:ext cx="179222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endParaRPr lang="en-GB" dirty="0">
              <a:solidFill>
                <a:srgbClr val="003A63"/>
              </a:solidFill>
              <a:latin typeface="Calibri"/>
              <a:ea typeface="Calibri"/>
              <a:cs typeface="Calibri"/>
              <a:sym typeface="Calibri"/>
            </a:endParaRPr>
          </a:p>
        </p:txBody>
      </p:sp>
      <p:sp>
        <p:nvSpPr>
          <p:cNvPr id="9" name="TextBox 8"/>
          <p:cNvSpPr txBox="1"/>
          <p:nvPr/>
        </p:nvSpPr>
        <p:spPr>
          <a:xfrm>
            <a:off x="6705600" y="533382"/>
            <a:ext cx="179222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endParaRPr lang="en-GB" dirty="0">
              <a:solidFill>
                <a:srgbClr val="003A63"/>
              </a:solidFill>
              <a:latin typeface="Calibri"/>
              <a:ea typeface="Calibri"/>
              <a:cs typeface="Calibri"/>
              <a:sym typeface="Calibri"/>
            </a:endParaRPr>
          </a:p>
        </p:txBody>
      </p:sp>
      <p:sp>
        <p:nvSpPr>
          <p:cNvPr id="12" name="TextBox 11"/>
          <p:cNvSpPr txBox="1"/>
          <p:nvPr/>
        </p:nvSpPr>
        <p:spPr>
          <a:xfrm>
            <a:off x="849086" y="1602682"/>
            <a:ext cx="8766315" cy="4524313"/>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endPar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 of Staff Rotas and number of hours worked</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Employee change of circumstances form to update contact details</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 of system of monitoring the above</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Payslips</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Job Description for their role</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CV and any applicable Qualifications/References</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 of any on-going training or in-house training provided</a:t>
            </a:r>
          </a:p>
          <a:p>
            <a:pPr marL="342900" lvl="8" indent="-342900">
              <a:buFont typeface="Wingdings" panose="05000000000000000000" pitchFamily="2" charset="2"/>
              <a:buChar char="§"/>
            </a:pP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Pension opt-out if applicable</a:t>
            </a:r>
          </a:p>
          <a:p>
            <a:pPr marL="0" lvl="8"/>
            <a:endPar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80AB320-7818-3554-06F4-847C149BDCAD}"/>
              </a:ext>
            </a:extLst>
          </p:cNvPr>
          <p:cNvPicPr>
            <a:picLocks noChangeAspect="1"/>
          </p:cNvPicPr>
          <p:nvPr/>
        </p:nvPicPr>
        <p:blipFill>
          <a:blip r:embed="rId2"/>
          <a:stretch>
            <a:fillRect/>
          </a:stretch>
        </p:blipFill>
        <p:spPr>
          <a:xfrm>
            <a:off x="9615401" y="-9932"/>
            <a:ext cx="2576599" cy="1643805"/>
          </a:xfrm>
          <a:prstGeom prst="rect">
            <a:avLst/>
          </a:prstGeom>
        </p:spPr>
      </p:pic>
    </p:spTree>
    <p:extLst>
      <p:ext uri="{BB962C8B-B14F-4D97-AF65-F5344CB8AC3E}">
        <p14:creationId xmlns:p14="http://schemas.microsoft.com/office/powerpoint/2010/main" val="16301292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365" y="1919650"/>
            <a:ext cx="4980136" cy="503719"/>
          </a:xfrm>
        </p:spPr>
        <p:txBody>
          <a:bodyPr>
            <a:normAutofit/>
          </a:bodyPr>
          <a:lstStyle/>
          <a:p>
            <a:pPr algn="ctr"/>
            <a:r>
              <a:rPr lang="en-GB" sz="1800" dirty="0"/>
              <a:t>       </a:t>
            </a:r>
            <a:endParaRPr lang="en-GB" sz="13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467" y="1675415"/>
            <a:ext cx="1191579" cy="1191579"/>
          </a:xfrm>
          <a:prstGeom prst="ellipse">
            <a:avLst/>
          </a:prstGeom>
          <a:ln>
            <a:noFill/>
          </a:ln>
          <a:effectLst>
            <a:softEdge rad="112500"/>
          </a:effectLst>
        </p:spPr>
      </p:pic>
      <p:sp>
        <p:nvSpPr>
          <p:cNvPr id="14" name="Rectangle 13"/>
          <p:cNvSpPr/>
          <p:nvPr/>
        </p:nvSpPr>
        <p:spPr>
          <a:xfrm>
            <a:off x="4278384" y="1824183"/>
            <a:ext cx="4572000" cy="992577"/>
          </a:xfrm>
          <a:prstGeom prst="rect">
            <a:avLst/>
          </a:prstGeom>
          <a:no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rPr>
              <a:t>Dipesh Shah</a:t>
            </a:r>
          </a:p>
          <a:p>
            <a:pPr marL="0" marR="0" lvl="0" indent="0" algn="l" defTabSz="6858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endParaRPr>
          </a:p>
          <a:p>
            <a:pPr marL="0" marR="0" lvl="0" indent="0" algn="l" defTabSz="3429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Partner &amp; Head of Corporate Immigration</a:t>
            </a:r>
          </a:p>
          <a:p>
            <a:pPr marL="0" marR="0" lvl="0" indent="0" algn="l" defTabSz="3429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0203 675 7597</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07732 065 402</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0203 675 7576  </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Dipesh.Shah@jmw.co.uk</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69" y="2131170"/>
            <a:ext cx="811649" cy="81164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7778" y="3683800"/>
            <a:ext cx="1015033" cy="31624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715" y="2014330"/>
            <a:ext cx="750094" cy="108585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1715" y="568992"/>
            <a:ext cx="810000" cy="50371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11" y="3822873"/>
            <a:ext cx="964853" cy="81000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1715" y="4331717"/>
            <a:ext cx="1032397" cy="391599"/>
          </a:xfrm>
          <a:prstGeom prst="rect">
            <a:avLst/>
          </a:prstGeom>
        </p:spPr>
      </p:pic>
      <p:pic>
        <p:nvPicPr>
          <p:cNvPr id="1026" name="Picture 2">
            <a:extLst>
              <a:ext uri="{FF2B5EF4-FFF2-40B4-BE49-F238E27FC236}">
                <a16:creationId xmlns:a16="http://schemas.microsoft.com/office/drawing/2014/main" id="{3032DAA8-7EC8-45D6-BC41-78531CF6CE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825" y="535556"/>
            <a:ext cx="871538"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41D7645C-6238-4B9F-9305-1852C8365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825" y="5356949"/>
            <a:ext cx="871538"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0669B97-93FE-4A6A-BEE3-F5451C985408}"/>
              </a:ext>
            </a:extLst>
          </p:cNvPr>
          <p:cNvSpPr txBox="1"/>
          <p:nvPr/>
        </p:nvSpPr>
        <p:spPr>
          <a:xfrm>
            <a:off x="4338186" y="4669140"/>
            <a:ext cx="4572000" cy="1015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lvl="0" indent="0" algn="l" defTabSz="685800" rtl="0" eaLnBrk="1" fontAlgn="auto" latinLnBrk="1" hangingPunct="0">
              <a:lnSpc>
                <a:spcPct val="100000"/>
              </a:lnSpc>
              <a:spcBef>
                <a:spcPts val="0"/>
              </a:spcBef>
              <a:spcAft>
                <a:spcPts val="0"/>
              </a:spcAft>
              <a:buClrTx/>
              <a:buSzTx/>
              <a:buFontTx/>
              <a:buNone/>
              <a:tabLst/>
              <a:defRPr/>
            </a:pPr>
            <a:r>
              <a:rPr lang="en-GB" sz="1000" b="1" dirty="0">
                <a:solidFill>
                  <a:srgbClr val="E21350"/>
                </a:solidFill>
                <a:latin typeface="Arial" panose="020B0604020202020204" pitchFamily="34" charset="0"/>
                <a:cs typeface="Arial" panose="020B0604020202020204" pitchFamily="34" charset="0"/>
                <a:sym typeface="Calibri"/>
              </a:rPr>
              <a:t>Yasmeen Hamza</a:t>
            </a:r>
            <a:endPar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sym typeface="Calibri"/>
            </a:endParaRPr>
          </a:p>
          <a:p>
            <a:pPr marL="0" marR="0" lvl="0" indent="0" algn="l" defTabSz="6858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sym typeface="Calibri"/>
            </a:endParaRPr>
          </a:p>
          <a:p>
            <a:pPr marL="0" marR="0" lvl="0" indent="0" algn="l" defTabSz="342900" rtl="0" eaLnBrk="1" fontAlgn="auto" latinLnBrk="1" hangingPunct="0">
              <a:lnSpc>
                <a:spcPct val="100000"/>
              </a:lnSpc>
              <a:spcBef>
                <a:spcPts val="0"/>
              </a:spcBef>
              <a:spcAft>
                <a:spcPts val="0"/>
              </a:spcAft>
              <a:buClrTx/>
              <a:buSzTx/>
              <a:buFontTx/>
              <a:buNone/>
              <a:tabLst/>
              <a:defRPr/>
            </a:pPr>
            <a:r>
              <a:rPr lang="en-GB" sz="1000" b="1" dirty="0">
                <a:solidFill>
                  <a:srgbClr val="000000"/>
                </a:solidFill>
                <a:latin typeface="Arial" panose="020B0604020202020204" pitchFamily="34" charset="0"/>
                <a:cs typeface="Arial" panose="020B0604020202020204" pitchFamily="34" charset="0"/>
                <a:sym typeface="Calibri"/>
              </a:rPr>
              <a:t>Senior Associate</a:t>
            </a:r>
            <a:endPar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a:p>
            <a:pPr marL="0" marR="0" lvl="0" indent="0" algn="l" defTabSz="3429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D: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0203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987 7115</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  M: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07936 035 885</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F: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0203 675 7576  </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E: </a:t>
            </a:r>
            <a:r>
              <a:rPr lang="en-GB" sz="1000" dirty="0" err="1">
                <a:solidFill>
                  <a:srgbClr val="000000"/>
                </a:solidFill>
                <a:latin typeface="Arial" panose="020B0604020202020204" pitchFamily="34" charset="0"/>
                <a:cs typeface="Arial" panose="020B0604020202020204" pitchFamily="34" charset="0"/>
                <a:sym typeface="Calibri"/>
              </a:rPr>
              <a:t>Yasmeen.hamza</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@jmw.co.uk</a:t>
            </a:r>
          </a:p>
        </p:txBody>
      </p:sp>
      <p:pic>
        <p:nvPicPr>
          <p:cNvPr id="5" name="Picture 4" descr="A blue letter on a black background&#10;&#10;Description automatically generated">
            <a:extLst>
              <a:ext uri="{FF2B5EF4-FFF2-40B4-BE49-F238E27FC236}">
                <a16:creationId xmlns:a16="http://schemas.microsoft.com/office/drawing/2014/main" id="{4E27DCD6-4EEC-50FF-2C36-205E292EEA5F}"/>
              </a:ext>
            </a:extLst>
          </p:cNvPr>
          <p:cNvPicPr>
            <a:picLocks noChangeAspect="1"/>
          </p:cNvPicPr>
          <p:nvPr/>
        </p:nvPicPr>
        <p:blipFill>
          <a:blip r:embed="rId11"/>
          <a:stretch>
            <a:fillRect/>
          </a:stretch>
        </p:blipFill>
        <p:spPr>
          <a:xfrm>
            <a:off x="4917849" y="342978"/>
            <a:ext cx="2356302" cy="1256694"/>
          </a:xfrm>
          <a:prstGeom prst="rect">
            <a:avLst/>
          </a:prstGeom>
        </p:spPr>
      </p:pic>
      <p:pic>
        <p:nvPicPr>
          <p:cNvPr id="3" name="Picture 2">
            <a:extLst>
              <a:ext uri="{FF2B5EF4-FFF2-40B4-BE49-F238E27FC236}">
                <a16:creationId xmlns:a16="http://schemas.microsoft.com/office/drawing/2014/main" id="{D7583E66-96BB-47BD-7FEE-F97B3C3F16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4802" y="3310980"/>
            <a:ext cx="932615" cy="932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750128-B213-DA42-6D33-291E47CD4C7A}"/>
              </a:ext>
            </a:extLst>
          </p:cNvPr>
          <p:cNvSpPr txBox="1"/>
          <p:nvPr/>
        </p:nvSpPr>
        <p:spPr>
          <a:xfrm>
            <a:off x="4259407" y="3227060"/>
            <a:ext cx="3883025" cy="1015663"/>
          </a:xfrm>
          <a:prstGeom prst="rect">
            <a:avLst/>
          </a:prstGeom>
          <a:noFill/>
        </p:spPr>
        <p:txBody>
          <a:bodyPr wrap="square">
            <a:spAutoFit/>
          </a:bodyPr>
          <a:lstStyle/>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sym typeface="Calibri"/>
              </a:rPr>
              <a:t>Hateem Ali</a:t>
            </a:r>
          </a:p>
          <a:p>
            <a:pPr marL="0" marR="0" lvl="0" indent="0" algn="l" defTabSz="6858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sym typeface="Calibri"/>
            </a:endParaRPr>
          </a:p>
          <a:p>
            <a:pPr marL="0" marR="0" lvl="0" indent="0" algn="l" defTabSz="3429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Partner</a:t>
            </a:r>
          </a:p>
          <a:p>
            <a:pPr marL="0" marR="0" lvl="0" indent="0" algn="l" defTabSz="3429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D: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0203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987 7092</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  M: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0785 836 4821</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F: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0203 675 7576  </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E: </a:t>
            </a:r>
            <a:r>
              <a:rPr kumimoji="0" lang="en-GB"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Hateem.ali</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@jmw.co.uk</a:t>
            </a:r>
          </a:p>
        </p:txBody>
      </p:sp>
      <p:pic>
        <p:nvPicPr>
          <p:cNvPr id="4" name="Picture 2">
            <a:extLst>
              <a:ext uri="{FF2B5EF4-FFF2-40B4-BE49-F238E27FC236}">
                <a16:creationId xmlns:a16="http://schemas.microsoft.com/office/drawing/2014/main" id="{127EA908-D992-9C03-EB99-7071D4A0EC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4802" y="4687581"/>
            <a:ext cx="932615" cy="93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0134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46000"/>
                    </a14:imgEffect>
                    <a14:imgEffect>
                      <a14:saturation sat="184000"/>
                    </a14:imgEffect>
                  </a14:imgLayer>
                </a14:imgProps>
              </a:ext>
              <a:ext uri="{28A0092B-C50C-407E-A947-70E740481C1C}">
                <a14:useLocalDpi xmlns:a14="http://schemas.microsoft.com/office/drawing/2010/main" val="0"/>
              </a:ext>
            </a:extLst>
          </a:blip>
          <a:stretch>
            <a:fillRect/>
          </a:stretch>
        </p:blipFill>
        <p:spPr>
          <a:xfrm>
            <a:off x="1793161" y="1713561"/>
            <a:ext cx="8708571" cy="4876800"/>
          </a:xfrm>
          <a:prstGeom prst="rect">
            <a:avLst/>
          </a:prstGeom>
          <a:effectLst>
            <a:softEdge rad="368300"/>
          </a:effectLst>
        </p:spPr>
      </p:pic>
      <p:sp>
        <p:nvSpPr>
          <p:cNvPr id="2" name="Title 1"/>
          <p:cNvSpPr>
            <a:spLocks noGrp="1"/>
          </p:cNvSpPr>
          <p:nvPr>
            <p:ph type="title"/>
          </p:nvPr>
        </p:nvSpPr>
        <p:spPr>
          <a:xfrm>
            <a:off x="685801" y="928191"/>
            <a:ext cx="8865920" cy="672010"/>
          </a:xfrm>
        </p:spPr>
        <p:txBody>
          <a:bodyPr>
            <a:normAutofit fontScale="90000"/>
          </a:bodyPr>
          <a:lstStyle/>
          <a:p>
            <a:r>
              <a:rPr lang="en-GB">
                <a:latin typeface="Calibri" panose="020F0502020204030204" pitchFamily="34" charset="0"/>
                <a:cs typeface="Calibri" panose="020F0502020204030204" pitchFamily="34" charset="0"/>
              </a:rPr>
              <a:t>Sponsor’s duties: </a:t>
            </a:r>
            <a:br>
              <a:rPr lang="en-GB">
                <a:latin typeface="Calibri" panose="020F0502020204030204" pitchFamily="34" charset="0"/>
                <a:cs typeface="Calibri" panose="020F0502020204030204" pitchFamily="34" charset="0"/>
              </a:rPr>
            </a:br>
            <a:r>
              <a:rPr lang="en-GB">
                <a:solidFill>
                  <a:srgbClr val="E21350"/>
                </a:solidFill>
                <a:latin typeface="Calibri" panose="020F0502020204030204" pitchFamily="34" charset="0"/>
                <a:cs typeface="Calibri" panose="020F0502020204030204" pitchFamily="34" charset="0"/>
              </a:rPr>
              <a:t>Reporting Requirements</a:t>
            </a:r>
            <a:endParaRPr lang="en-GB" dirty="0">
              <a:solidFill>
                <a:srgbClr val="E21350"/>
              </a:solidFill>
              <a:latin typeface="Calibri" panose="020F0502020204030204" pitchFamily="34" charset="0"/>
              <a:cs typeface="Calibri" panose="020F0502020204030204" pitchFamily="34" charset="0"/>
            </a:endParaRPr>
          </a:p>
        </p:txBody>
      </p:sp>
      <p:sp>
        <p:nvSpPr>
          <p:cNvPr id="7" name="TextBox 6"/>
          <p:cNvSpPr txBox="1"/>
          <p:nvPr/>
        </p:nvSpPr>
        <p:spPr>
          <a:xfrm>
            <a:off x="2436519" y="2562111"/>
            <a:ext cx="7421857" cy="400108"/>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pPr>
            <a:r>
              <a:rPr lang="en-GB" sz="2000" dirty="0">
                <a:solidFill>
                  <a:schemeClr val="bg1"/>
                </a:solidFill>
                <a:latin typeface="Arial" panose="020B0604020202020204" pitchFamily="34" charset="0"/>
                <a:cs typeface="Arial" panose="020B0604020202020204" pitchFamily="34" charset="0"/>
              </a:rPr>
              <a:t>Not turn up for their first day of work without your knowledge.</a:t>
            </a:r>
          </a:p>
        </p:txBody>
      </p:sp>
      <p:sp>
        <p:nvSpPr>
          <p:cNvPr id="8" name="TextBox 7"/>
          <p:cNvSpPr txBox="1"/>
          <p:nvPr/>
        </p:nvSpPr>
        <p:spPr>
          <a:xfrm>
            <a:off x="2436519" y="2961278"/>
            <a:ext cx="7421857" cy="400108"/>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pPr>
            <a:r>
              <a:rPr lang="en-GB" sz="2000" dirty="0">
                <a:solidFill>
                  <a:schemeClr val="bg1"/>
                </a:solidFill>
                <a:latin typeface="Arial" panose="020B0604020202020204" pitchFamily="34" charset="0"/>
                <a:cs typeface="Arial" panose="020B0604020202020204" pitchFamily="34" charset="0"/>
              </a:rPr>
              <a:t>Absent for 10 ‘working’ days or more without authorisation</a:t>
            </a:r>
            <a:endParaRPr lang="en-GB"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sp>
        <p:nvSpPr>
          <p:cNvPr id="12" name="Rectangle 11"/>
          <p:cNvSpPr/>
          <p:nvPr/>
        </p:nvSpPr>
        <p:spPr>
          <a:xfrm>
            <a:off x="685801" y="1900743"/>
            <a:ext cx="9372599" cy="923330"/>
          </a:xfrm>
          <a:prstGeom prst="rect">
            <a:avLst/>
          </a:prstGeom>
        </p:spPr>
        <p:txBody>
          <a:bodyPr wrap="square">
            <a:spAutoFit/>
          </a:bodyPr>
          <a:lstStyle/>
          <a:p>
            <a:pPr marL="285750" indent="-285750">
              <a:buFont typeface="Arial" panose="020B0604020202020204" pitchFamily="34" charset="0"/>
              <a:buChar char="•"/>
            </a:pPr>
            <a:r>
              <a:rPr lang="en-GB"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sponsor must report the following to the Home Office within 10 days, where sponsored migrant(s):</a:t>
            </a:r>
          </a:p>
          <a:p>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2436519" y="3352363"/>
            <a:ext cx="7421857" cy="400108"/>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Employment is terminated</a:t>
            </a:r>
            <a:endParaRPr lang="en-GB" sz="20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2436517" y="3759843"/>
            <a:ext cx="7421857" cy="400108"/>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pPr>
            <a:r>
              <a:rPr lang="en-GB"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breach of the conditions of their leave</a:t>
            </a:r>
            <a:endParaRPr lang="en-GB"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sp>
        <p:nvSpPr>
          <p:cNvPr id="20" name="TextBox 19"/>
          <p:cNvSpPr txBox="1"/>
          <p:nvPr/>
        </p:nvSpPr>
        <p:spPr>
          <a:xfrm>
            <a:off x="2436519" y="4152463"/>
            <a:ext cx="7421857" cy="707884"/>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Significant change in circumstances i.e. change in terms and conditions of employment – job role, pay etc. </a:t>
            </a:r>
            <a:endParaRPr lang="en-GB" sz="20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2436517" y="5245479"/>
            <a:ext cx="7421857" cy="400108"/>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pPr>
            <a:r>
              <a:rPr lang="en-GB" sz="2000">
                <a:solidFill>
                  <a:schemeClr val="bg1"/>
                </a:solidFill>
                <a:latin typeface="Arial" panose="020B0604020202020204" pitchFamily="34" charset="0"/>
                <a:cs typeface="Arial" panose="020B0604020202020204" pitchFamily="34" charset="0"/>
              </a:rPr>
              <a:t>Significant change in Sponsor’s circumstances – insolvency </a:t>
            </a:r>
            <a:endParaRPr lang="en-GB" sz="2000"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2436517" y="4852859"/>
            <a:ext cx="7421857" cy="400108"/>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pPr>
            <a:r>
              <a:rPr lang="en-GB"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Details of any third party (agency) – during the recruitment</a:t>
            </a:r>
            <a:endParaRPr lang="en-GB"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sp>
        <p:nvSpPr>
          <p:cNvPr id="13" name="TextBox 12">
            <a:extLst>
              <a:ext uri="{FF2B5EF4-FFF2-40B4-BE49-F238E27FC236}">
                <a16:creationId xmlns:a16="http://schemas.microsoft.com/office/drawing/2014/main" id="{CC51412E-DDF2-4BFF-9AA5-1AEA3EC55C43}"/>
              </a:ext>
            </a:extLst>
          </p:cNvPr>
          <p:cNvSpPr txBox="1"/>
          <p:nvPr/>
        </p:nvSpPr>
        <p:spPr>
          <a:xfrm>
            <a:off x="2436516" y="5645587"/>
            <a:ext cx="7421857" cy="707884"/>
          </a:xfrm>
          <a:prstGeom prst="rect">
            <a:avLst/>
          </a:prstGeom>
          <a:solidFill>
            <a:srgbClr val="DA0146"/>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pPr>
            <a:r>
              <a:rPr lang="en-GB"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If the worker is absent from work without pay, or on a reduced salary for more than 4 weeks in total in any calendar year.</a:t>
            </a:r>
            <a:endParaRPr lang="en-GB"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62522060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839" y="1138266"/>
            <a:ext cx="7215098" cy="582250"/>
          </a:xfrm>
        </p:spPr>
        <p:txBody>
          <a:bodyPr vert="horz" lIns="91440" tIns="45720" rIns="91440" bIns="45720" rtlCol="0" anchor="t">
            <a:normAutofit fontScale="90000"/>
          </a:bodyPr>
          <a:lstStyle/>
          <a:p>
            <a:r>
              <a:rPr lang="en-US" sz="3200" b="1" kern="1200" dirty="0">
                <a:solidFill>
                  <a:srgbClr val="C00000"/>
                </a:solidFill>
                <a:latin typeface="+mj-lt"/>
                <a:ea typeface="+mj-ea"/>
                <a:cs typeface="+mj-cs"/>
              </a:rPr>
              <a:t>Supplementary Employment</a:t>
            </a:r>
          </a:p>
        </p:txBody>
      </p:sp>
      <p:sp>
        <p:nvSpPr>
          <p:cNvPr id="3" name="Text Placeholder 2"/>
          <p:cNvSpPr>
            <a:spLocks noGrp="1"/>
          </p:cNvSpPr>
          <p:nvPr>
            <p:ph type="body" idx="1"/>
          </p:nvPr>
        </p:nvSpPr>
        <p:spPr>
          <a:xfrm>
            <a:off x="761837" y="1610436"/>
            <a:ext cx="7972729" cy="4571999"/>
          </a:xfrm>
        </p:spPr>
        <p:txBody>
          <a:bodyPr vert="horz" lIns="91440" tIns="45720" rIns="91440" bIns="45720" rtlCol="0">
            <a:normAutofit fontScale="92500" lnSpcReduction="10000"/>
          </a:bodyPr>
          <a:lstStyle/>
          <a:p>
            <a:pPr marL="0" indent="0">
              <a:buNone/>
            </a:pPr>
            <a:r>
              <a:rPr lang="en-GB" sz="1200" i="1" dirty="0">
                <a:effectLst>
                  <a:outerShdw blurRad="38100" dist="38100" dir="2700000" algn="tl">
                    <a:srgbClr val="000000">
                      <a:alpha val="43137"/>
                    </a:srgbClr>
                  </a:outerShdw>
                </a:effectLst>
              </a:rPr>
              <a:t>This seems to be a particular issue when employing Domiciliary care workers, home care workers and care workers, especially where the salary and hours prescribed on the Certificate of Sponsorship are at the ‘</a:t>
            </a:r>
            <a:r>
              <a:rPr lang="en-GB" sz="1200" b="1" i="1" dirty="0">
                <a:solidFill>
                  <a:schemeClr val="accent1"/>
                </a:solidFill>
                <a:effectLst>
                  <a:outerShdw blurRad="38100" dist="38100" dir="2700000" algn="tl">
                    <a:srgbClr val="000000">
                      <a:alpha val="43137"/>
                    </a:srgbClr>
                  </a:outerShdw>
                </a:effectLst>
              </a:rPr>
              <a:t>minimum levels</a:t>
            </a:r>
            <a:r>
              <a:rPr lang="en-GB" sz="1200" b="1" i="1" dirty="0">
                <a:effectLst>
                  <a:outerShdw blurRad="38100" dist="38100" dir="2700000" algn="tl">
                    <a:srgbClr val="000000">
                      <a:alpha val="43137"/>
                    </a:srgbClr>
                  </a:outerShdw>
                </a:effectLst>
              </a:rPr>
              <a:t>’ </a:t>
            </a:r>
            <a:r>
              <a:rPr lang="en-GB" sz="1200" i="1" dirty="0">
                <a:effectLst>
                  <a:outerShdw blurRad="38100" dist="38100" dir="2700000" algn="tl">
                    <a:srgbClr val="000000">
                      <a:alpha val="43137"/>
                    </a:srgbClr>
                  </a:outerShdw>
                </a:effectLst>
              </a:rPr>
              <a:t>permitted by the Home Office</a:t>
            </a:r>
            <a:r>
              <a:rPr lang="en-GB" sz="1200" b="1" i="1" dirty="0">
                <a:effectLst>
                  <a:outerShdw blurRad="38100" dist="38100" dir="2700000" algn="tl">
                    <a:srgbClr val="000000">
                      <a:alpha val="43137"/>
                    </a:srgbClr>
                  </a:outerShdw>
                </a:effectLst>
              </a:rPr>
              <a:t>; </a:t>
            </a:r>
            <a:r>
              <a:rPr lang="en-GB" sz="1200" b="1" i="1" dirty="0">
                <a:solidFill>
                  <a:schemeClr val="accent1"/>
                </a:solidFill>
                <a:effectLst>
                  <a:outerShdw blurRad="38100" dist="38100" dir="2700000" algn="tl">
                    <a:srgbClr val="000000">
                      <a:alpha val="43137"/>
                    </a:srgbClr>
                  </a:outerShdw>
                </a:effectLst>
              </a:rPr>
              <a:t>i.e. £20,960 based on a 37.5 hour working week</a:t>
            </a:r>
            <a:r>
              <a:rPr lang="en-GB" sz="1200" b="1" i="1" dirty="0">
                <a:effectLst>
                  <a:outerShdw blurRad="38100" dist="38100" dir="2700000" algn="tl">
                    <a:srgbClr val="000000">
                      <a:alpha val="43137"/>
                    </a:srgbClr>
                  </a:outerShdw>
                </a:effectLst>
              </a:rPr>
              <a:t>.</a:t>
            </a:r>
          </a:p>
          <a:p>
            <a:pPr marL="0" indent="0">
              <a:buNone/>
            </a:pPr>
            <a:endParaRPr lang="en-GB" sz="1400" b="1" dirty="0">
              <a:effectLst>
                <a:outerShdw blurRad="38100" dist="38100" dir="2700000" algn="tl">
                  <a:srgbClr val="000000">
                    <a:alpha val="43137"/>
                  </a:srgbClr>
                </a:outerShdw>
              </a:effectLst>
            </a:endParaRPr>
          </a:p>
          <a:p>
            <a:pPr marL="0" indent="0">
              <a:buNone/>
            </a:pPr>
            <a:r>
              <a:rPr lang="en-GB" sz="1400" b="1" dirty="0">
                <a:effectLst>
                  <a:outerShdw blurRad="38100" dist="38100" dir="2700000" algn="tl">
                    <a:srgbClr val="000000">
                      <a:alpha val="43137"/>
                    </a:srgbClr>
                  </a:outerShdw>
                </a:effectLst>
              </a:rPr>
              <a:t>For any prospective employer considering employing a candidate seeking supplementary employment to work an additional 20 hours a week and where you are presented with the above scenario you would need to consider the following:</a:t>
            </a:r>
          </a:p>
          <a:p>
            <a:pPr marL="0" indent="0">
              <a:buNone/>
            </a:pPr>
            <a:endParaRPr lang="en-US" sz="1400" b="1" dirty="0">
              <a:effectLst>
                <a:outerShdw blurRad="38100" dist="38100" dir="2700000" algn="tl">
                  <a:srgbClr val="000000">
                    <a:alpha val="43137"/>
                  </a:srgbClr>
                </a:outerShdw>
              </a:effectLst>
            </a:endParaRPr>
          </a:p>
          <a:p>
            <a:pPr marL="342900" indent="-342900">
              <a:buAutoNum type="alphaUcPeriod"/>
            </a:pPr>
            <a:r>
              <a:rPr lang="en-US" sz="1400" dirty="0">
                <a:effectLst>
                  <a:outerShdw blurRad="38100" dist="38100" dir="2700000" algn="tl">
                    <a:srgbClr val="000000">
                      <a:alpha val="43137"/>
                    </a:srgbClr>
                  </a:outerShdw>
                </a:effectLst>
              </a:rPr>
              <a:t>Sponsored migrants can do additional paid work on a Health &amp; Care Worker visa </a:t>
            </a:r>
            <a:r>
              <a:rPr lang="en-US" sz="1400" b="1" dirty="0">
                <a:solidFill>
                  <a:schemeClr val="accent1"/>
                </a:solidFill>
                <a:effectLst>
                  <a:outerShdw blurRad="38100" dist="38100" dir="2700000" algn="tl">
                    <a:srgbClr val="000000">
                      <a:alpha val="43137"/>
                    </a:srgbClr>
                  </a:outerShdw>
                </a:effectLst>
              </a:rPr>
              <a:t>AS LONG AS </a:t>
            </a:r>
            <a:r>
              <a:rPr lang="en-US" sz="1400" dirty="0">
                <a:effectLst>
                  <a:outerShdw blurRad="38100" dist="38100" dir="2700000" algn="tl">
                    <a:srgbClr val="000000">
                      <a:alpha val="43137"/>
                    </a:srgbClr>
                  </a:outerShdw>
                </a:effectLst>
              </a:rPr>
              <a:t>they are doing the main job they are being sponsored for. Any supplementary work </a:t>
            </a:r>
            <a:r>
              <a:rPr lang="en-US" sz="1400" b="1" dirty="0">
                <a:solidFill>
                  <a:schemeClr val="accent1"/>
                </a:solidFill>
                <a:effectLst>
                  <a:outerShdw blurRad="38100" dist="38100" dir="2700000" algn="tl">
                    <a:srgbClr val="000000">
                      <a:alpha val="43137"/>
                    </a:srgbClr>
                  </a:outerShdw>
                </a:effectLst>
              </a:rPr>
              <a:t>MUST</a:t>
            </a:r>
            <a:r>
              <a:rPr lang="en-US" sz="1400" dirty="0">
                <a:effectLst>
                  <a:outerShdw blurRad="38100" dist="38100" dir="2700000" algn="tl">
                    <a:srgbClr val="000000">
                      <a:alpha val="43137"/>
                    </a:srgbClr>
                  </a:outerShdw>
                </a:effectLst>
              </a:rPr>
              <a:t> take place outside their core working hours.</a:t>
            </a:r>
          </a:p>
          <a:p>
            <a:pPr marL="342900" indent="-342900">
              <a:buAutoNum type="alphaUcPeriod"/>
            </a:pPr>
            <a:r>
              <a:rPr lang="en-US" sz="1400" dirty="0">
                <a:effectLst>
                  <a:outerShdw blurRad="38100" dist="38100" dir="2700000" algn="tl">
                    <a:srgbClr val="000000">
                      <a:alpha val="43137"/>
                    </a:srgbClr>
                  </a:outerShdw>
                </a:effectLst>
              </a:rPr>
              <a:t>If their extra job is also eligible for a Health &amp; Care Worker visa or the job is in a shortage occupation, they can work for up to </a:t>
            </a:r>
            <a:r>
              <a:rPr lang="en-US" sz="1400" b="1" dirty="0">
                <a:solidFill>
                  <a:srgbClr val="C00000"/>
                </a:solidFill>
                <a:effectLst>
                  <a:outerShdw blurRad="38100" dist="38100" dir="2700000" algn="tl">
                    <a:srgbClr val="000000">
                      <a:alpha val="43137"/>
                    </a:srgbClr>
                  </a:outerShdw>
                </a:effectLst>
              </a:rPr>
              <a:t>20 hours a week</a:t>
            </a:r>
            <a:r>
              <a:rPr lang="en-US" sz="1400" b="1" dirty="0">
                <a:effectLst>
                  <a:outerShdw blurRad="38100" dist="38100" dir="2700000" algn="tl">
                    <a:srgbClr val="000000">
                      <a:alpha val="43137"/>
                    </a:srgbClr>
                  </a:outerShdw>
                </a:effectLst>
              </a:rPr>
              <a:t> </a:t>
            </a:r>
            <a:r>
              <a:rPr lang="en-US" sz="1400" dirty="0">
                <a:effectLst>
                  <a:outerShdw blurRad="38100" dist="38100" dir="2700000" algn="tl">
                    <a:srgbClr val="000000">
                      <a:alpha val="43137"/>
                    </a:srgbClr>
                  </a:outerShdw>
                </a:effectLst>
              </a:rPr>
              <a:t>for an additional employer without the need to be sponsored for that role.</a:t>
            </a:r>
          </a:p>
          <a:p>
            <a:pPr marL="342900" indent="-342900">
              <a:buAutoNum type="alphaUcPeriod"/>
            </a:pPr>
            <a:r>
              <a:rPr lang="en-US" sz="1400" dirty="0">
                <a:effectLst>
                  <a:outerShdw blurRad="38100" dist="38100" dir="2700000" algn="tl">
                    <a:srgbClr val="000000">
                      <a:alpha val="43137"/>
                    </a:srgbClr>
                  </a:outerShdw>
                </a:effectLst>
              </a:rPr>
              <a:t>If the worker undertakes additional employment that does not meet the supplementary employment criteria the worker will be in </a:t>
            </a:r>
            <a:r>
              <a:rPr lang="en-US" sz="1400" b="1" dirty="0">
                <a:solidFill>
                  <a:srgbClr val="C00000"/>
                </a:solidFill>
                <a:effectLst>
                  <a:outerShdw blurRad="38100" dist="38100" dir="2700000" algn="tl">
                    <a:srgbClr val="000000">
                      <a:alpha val="43137"/>
                    </a:srgbClr>
                  </a:outerShdw>
                </a:effectLst>
              </a:rPr>
              <a:t>breach of their conditions of stay</a:t>
            </a:r>
            <a:r>
              <a:rPr lang="en-US" sz="1400" dirty="0">
                <a:solidFill>
                  <a:srgbClr val="C00000"/>
                </a:solidFill>
                <a:effectLst>
                  <a:outerShdw blurRad="38100" dist="38100" dir="2700000" algn="tl">
                    <a:srgbClr val="000000">
                      <a:alpha val="43137"/>
                    </a:srgbClr>
                  </a:outerShdw>
                </a:effectLst>
              </a:rPr>
              <a:t>.</a:t>
            </a:r>
          </a:p>
          <a:p>
            <a:pPr marL="342900" indent="-342900">
              <a:buAutoNum type="alphaUcPeriod"/>
            </a:pPr>
            <a:r>
              <a:rPr lang="en-GB" sz="1400" dirty="0">
                <a:effectLst>
                  <a:outerShdw blurRad="38100" dist="38100" dir="2700000" algn="tl">
                    <a:srgbClr val="000000">
                      <a:alpha val="43137"/>
                    </a:srgbClr>
                  </a:outerShdw>
                </a:effectLst>
              </a:rPr>
              <a:t>Their current employer could face the possibility of a </a:t>
            </a:r>
            <a:r>
              <a:rPr lang="en-GB" sz="1400" b="1" dirty="0">
                <a:solidFill>
                  <a:schemeClr val="accent1"/>
                </a:solidFill>
                <a:effectLst>
                  <a:outerShdw blurRad="38100" dist="38100" dir="2700000" algn="tl">
                    <a:srgbClr val="000000">
                      <a:alpha val="43137"/>
                    </a:srgbClr>
                  </a:outerShdw>
                </a:effectLst>
              </a:rPr>
              <a:t>Compliance Audit </a:t>
            </a:r>
            <a:r>
              <a:rPr lang="en-GB" sz="1400" dirty="0">
                <a:effectLst>
                  <a:outerShdw blurRad="38100" dist="38100" dir="2700000" algn="tl">
                    <a:srgbClr val="000000">
                      <a:alpha val="43137"/>
                    </a:srgbClr>
                  </a:outerShdw>
                </a:effectLst>
              </a:rPr>
              <a:t>by the Home Office and the possibility of their </a:t>
            </a:r>
            <a:r>
              <a:rPr lang="en-GB" sz="1400" b="1" dirty="0">
                <a:solidFill>
                  <a:schemeClr val="accent1"/>
                </a:solidFill>
                <a:effectLst>
                  <a:outerShdw blurRad="38100" dist="38100" dir="2700000" algn="tl">
                    <a:srgbClr val="000000">
                      <a:alpha val="43137"/>
                    </a:srgbClr>
                  </a:outerShdw>
                </a:effectLst>
              </a:rPr>
              <a:t>Sponsor Licence being revoked </a:t>
            </a:r>
            <a:r>
              <a:rPr lang="en-GB" sz="1400" dirty="0">
                <a:effectLst>
                  <a:outerShdw blurRad="38100" dist="38100" dir="2700000" algn="tl">
                    <a:srgbClr val="000000">
                      <a:alpha val="43137"/>
                    </a:srgbClr>
                  </a:outerShdw>
                </a:effectLst>
              </a:rPr>
              <a:t>for not abiding by the hours/salary they had confirmed when assigning a Certificate of Sponsorship to the potential employee. </a:t>
            </a:r>
          </a:p>
          <a:p>
            <a:pPr marL="342900" indent="-342900">
              <a:buAutoNum type="alphaUcPeriod"/>
            </a:pPr>
            <a:r>
              <a:rPr lang="en-GB" sz="1400" dirty="0">
                <a:effectLst>
                  <a:outerShdw blurRad="38100" dist="38100" dir="2700000" algn="tl">
                    <a:srgbClr val="000000">
                      <a:alpha val="43137"/>
                    </a:srgbClr>
                  </a:outerShdw>
                </a:effectLst>
              </a:rPr>
              <a:t>The potential employee also faces the possibility of </a:t>
            </a:r>
            <a:r>
              <a:rPr lang="en-GB" sz="1400" b="1" dirty="0">
                <a:solidFill>
                  <a:schemeClr val="accent1"/>
                </a:solidFill>
                <a:effectLst>
                  <a:outerShdw blurRad="38100" dist="38100" dir="2700000" algn="tl">
                    <a:srgbClr val="000000">
                      <a:alpha val="43137"/>
                    </a:srgbClr>
                  </a:outerShdw>
                </a:effectLst>
              </a:rPr>
              <a:t>their visa being curtailed to 60 days </a:t>
            </a:r>
            <a:r>
              <a:rPr lang="en-GB" sz="1400" dirty="0">
                <a:effectLst>
                  <a:outerShdw blurRad="38100" dist="38100" dir="2700000" algn="tl">
                    <a:srgbClr val="000000">
                      <a:alpha val="43137"/>
                    </a:srgbClr>
                  </a:outerShdw>
                </a:effectLst>
              </a:rPr>
              <a:t>within which time they will need to apply for a new Skilled Worker visa in order to work in the UK.</a:t>
            </a:r>
            <a:endParaRPr lang="en-US" sz="1400" dirty="0">
              <a:effectLst>
                <a:outerShdw blurRad="38100" dist="38100" dir="2700000" algn="tl">
                  <a:srgbClr val="000000">
                    <a:alpha val="43137"/>
                  </a:srgbClr>
                </a:outerShdw>
              </a:effectLst>
            </a:endParaRPr>
          </a:p>
          <a:p>
            <a:pPr marL="0"/>
            <a:endParaRPr lang="en-US" sz="1100" dirty="0">
              <a:effectLst>
                <a:outerShdw blurRad="38100" dist="38100" dir="2700000" algn="tl">
                  <a:srgbClr val="000000">
                    <a:alpha val="43137"/>
                  </a:srgbClr>
                </a:outerShdw>
              </a:effectLst>
            </a:endParaRPr>
          </a:p>
          <a:p>
            <a:pPr marL="0"/>
            <a:endParaRPr lang="en-US" sz="1100" dirty="0">
              <a:effectLst>
                <a:outerShdw blurRad="38100" dist="38100" dir="2700000" algn="tl">
                  <a:srgbClr val="000000">
                    <a:alpha val="43137"/>
                  </a:srgbClr>
                </a:outerShdw>
              </a:effectLst>
            </a:endParaRPr>
          </a:p>
          <a:p>
            <a:pPr marL="0"/>
            <a:endParaRPr lang="en-US" sz="1100" dirty="0">
              <a:effectLst>
                <a:outerShdw blurRad="38100" dist="38100" dir="2700000" algn="tl">
                  <a:srgbClr val="000000">
                    <a:alpha val="43137"/>
                  </a:srgbClr>
                </a:outerShdw>
              </a:effectLst>
            </a:endParaRPr>
          </a:p>
          <a:p>
            <a:endParaRPr lang="en-US" sz="1100" dirty="0"/>
          </a:p>
          <a:p>
            <a:endParaRPr lang="en-US" sz="1100" dirty="0"/>
          </a:p>
        </p:txBody>
      </p:sp>
      <p:pic>
        <p:nvPicPr>
          <p:cNvPr id="5" name="Picture 4">
            <a:extLst>
              <a:ext uri="{FF2B5EF4-FFF2-40B4-BE49-F238E27FC236}">
                <a16:creationId xmlns:a16="http://schemas.microsoft.com/office/drawing/2014/main" id="{AABD9833-A86C-09DB-B7C7-02232A31C515}"/>
              </a:ext>
            </a:extLst>
          </p:cNvPr>
          <p:cNvPicPr>
            <a:picLocks noChangeAspect="1"/>
          </p:cNvPicPr>
          <p:nvPr/>
        </p:nvPicPr>
        <p:blipFill>
          <a:blip r:embed="rId2"/>
          <a:stretch>
            <a:fillRect/>
          </a:stretch>
        </p:blipFill>
        <p:spPr>
          <a:xfrm>
            <a:off x="9062112" y="667102"/>
            <a:ext cx="2920497" cy="3413579"/>
          </a:xfrm>
          <a:prstGeom prst="rect">
            <a:avLst/>
          </a:prstGeom>
        </p:spPr>
      </p:pic>
    </p:spTree>
    <p:extLst>
      <p:ext uri="{BB962C8B-B14F-4D97-AF65-F5344CB8AC3E}">
        <p14:creationId xmlns:p14="http://schemas.microsoft.com/office/powerpoint/2010/main" val="693693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060" y="655761"/>
            <a:ext cx="7551982" cy="655681"/>
          </a:xfrm>
        </p:spPr>
        <p:txBody>
          <a:bodyPr vert="horz" lIns="91440" tIns="45720" rIns="91440" bIns="45720" rtlCol="0" anchor="t">
            <a:normAutofit/>
          </a:bodyPr>
          <a:lstStyle/>
          <a:p>
            <a:r>
              <a:rPr lang="en-US" sz="3200" b="1" kern="1200" dirty="0">
                <a:solidFill>
                  <a:srgbClr val="C00000"/>
                </a:solidFill>
                <a:latin typeface="+mj-lt"/>
                <a:ea typeface="+mj-ea"/>
                <a:cs typeface="+mj-cs"/>
              </a:rPr>
              <a:t>Supplementary Employment</a:t>
            </a:r>
          </a:p>
        </p:txBody>
      </p:sp>
      <p:sp>
        <p:nvSpPr>
          <p:cNvPr id="3" name="Text Placeholder 2"/>
          <p:cNvSpPr>
            <a:spLocks noGrp="1"/>
          </p:cNvSpPr>
          <p:nvPr>
            <p:ph type="body" idx="1"/>
          </p:nvPr>
        </p:nvSpPr>
        <p:spPr>
          <a:xfrm>
            <a:off x="846060" y="1859585"/>
            <a:ext cx="6114298" cy="3602935"/>
          </a:xfrm>
        </p:spPr>
        <p:txBody>
          <a:bodyPr vert="horz" lIns="91440" tIns="45720" rIns="91440" bIns="45720" rtlCol="0">
            <a:normAutofit/>
          </a:bodyPr>
          <a:lstStyle/>
          <a:p>
            <a:r>
              <a:rPr lang="en-GB" sz="1600" dirty="0">
                <a:effectLst>
                  <a:outerShdw blurRad="38100" dist="38100" dir="2700000" algn="tl">
                    <a:srgbClr val="000000">
                      <a:alpha val="43137"/>
                    </a:srgbClr>
                  </a:outerShdw>
                </a:effectLst>
              </a:rPr>
              <a:t>In light of the above where you are presented with the above scenario from a prospective candidate you should certainly </a:t>
            </a:r>
            <a:r>
              <a:rPr lang="en-GB" sz="1600" b="1" dirty="0">
                <a:solidFill>
                  <a:schemeClr val="accent1"/>
                </a:solidFill>
                <a:effectLst>
                  <a:outerShdw blurRad="38100" dist="38100" dir="2700000" algn="tl">
                    <a:srgbClr val="000000">
                      <a:alpha val="43137"/>
                    </a:srgbClr>
                  </a:outerShdw>
                </a:effectLst>
              </a:rPr>
              <a:t>exercise caution </a:t>
            </a:r>
            <a:r>
              <a:rPr lang="en-GB" sz="1600" dirty="0">
                <a:effectLst>
                  <a:outerShdw blurRad="38100" dist="38100" dir="2700000" algn="tl">
                    <a:srgbClr val="000000">
                      <a:alpha val="43137"/>
                    </a:srgbClr>
                  </a:outerShdw>
                </a:effectLst>
              </a:rPr>
              <a:t>if you employ them for 20 hours a week. </a:t>
            </a:r>
          </a:p>
          <a:p>
            <a:pPr marL="0"/>
            <a:endParaRPr lang="en-GB" sz="1600" dirty="0">
              <a:effectLst>
                <a:outerShdw blurRad="38100" dist="38100" dir="2700000" algn="tl">
                  <a:srgbClr val="000000">
                    <a:alpha val="43137"/>
                  </a:srgbClr>
                </a:outerShdw>
              </a:effectLst>
            </a:endParaRPr>
          </a:p>
          <a:p>
            <a:r>
              <a:rPr lang="en-GB" sz="1600" dirty="0">
                <a:effectLst>
                  <a:outerShdw blurRad="38100" dist="38100" dir="2700000" algn="tl">
                    <a:srgbClr val="000000">
                      <a:alpha val="43137"/>
                    </a:srgbClr>
                  </a:outerShdw>
                </a:effectLst>
              </a:rPr>
              <a:t>Instead, it would be better to consider employing them on a full-time basis under your Sponsor Licence rather than run the risk of employing them without the necessary permission or authority to work in the UK. </a:t>
            </a:r>
          </a:p>
          <a:p>
            <a:pPr marL="0" indent="0">
              <a:buNone/>
            </a:pPr>
            <a:endParaRPr lang="en-GB" sz="1600" dirty="0">
              <a:effectLst>
                <a:outerShdw blurRad="38100" dist="38100" dir="2700000" algn="tl">
                  <a:srgbClr val="000000">
                    <a:alpha val="43137"/>
                  </a:srgbClr>
                </a:outerShdw>
              </a:effectLst>
            </a:endParaRPr>
          </a:p>
          <a:p>
            <a:r>
              <a:rPr lang="en-GB" sz="1600" b="1" dirty="0">
                <a:solidFill>
                  <a:schemeClr val="accent1"/>
                </a:solidFill>
                <a:effectLst>
                  <a:outerShdw blurRad="38100" dist="38100" dir="2700000" algn="tl">
                    <a:srgbClr val="000000">
                      <a:alpha val="43137"/>
                    </a:srgbClr>
                  </a:outerShdw>
                </a:effectLst>
              </a:rPr>
              <a:t>You would however need to ensure their new Skilled Worker visa to work for you is successfully approved before they commence working for you.</a:t>
            </a:r>
          </a:p>
          <a:p>
            <a:pPr marL="0"/>
            <a:endParaRPr lang="en-US" sz="1600" dirty="0">
              <a:effectLst>
                <a:outerShdw blurRad="38100" dist="38100" dir="2700000" algn="tl">
                  <a:srgbClr val="000000">
                    <a:alpha val="43137"/>
                  </a:srgbClr>
                </a:outerShdw>
              </a:effectLst>
            </a:endParaRPr>
          </a:p>
          <a:p>
            <a:pPr marL="0"/>
            <a:endParaRPr lang="en-US" sz="1600" dirty="0">
              <a:effectLst>
                <a:outerShdw blurRad="38100" dist="38100" dir="2700000" algn="tl">
                  <a:srgbClr val="000000">
                    <a:alpha val="43137"/>
                  </a:srgbClr>
                </a:outerShdw>
              </a:effectLst>
            </a:endParaRPr>
          </a:p>
          <a:p>
            <a:endParaRPr lang="en-US" sz="1100" dirty="0"/>
          </a:p>
          <a:p>
            <a:endParaRPr lang="en-US" sz="1100" dirty="0"/>
          </a:p>
        </p:txBody>
      </p:sp>
      <p:pic>
        <p:nvPicPr>
          <p:cNvPr id="5" name="Picture 4">
            <a:extLst>
              <a:ext uri="{FF2B5EF4-FFF2-40B4-BE49-F238E27FC236}">
                <a16:creationId xmlns:a16="http://schemas.microsoft.com/office/drawing/2014/main" id="{AABD9833-A86C-09DB-B7C7-02232A31C515}"/>
              </a:ext>
            </a:extLst>
          </p:cNvPr>
          <p:cNvPicPr>
            <a:picLocks noChangeAspect="1"/>
          </p:cNvPicPr>
          <p:nvPr/>
        </p:nvPicPr>
        <p:blipFill>
          <a:blip r:embed="rId2"/>
          <a:stretch>
            <a:fillRect/>
          </a:stretch>
        </p:blipFill>
        <p:spPr>
          <a:xfrm>
            <a:off x="7204139" y="1859585"/>
            <a:ext cx="4574935" cy="2796637"/>
          </a:xfrm>
          <a:prstGeom prst="rect">
            <a:avLst/>
          </a:prstGeom>
        </p:spPr>
      </p:pic>
    </p:spTree>
    <p:extLst>
      <p:ext uri="{BB962C8B-B14F-4D97-AF65-F5344CB8AC3E}">
        <p14:creationId xmlns:p14="http://schemas.microsoft.com/office/powerpoint/2010/main" val="30393399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4988" y="1407170"/>
            <a:ext cx="8268510" cy="672010"/>
          </a:xfrm>
        </p:spPr>
        <p:txBody>
          <a:bodyPr>
            <a:normAutofit fontScale="90000"/>
          </a:bodyPr>
          <a:lstStyle/>
          <a:p>
            <a:r>
              <a:rPr lang="en-GB" dirty="0"/>
              <a:t>RIGHT TO WORK CHECKS</a:t>
            </a:r>
            <a:br>
              <a:rPr lang="en-GB" dirty="0"/>
            </a:br>
            <a:r>
              <a:rPr lang="en-GB" sz="2200" b="1" dirty="0">
                <a:solidFill>
                  <a:schemeClr val="accent1"/>
                </a:solidFill>
                <a:effectLst>
                  <a:outerShdw blurRad="38100" dist="38100" dir="2700000" algn="tl">
                    <a:srgbClr val="000000">
                      <a:alpha val="43137"/>
                    </a:srgbClr>
                  </a:outerShdw>
                </a:effectLst>
              </a:rPr>
              <a:t>Question:</a:t>
            </a:r>
            <a:br>
              <a:rPr lang="en-GB" dirty="0"/>
            </a:br>
            <a:r>
              <a:rPr lang="en-GB" dirty="0"/>
              <a:t>	</a:t>
            </a:r>
          </a:p>
        </p:txBody>
      </p:sp>
      <p:graphicFrame>
        <p:nvGraphicFramePr>
          <p:cNvPr id="9" name="Content Placeholder 3">
            <a:extLst>
              <a:ext uri="{FF2B5EF4-FFF2-40B4-BE49-F238E27FC236}">
                <a16:creationId xmlns:a16="http://schemas.microsoft.com/office/drawing/2014/main" id="{6356D655-6528-E705-795E-A46BF8DC5B42}"/>
              </a:ext>
            </a:extLst>
          </p:cNvPr>
          <p:cNvGraphicFramePr>
            <a:graphicFrameLocks noGrp="1"/>
          </p:cNvGraphicFramePr>
          <p:nvPr>
            <p:ph idx="1"/>
          </p:nvPr>
        </p:nvGraphicFramePr>
        <p:xfrm>
          <a:off x="938598" y="1552222"/>
          <a:ext cx="8696722" cy="404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007104" y="236483"/>
            <a:ext cx="5069295" cy="5069295"/>
          </a:xfrm>
          <a:prstGeom prst="rect">
            <a:avLst/>
          </a:prstGeom>
        </p:spPr>
      </p:pic>
    </p:spTree>
    <p:extLst>
      <p:ext uri="{BB962C8B-B14F-4D97-AF65-F5344CB8AC3E}">
        <p14:creationId xmlns:p14="http://schemas.microsoft.com/office/powerpoint/2010/main" val="39214487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4988" y="954440"/>
            <a:ext cx="8268510" cy="672010"/>
          </a:xfrm>
        </p:spPr>
        <p:txBody>
          <a:bodyPr>
            <a:normAutofit fontScale="90000"/>
          </a:bodyPr>
          <a:lstStyle/>
          <a:p>
            <a:r>
              <a:rPr lang="en-GB" dirty="0"/>
              <a:t>RIGHT TO WORK CHECKS</a:t>
            </a:r>
            <a:br>
              <a:rPr lang="en-GB" dirty="0"/>
            </a:br>
            <a:r>
              <a:rPr lang="en-GB" dirty="0"/>
              <a:t>	</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007104" y="236483"/>
            <a:ext cx="5069295" cy="5069295"/>
          </a:xfrm>
          <a:prstGeom prst="rect">
            <a:avLst/>
          </a:prstGeom>
        </p:spPr>
      </p:pic>
      <p:sp>
        <p:nvSpPr>
          <p:cNvPr id="4" name="Text Placeholder 3">
            <a:extLst>
              <a:ext uri="{FF2B5EF4-FFF2-40B4-BE49-F238E27FC236}">
                <a16:creationId xmlns:a16="http://schemas.microsoft.com/office/drawing/2014/main" id="{2D3179F3-5F64-07CE-3278-EB7A2B3230BB}"/>
              </a:ext>
            </a:extLst>
          </p:cNvPr>
          <p:cNvSpPr>
            <a:spLocks noGrp="1"/>
          </p:cNvSpPr>
          <p:nvPr>
            <p:ph type="body" idx="1"/>
          </p:nvPr>
        </p:nvSpPr>
        <p:spPr>
          <a:xfrm>
            <a:off x="704988" y="1552222"/>
            <a:ext cx="8698319" cy="4351338"/>
          </a:xfrm>
        </p:spPr>
        <p:txBody>
          <a:bodyPr>
            <a:normAutofit fontScale="55000" lnSpcReduction="20000"/>
          </a:bodyPr>
          <a:lstStyle/>
          <a:p>
            <a:r>
              <a:rPr lang="en-GB" dirty="0"/>
              <a:t>Whilst conducting a Right to Work Check correctly provides you with a statutory excuse from any civil liability; the definition of illegal working is ‘</a:t>
            </a:r>
            <a:r>
              <a:rPr lang="en-GB" i="1" dirty="0">
                <a:solidFill>
                  <a:schemeClr val="accent1"/>
                </a:solidFill>
                <a:effectLst>
                  <a:outerShdw blurRad="38100" dist="38100" dir="2700000" algn="tl">
                    <a:srgbClr val="000000">
                      <a:alpha val="43137"/>
                    </a:srgbClr>
                  </a:outerShdw>
                </a:effectLst>
              </a:rPr>
              <a:t>knowingly employing an illegal worker or having reasonable cause to believe the employee has no right to work’.</a:t>
            </a:r>
          </a:p>
          <a:p>
            <a:endParaRPr lang="en-GB" dirty="0"/>
          </a:p>
          <a:p>
            <a:r>
              <a:rPr lang="en-GB" dirty="0"/>
              <a:t>Where you are ‘</a:t>
            </a:r>
            <a:r>
              <a:rPr lang="en-GB" i="1" dirty="0">
                <a:solidFill>
                  <a:schemeClr val="accent1"/>
                </a:solidFill>
                <a:effectLst>
                  <a:outerShdw blurRad="38100" dist="38100" dir="2700000" algn="tl">
                    <a:srgbClr val="000000">
                      <a:alpha val="43137"/>
                    </a:srgbClr>
                  </a:outerShdw>
                </a:effectLst>
              </a:rPr>
              <a:t>aware</a:t>
            </a:r>
            <a:r>
              <a:rPr lang="en-GB" dirty="0"/>
              <a:t>’ that a prospective candidate may be in breach of the conditions of their Skilled Worker visa you could potentially be employing them illegally. </a:t>
            </a:r>
          </a:p>
          <a:p>
            <a:endParaRPr lang="en-GB" dirty="0"/>
          </a:p>
          <a:p>
            <a:r>
              <a:rPr lang="en-GB" dirty="0"/>
              <a:t>It could also open the </a:t>
            </a:r>
            <a:r>
              <a:rPr lang="en-GB" i="1" dirty="0">
                <a:solidFill>
                  <a:schemeClr val="accent1"/>
                </a:solidFill>
                <a:effectLst>
                  <a:outerShdw blurRad="38100" dist="38100" dir="2700000" algn="tl">
                    <a:srgbClr val="000000">
                      <a:alpha val="43137"/>
                    </a:srgbClr>
                  </a:outerShdw>
                </a:effectLst>
              </a:rPr>
              <a:t>risk of a fine for illegal working</a:t>
            </a:r>
            <a:r>
              <a:rPr lang="en-GB" dirty="0"/>
              <a:t>, which is increasing to £60,000 per employee from January 2024 (£45,000 for first time offenders). </a:t>
            </a:r>
          </a:p>
          <a:p>
            <a:endParaRPr lang="en-GB" dirty="0"/>
          </a:p>
          <a:p>
            <a:r>
              <a:rPr lang="en-GB" dirty="0"/>
              <a:t>Whilst in practice it may be difficult for the Home Office to prove you were aware they may not be working in compliance with their Skilled Worker Visa it is important to ensure you protect you and your organisation from any risk of a fine. This could include obtaining a copy of their Certificate of Sponsorship and Work Rotas with their current employer and having a strict Right to Work clause in your employment contracts.</a:t>
            </a:r>
          </a:p>
          <a:p>
            <a:endParaRPr lang="en-GB" dirty="0"/>
          </a:p>
          <a:p>
            <a:r>
              <a:rPr lang="en-GB" dirty="0"/>
              <a:t>There is also a risk that the prospective candidate’s Skilled Worker visa could be curtailed by the Home Office, which could affect their continued ability to remain employed with you. </a:t>
            </a:r>
          </a:p>
        </p:txBody>
      </p:sp>
    </p:spTree>
    <p:extLst>
      <p:ext uri="{BB962C8B-B14F-4D97-AF65-F5344CB8AC3E}">
        <p14:creationId xmlns:p14="http://schemas.microsoft.com/office/powerpoint/2010/main" val="27193211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735" y="626722"/>
            <a:ext cx="6179597" cy="915831"/>
          </a:xfrm>
        </p:spPr>
        <p:txBody>
          <a:bodyPr vert="horz" lIns="91440" tIns="45720" rIns="91440" bIns="45720" rtlCol="0" anchor="b">
            <a:normAutofit/>
          </a:bodyPr>
          <a:lstStyle/>
          <a:p>
            <a:r>
              <a:rPr lang="en-US" sz="2800" b="1" dirty="0">
                <a:solidFill>
                  <a:srgbClr val="C00000"/>
                </a:solidFill>
              </a:rPr>
              <a:t>Reductions in Salary &amp; Working Hours</a:t>
            </a:r>
          </a:p>
        </p:txBody>
      </p:sp>
      <p:pic>
        <p:nvPicPr>
          <p:cNvPr id="4" name="Picture 3">
            <a:extLst>
              <a:ext uri="{FF2B5EF4-FFF2-40B4-BE49-F238E27FC236}">
                <a16:creationId xmlns:a16="http://schemas.microsoft.com/office/drawing/2014/main" id="{29B8E237-7231-5AEA-F7BA-A20C0A81794B}"/>
              </a:ext>
            </a:extLst>
          </p:cNvPr>
          <p:cNvPicPr>
            <a:picLocks noChangeAspect="1"/>
          </p:cNvPicPr>
          <p:nvPr/>
        </p:nvPicPr>
        <p:blipFill rotWithShape="1">
          <a:blip r:embed="rId2"/>
          <a:srcRect l="7483" r="28865" b="-1"/>
          <a:stretch/>
        </p:blipFill>
        <p:spPr>
          <a:xfrm>
            <a:off x="612518" y="608141"/>
            <a:ext cx="4315843" cy="5648280"/>
          </a:xfrm>
          <a:prstGeom prst="rect">
            <a:avLst/>
          </a:prstGeom>
        </p:spPr>
      </p:pic>
      <p:sp>
        <p:nvSpPr>
          <p:cNvPr id="20" name="Text Placeholder 2"/>
          <p:cNvSpPr>
            <a:spLocks noGrp="1"/>
          </p:cNvSpPr>
          <p:nvPr>
            <p:ph type="body" idx="1"/>
          </p:nvPr>
        </p:nvSpPr>
        <p:spPr>
          <a:xfrm>
            <a:off x="5197642" y="1756020"/>
            <a:ext cx="6081690" cy="4500401"/>
          </a:xfrm>
        </p:spPr>
        <p:txBody>
          <a:bodyPr vert="horz" lIns="91440" tIns="45720" rIns="91440" bIns="45720" rtlCol="0">
            <a:normAutofit lnSpcReduction="10000"/>
          </a:bodyPr>
          <a:lstStyle/>
          <a:p>
            <a:pPr marL="0" indent="0">
              <a:buNone/>
            </a:pPr>
            <a:r>
              <a:rPr lang="en-US" sz="1600" b="1" dirty="0">
                <a:solidFill>
                  <a:srgbClr val="C00000"/>
                </a:solidFill>
                <a:effectLst>
                  <a:outerShdw blurRad="38100" dist="38100" dir="2700000" algn="tl">
                    <a:srgbClr val="000000">
                      <a:alpha val="43137"/>
                    </a:srgbClr>
                  </a:outerShdw>
                </a:effectLst>
              </a:rPr>
              <a:t>QUESTION:</a:t>
            </a:r>
          </a:p>
          <a:p>
            <a:pPr marL="0" indent="0">
              <a:buNone/>
            </a:pPr>
            <a:endParaRPr lang="en-US" sz="1200" b="1" dirty="0">
              <a:solidFill>
                <a:srgbClr val="C00000"/>
              </a:solidFill>
              <a:effectLst>
                <a:outerShdw blurRad="38100" dist="38100" dir="2700000" algn="tl">
                  <a:srgbClr val="000000">
                    <a:alpha val="43137"/>
                  </a:srgbClr>
                </a:outerShdw>
              </a:effectLst>
            </a:endParaRPr>
          </a:p>
          <a:p>
            <a:pPr marL="0" indent="0">
              <a:buNone/>
            </a:pPr>
            <a:r>
              <a:rPr lang="en-GB" sz="1600" i="1" dirty="0">
                <a:solidFill>
                  <a:schemeClr val="tx2"/>
                </a:solidFill>
                <a:effectLst>
                  <a:outerShdw blurRad="38100" dist="38100" dir="2700000" algn="tl">
                    <a:srgbClr val="000000">
                      <a:alpha val="43137"/>
                    </a:srgbClr>
                  </a:outerShdw>
                </a:effectLst>
              </a:rPr>
              <a:t>We are a small organisation providing home care services. </a:t>
            </a:r>
          </a:p>
          <a:p>
            <a:pPr marL="0" indent="0">
              <a:buNone/>
            </a:pPr>
            <a:endParaRPr lang="en-GB" sz="1600" i="1" dirty="0">
              <a:solidFill>
                <a:schemeClr val="tx2"/>
              </a:solidFill>
              <a:effectLst>
                <a:outerShdw blurRad="38100" dist="38100" dir="2700000" algn="tl">
                  <a:srgbClr val="000000">
                    <a:alpha val="43137"/>
                  </a:srgbClr>
                </a:outerShdw>
              </a:effectLst>
            </a:endParaRPr>
          </a:p>
          <a:p>
            <a:pPr marL="0" indent="0">
              <a:buNone/>
            </a:pPr>
            <a:r>
              <a:rPr lang="en-GB" sz="1600" i="1" dirty="0">
                <a:solidFill>
                  <a:schemeClr val="tx2"/>
                </a:solidFill>
                <a:effectLst>
                  <a:outerShdw blurRad="38100" dist="38100" dir="2700000" algn="tl">
                    <a:srgbClr val="000000">
                      <a:alpha val="43137"/>
                    </a:srgbClr>
                  </a:outerShdw>
                </a:effectLst>
              </a:rPr>
              <a:t>We recently lost a patient where we had provided 24-hour care. </a:t>
            </a:r>
          </a:p>
          <a:p>
            <a:pPr marL="0" indent="0">
              <a:buNone/>
            </a:pPr>
            <a:endParaRPr lang="en-GB" sz="1600" i="1" dirty="0">
              <a:solidFill>
                <a:schemeClr val="tx2"/>
              </a:solidFill>
              <a:effectLst>
                <a:outerShdw blurRad="38100" dist="38100" dir="2700000" algn="tl">
                  <a:srgbClr val="000000">
                    <a:alpha val="43137"/>
                  </a:srgbClr>
                </a:outerShdw>
              </a:effectLst>
            </a:endParaRPr>
          </a:p>
          <a:p>
            <a:pPr marL="0" indent="0">
              <a:buNone/>
            </a:pPr>
            <a:r>
              <a:rPr lang="en-GB" sz="1600" i="1" dirty="0">
                <a:solidFill>
                  <a:schemeClr val="tx2"/>
                </a:solidFill>
                <a:effectLst>
                  <a:outerShdw blurRad="38100" dist="38100" dir="2700000" algn="tl">
                    <a:srgbClr val="000000">
                      <a:alpha val="43137"/>
                    </a:srgbClr>
                  </a:outerShdw>
                </a:effectLst>
              </a:rPr>
              <a:t>This was a large contract for the company and as a result until I find another patient contract I cannot give as many hours to the staff who were previously working with this patient. </a:t>
            </a:r>
          </a:p>
          <a:p>
            <a:pPr marL="0" indent="0">
              <a:buNone/>
            </a:pPr>
            <a:endParaRPr lang="en-GB" sz="1600" i="1" dirty="0">
              <a:solidFill>
                <a:schemeClr val="tx2"/>
              </a:solidFill>
              <a:effectLst>
                <a:outerShdw blurRad="38100" dist="38100" dir="2700000" algn="tl">
                  <a:srgbClr val="000000">
                    <a:alpha val="43137"/>
                  </a:srgbClr>
                </a:outerShdw>
              </a:effectLst>
            </a:endParaRPr>
          </a:p>
          <a:p>
            <a:pPr marL="0" indent="0">
              <a:buNone/>
            </a:pPr>
            <a:r>
              <a:rPr lang="en-GB" sz="1600" i="1" dirty="0">
                <a:solidFill>
                  <a:schemeClr val="tx2"/>
                </a:solidFill>
                <a:effectLst>
                  <a:outerShdw blurRad="38100" dist="38100" dir="2700000" algn="tl">
                    <a:srgbClr val="000000">
                      <a:alpha val="43137"/>
                    </a:srgbClr>
                  </a:outerShdw>
                </a:effectLst>
              </a:rPr>
              <a:t>A number of the staff working on this contract are under a Skilled Worker Visa to work for our organisation, for which we have paid a large amount in Home Office fees. </a:t>
            </a:r>
          </a:p>
          <a:p>
            <a:pPr marL="0" indent="0">
              <a:buNone/>
            </a:pPr>
            <a:endParaRPr lang="en-GB" sz="1600" i="1" dirty="0">
              <a:solidFill>
                <a:schemeClr val="tx2"/>
              </a:solidFill>
              <a:effectLst>
                <a:outerShdw blurRad="38100" dist="38100" dir="2700000" algn="tl">
                  <a:srgbClr val="000000">
                    <a:alpha val="43137"/>
                  </a:srgbClr>
                </a:outerShdw>
              </a:effectLst>
            </a:endParaRPr>
          </a:p>
          <a:p>
            <a:pPr marL="0" indent="0">
              <a:buNone/>
            </a:pPr>
            <a:r>
              <a:rPr lang="en-GB" sz="1600" b="1" i="1" dirty="0">
                <a:solidFill>
                  <a:schemeClr val="tx2"/>
                </a:solidFill>
                <a:effectLst>
                  <a:outerShdw blurRad="38100" dist="38100" dir="2700000" algn="tl">
                    <a:srgbClr val="000000">
                      <a:alpha val="43137"/>
                    </a:srgbClr>
                  </a:outerShdw>
                </a:effectLst>
              </a:rPr>
              <a:t>What should we do?</a:t>
            </a:r>
            <a:endParaRPr lang="en-US" sz="1600" b="1" i="1" dirty="0">
              <a:solidFill>
                <a:schemeClr val="tx2"/>
              </a:solidFill>
              <a:effectLst>
                <a:outerShdw blurRad="38100" dist="38100" dir="2700000" algn="tl">
                  <a:srgbClr val="000000">
                    <a:alpha val="43137"/>
                  </a:srgbClr>
                </a:outerShdw>
              </a:effectLst>
            </a:endParaRPr>
          </a:p>
          <a:p>
            <a:pPr marL="0"/>
            <a:endParaRPr lang="en-US" sz="800" dirty="0">
              <a:solidFill>
                <a:schemeClr val="tx2"/>
              </a:solidFill>
              <a:effectLst>
                <a:outerShdw blurRad="38100" dist="38100" dir="2700000" algn="tl">
                  <a:srgbClr val="000000">
                    <a:alpha val="43137"/>
                  </a:srgbClr>
                </a:outerShdw>
              </a:effectLst>
            </a:endParaRPr>
          </a:p>
          <a:p>
            <a:endParaRPr lang="en-US" sz="800" dirty="0">
              <a:solidFill>
                <a:schemeClr val="tx2"/>
              </a:solidFill>
            </a:endParaRPr>
          </a:p>
          <a:p>
            <a:endParaRPr lang="en-US" sz="800" dirty="0">
              <a:solidFill>
                <a:schemeClr val="tx2"/>
              </a:solidFill>
            </a:endParaRPr>
          </a:p>
        </p:txBody>
      </p:sp>
    </p:spTree>
    <p:extLst>
      <p:ext uri="{BB962C8B-B14F-4D97-AF65-F5344CB8AC3E}">
        <p14:creationId xmlns:p14="http://schemas.microsoft.com/office/powerpoint/2010/main" val="321385143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735" y="626722"/>
            <a:ext cx="6179597" cy="915831"/>
          </a:xfrm>
        </p:spPr>
        <p:txBody>
          <a:bodyPr vert="horz" lIns="91440" tIns="45720" rIns="91440" bIns="45720" rtlCol="0" anchor="b">
            <a:normAutofit/>
          </a:bodyPr>
          <a:lstStyle/>
          <a:p>
            <a:r>
              <a:rPr lang="en-US" sz="2800" b="1" dirty="0">
                <a:solidFill>
                  <a:srgbClr val="C00000"/>
                </a:solidFill>
              </a:rPr>
              <a:t>Reductions in Salary &amp; Working Hours</a:t>
            </a:r>
          </a:p>
        </p:txBody>
      </p:sp>
      <p:pic>
        <p:nvPicPr>
          <p:cNvPr id="4" name="Picture 3">
            <a:extLst>
              <a:ext uri="{FF2B5EF4-FFF2-40B4-BE49-F238E27FC236}">
                <a16:creationId xmlns:a16="http://schemas.microsoft.com/office/drawing/2014/main" id="{29B8E237-7231-5AEA-F7BA-A20C0A81794B}"/>
              </a:ext>
            </a:extLst>
          </p:cNvPr>
          <p:cNvPicPr>
            <a:picLocks noChangeAspect="1"/>
          </p:cNvPicPr>
          <p:nvPr/>
        </p:nvPicPr>
        <p:blipFill rotWithShape="1">
          <a:blip r:embed="rId2"/>
          <a:srcRect l="7483" r="28865" b="-1"/>
          <a:stretch/>
        </p:blipFill>
        <p:spPr>
          <a:xfrm>
            <a:off x="612518" y="608141"/>
            <a:ext cx="4315843" cy="5648280"/>
          </a:xfrm>
          <a:prstGeom prst="rect">
            <a:avLst/>
          </a:prstGeom>
        </p:spPr>
      </p:pic>
      <p:sp>
        <p:nvSpPr>
          <p:cNvPr id="20" name="Text Placeholder 2"/>
          <p:cNvSpPr>
            <a:spLocks noGrp="1"/>
          </p:cNvSpPr>
          <p:nvPr>
            <p:ph type="body" idx="1"/>
          </p:nvPr>
        </p:nvSpPr>
        <p:spPr>
          <a:xfrm>
            <a:off x="5197642" y="1756020"/>
            <a:ext cx="5352077" cy="4500401"/>
          </a:xfrm>
        </p:spPr>
        <p:txBody>
          <a:bodyPr vert="horz" lIns="91440" tIns="45720" rIns="91440" bIns="45720" rtlCol="0">
            <a:normAutofit fontScale="77500" lnSpcReduction="20000"/>
          </a:bodyPr>
          <a:lstStyle/>
          <a:p>
            <a:pPr marL="0" indent="0">
              <a:buNone/>
            </a:pPr>
            <a:r>
              <a:rPr lang="en-GB" sz="1600" dirty="0">
                <a:solidFill>
                  <a:schemeClr val="tx2"/>
                </a:solidFill>
                <a:effectLst>
                  <a:outerShdw blurRad="38100" dist="38100" dir="2700000" algn="tl">
                    <a:srgbClr val="000000">
                      <a:alpha val="43137"/>
                    </a:srgbClr>
                  </a:outerShdw>
                </a:effectLst>
              </a:rPr>
              <a:t>When an employer assigns a Certificate of Sponsorship to a candidate applying for a Skilled Worker Visa, they would have confirmed within this document that they will be providing the candidate with a minimum guaranteed salary based on the candidate working a minimum number of hours per week.</a:t>
            </a:r>
            <a:endParaRPr lang="en-US" sz="1600" dirty="0">
              <a:solidFill>
                <a:schemeClr val="tx2"/>
              </a:solidFill>
              <a:effectLst>
                <a:outerShdw blurRad="38100" dist="38100" dir="2700000" algn="tl">
                  <a:srgbClr val="000000">
                    <a:alpha val="43137"/>
                  </a:srgbClr>
                </a:outerShdw>
              </a:effectLst>
            </a:endParaRPr>
          </a:p>
          <a:p>
            <a:endParaRPr lang="en-US" sz="1600" dirty="0">
              <a:solidFill>
                <a:schemeClr val="tx2"/>
              </a:solidFill>
            </a:endParaRPr>
          </a:p>
          <a:p>
            <a:pPr marL="0" indent="0">
              <a:buNone/>
            </a:pPr>
            <a:r>
              <a:rPr lang="en-GB" sz="1600" dirty="0">
                <a:solidFill>
                  <a:schemeClr val="tx2"/>
                </a:solidFill>
              </a:rPr>
              <a:t>In accordance with their Sponsor Licence duties, an employer </a:t>
            </a:r>
            <a:r>
              <a:rPr lang="en-GB" sz="1600" b="1" dirty="0">
                <a:solidFill>
                  <a:schemeClr val="accent1"/>
                </a:solidFill>
                <a:effectLst>
                  <a:outerShdw blurRad="38100" dist="38100" dir="2700000" algn="tl">
                    <a:srgbClr val="000000">
                      <a:alpha val="43137"/>
                    </a:srgbClr>
                  </a:outerShdw>
                </a:effectLst>
              </a:rPr>
              <a:t>is duty bound </a:t>
            </a:r>
            <a:r>
              <a:rPr lang="en-GB" sz="1600" dirty="0">
                <a:solidFill>
                  <a:schemeClr val="tx2"/>
                </a:solidFill>
              </a:rPr>
              <a:t>to pay their employees at the salary and hours stipulated in the Certificate of Sponsorship, even where you may have lost a large contract as per the above scenario. </a:t>
            </a:r>
          </a:p>
          <a:p>
            <a:pPr marL="0" indent="0">
              <a:buNone/>
            </a:pPr>
            <a:endParaRPr lang="en-GB" sz="1600" dirty="0">
              <a:solidFill>
                <a:schemeClr val="tx2"/>
              </a:solidFill>
            </a:endParaRPr>
          </a:p>
          <a:p>
            <a:pPr marL="0" indent="0">
              <a:buNone/>
            </a:pPr>
            <a:r>
              <a:rPr lang="en-GB" sz="1600" dirty="0">
                <a:solidFill>
                  <a:schemeClr val="accent1"/>
                </a:solidFill>
                <a:effectLst>
                  <a:outerShdw blurRad="38100" dist="38100" dir="2700000" algn="tl">
                    <a:srgbClr val="000000">
                      <a:alpha val="43137"/>
                    </a:srgbClr>
                  </a:outerShdw>
                </a:effectLst>
              </a:rPr>
              <a:t>The only exception </a:t>
            </a:r>
            <a:r>
              <a:rPr lang="en-GB" sz="1600" dirty="0">
                <a:solidFill>
                  <a:schemeClr val="tx2"/>
                </a:solidFill>
              </a:rPr>
              <a:t>permitted by the Sponsor Licence guidance is where there has been a temporary reduction in the worker’s hours, or a phased return to work, </a:t>
            </a:r>
            <a:r>
              <a:rPr lang="en-GB" sz="1600" dirty="0">
                <a:solidFill>
                  <a:schemeClr val="accent1"/>
                </a:solidFill>
                <a:effectLst>
                  <a:outerShdw blurRad="38100" dist="38100" dir="2700000" algn="tl">
                    <a:srgbClr val="000000">
                      <a:alpha val="43137"/>
                    </a:srgbClr>
                  </a:outerShdw>
                </a:effectLst>
              </a:rPr>
              <a:t>for individual health reasons.</a:t>
            </a:r>
          </a:p>
          <a:p>
            <a:pPr marL="0" indent="0">
              <a:buNone/>
            </a:pPr>
            <a:endParaRPr lang="en-GB" sz="1600" dirty="0">
              <a:solidFill>
                <a:schemeClr val="tx2"/>
              </a:solidFill>
            </a:endParaRPr>
          </a:p>
          <a:p>
            <a:pPr marL="0" indent="0">
              <a:buNone/>
            </a:pPr>
            <a:r>
              <a:rPr lang="en-GB" sz="1600" b="1" dirty="0">
                <a:solidFill>
                  <a:schemeClr val="tx2"/>
                </a:solidFill>
              </a:rPr>
              <a:t>For employer considering a reduction in salary:</a:t>
            </a:r>
          </a:p>
          <a:p>
            <a:pPr marL="0" indent="0">
              <a:buNone/>
            </a:pPr>
            <a:endParaRPr lang="en-GB" sz="1600" dirty="0">
              <a:solidFill>
                <a:schemeClr val="tx2"/>
              </a:solidFill>
            </a:endParaRPr>
          </a:p>
          <a:p>
            <a:pPr marL="342900" indent="-342900">
              <a:buFont typeface="+mj-lt"/>
              <a:buAutoNum type="alphaUcPeriod"/>
            </a:pPr>
            <a:r>
              <a:rPr lang="en-GB" sz="1600" dirty="0">
                <a:solidFill>
                  <a:schemeClr val="tx2"/>
                </a:solidFill>
              </a:rPr>
              <a:t>You must notify the Home Office via your SMS system if a worker’s salary is reduced for a reason not related to a permitted absence after you have assigned a </a:t>
            </a:r>
            <a:r>
              <a:rPr lang="en-GB" sz="1600" dirty="0" err="1">
                <a:solidFill>
                  <a:schemeClr val="tx2"/>
                </a:solidFill>
              </a:rPr>
              <a:t>CoS.</a:t>
            </a:r>
            <a:endParaRPr lang="en-GB" sz="1600" dirty="0">
              <a:solidFill>
                <a:schemeClr val="tx2"/>
              </a:solidFill>
            </a:endParaRPr>
          </a:p>
          <a:p>
            <a:pPr marL="342900" indent="-342900">
              <a:buFont typeface="+mj-lt"/>
              <a:buAutoNum type="alphaUcPeriod"/>
            </a:pPr>
            <a:r>
              <a:rPr lang="en-GB" sz="1600" dirty="0">
                <a:solidFill>
                  <a:schemeClr val="tx2"/>
                </a:solidFill>
              </a:rPr>
              <a:t>If as a result of the deduction in salary and hours, the worker would continue to be eligible for points for salary (£20,960/£26,200 p.a.) you can continue to employ the worker under a Skilled Worker Visa. </a:t>
            </a:r>
            <a:r>
              <a:rPr lang="en-GB" sz="1600" dirty="0">
                <a:solidFill>
                  <a:schemeClr val="accent1"/>
                </a:solidFill>
                <a:effectLst>
                  <a:outerShdw blurRad="38100" dist="38100" dir="2700000" algn="tl">
                    <a:srgbClr val="000000">
                      <a:alpha val="43137"/>
                    </a:srgbClr>
                  </a:outerShdw>
                </a:effectLst>
              </a:rPr>
              <a:t>No further action is required.</a:t>
            </a:r>
          </a:p>
          <a:p>
            <a:pPr marL="0" indent="0">
              <a:buNone/>
            </a:pPr>
            <a:endParaRPr lang="en-GB" sz="800" dirty="0">
              <a:solidFill>
                <a:schemeClr val="tx2"/>
              </a:solidFill>
            </a:endParaRPr>
          </a:p>
          <a:p>
            <a:pPr marL="0" indent="0">
              <a:buNone/>
            </a:pPr>
            <a:endParaRPr lang="en-US" sz="800" dirty="0">
              <a:solidFill>
                <a:schemeClr val="tx2"/>
              </a:solidFill>
            </a:endParaRPr>
          </a:p>
        </p:txBody>
      </p:sp>
    </p:spTree>
    <p:extLst>
      <p:ext uri="{BB962C8B-B14F-4D97-AF65-F5344CB8AC3E}">
        <p14:creationId xmlns:p14="http://schemas.microsoft.com/office/powerpoint/2010/main" val="21168462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735" y="626722"/>
            <a:ext cx="6179597" cy="915831"/>
          </a:xfrm>
        </p:spPr>
        <p:txBody>
          <a:bodyPr vert="horz" lIns="91440" tIns="45720" rIns="91440" bIns="45720" rtlCol="0" anchor="b">
            <a:normAutofit/>
          </a:bodyPr>
          <a:lstStyle/>
          <a:p>
            <a:r>
              <a:rPr lang="en-US" sz="2800" b="1" dirty="0">
                <a:solidFill>
                  <a:srgbClr val="C00000"/>
                </a:solidFill>
              </a:rPr>
              <a:t>Reductions in Salary &amp; Working Hours</a:t>
            </a:r>
          </a:p>
        </p:txBody>
      </p:sp>
      <p:pic>
        <p:nvPicPr>
          <p:cNvPr id="4" name="Picture 3">
            <a:extLst>
              <a:ext uri="{FF2B5EF4-FFF2-40B4-BE49-F238E27FC236}">
                <a16:creationId xmlns:a16="http://schemas.microsoft.com/office/drawing/2014/main" id="{29B8E237-7231-5AEA-F7BA-A20C0A81794B}"/>
              </a:ext>
            </a:extLst>
          </p:cNvPr>
          <p:cNvPicPr>
            <a:picLocks noChangeAspect="1"/>
          </p:cNvPicPr>
          <p:nvPr/>
        </p:nvPicPr>
        <p:blipFill rotWithShape="1">
          <a:blip r:embed="rId2"/>
          <a:srcRect l="7483" r="28865" b="-1"/>
          <a:stretch/>
        </p:blipFill>
        <p:spPr>
          <a:xfrm>
            <a:off x="612518" y="608141"/>
            <a:ext cx="4315843" cy="5648280"/>
          </a:xfrm>
          <a:prstGeom prst="rect">
            <a:avLst/>
          </a:prstGeom>
        </p:spPr>
      </p:pic>
      <p:sp>
        <p:nvSpPr>
          <p:cNvPr id="20" name="Text Placeholder 2"/>
          <p:cNvSpPr>
            <a:spLocks noGrp="1"/>
          </p:cNvSpPr>
          <p:nvPr>
            <p:ph type="body" idx="1"/>
          </p:nvPr>
        </p:nvSpPr>
        <p:spPr>
          <a:xfrm>
            <a:off x="5197642" y="1756020"/>
            <a:ext cx="5352077" cy="4500401"/>
          </a:xfrm>
        </p:spPr>
        <p:txBody>
          <a:bodyPr vert="horz" lIns="91440" tIns="45720" rIns="91440" bIns="45720" rtlCol="0">
            <a:normAutofit fontScale="77500" lnSpcReduction="20000"/>
          </a:bodyPr>
          <a:lstStyle/>
          <a:p>
            <a:pPr marL="0" indent="0">
              <a:buNone/>
            </a:pPr>
            <a:r>
              <a:rPr lang="en-GB" sz="1800" b="1" dirty="0">
                <a:solidFill>
                  <a:schemeClr val="accent1"/>
                </a:solidFill>
                <a:effectLst>
                  <a:outerShdw blurRad="38100" dist="38100" dir="2700000" algn="tl">
                    <a:srgbClr val="000000">
                      <a:alpha val="43137"/>
                    </a:srgbClr>
                  </a:outerShdw>
                </a:effectLst>
              </a:rPr>
              <a:t>HOWEVER:</a:t>
            </a:r>
          </a:p>
          <a:p>
            <a:pPr marL="342900" indent="-342900">
              <a:buFont typeface="+mj-lt"/>
              <a:buAutoNum type="alphaUcPeriod"/>
            </a:pPr>
            <a:r>
              <a:rPr lang="en-GB" sz="1600" dirty="0">
                <a:solidFill>
                  <a:schemeClr val="tx2"/>
                </a:solidFill>
              </a:rPr>
              <a:t>If their revised salary no longer meets any salary, hourly or going rate requirement for the job or the route on which they are being sponsored, or the change is otherwise not permitted by the Immigration Rules or sponsor guidance </a:t>
            </a:r>
            <a:r>
              <a:rPr lang="en-GB" sz="1600" dirty="0">
                <a:solidFill>
                  <a:schemeClr val="accent1"/>
                </a:solidFill>
                <a:effectLst>
                  <a:outerShdw blurRad="38100" dist="38100" dir="2700000" algn="tl">
                    <a:srgbClr val="000000">
                      <a:alpha val="43137"/>
                    </a:srgbClr>
                  </a:outerShdw>
                </a:effectLst>
              </a:rPr>
              <a:t>you must stop sponsoring them</a:t>
            </a:r>
            <a:r>
              <a:rPr lang="en-GB" sz="1600" dirty="0">
                <a:solidFill>
                  <a:schemeClr val="tx2"/>
                </a:solidFill>
              </a:rPr>
              <a:t>. </a:t>
            </a:r>
          </a:p>
          <a:p>
            <a:pPr marL="342900" indent="-342900">
              <a:buFont typeface="+mj-lt"/>
              <a:buAutoNum type="alphaUcPeriod"/>
            </a:pPr>
            <a:r>
              <a:rPr lang="en-GB" sz="1600" dirty="0">
                <a:solidFill>
                  <a:schemeClr val="tx2"/>
                </a:solidFill>
              </a:rPr>
              <a:t>You must tell </a:t>
            </a:r>
            <a:r>
              <a:rPr lang="en-GB" sz="1600" dirty="0">
                <a:solidFill>
                  <a:schemeClr val="accent1"/>
                </a:solidFill>
                <a:effectLst>
                  <a:outerShdw blurRad="38100" dist="38100" dir="2700000" algn="tl">
                    <a:srgbClr val="000000">
                      <a:alpha val="43137"/>
                    </a:srgbClr>
                  </a:outerShdw>
                </a:effectLst>
              </a:rPr>
              <a:t>notify the Home Office </a:t>
            </a:r>
            <a:r>
              <a:rPr lang="en-GB" sz="1600" dirty="0">
                <a:solidFill>
                  <a:schemeClr val="tx2"/>
                </a:solidFill>
              </a:rPr>
              <a:t>you have stopped sponsoring the worker via your SMS account. At this point you will have no further responsibility for the candidate and will have discharged your duties towards them in compliance of your Sponsor Licence duties.</a:t>
            </a:r>
          </a:p>
          <a:p>
            <a:pPr marL="342900" indent="-342900">
              <a:buFont typeface="+mj-lt"/>
              <a:buAutoNum type="alphaUcPeriod"/>
            </a:pPr>
            <a:r>
              <a:rPr lang="en-GB" sz="1600" dirty="0">
                <a:solidFill>
                  <a:schemeClr val="tx2"/>
                </a:solidFill>
              </a:rPr>
              <a:t>Depending on how long the employee has worked for your organisation you will then be entitled to </a:t>
            </a:r>
            <a:r>
              <a:rPr lang="en-GB" sz="1600" dirty="0">
                <a:solidFill>
                  <a:schemeClr val="accent1"/>
                </a:solidFill>
                <a:effectLst>
                  <a:outerShdw blurRad="38100" dist="38100" dir="2700000" algn="tl">
                    <a:srgbClr val="000000">
                      <a:alpha val="43137"/>
                    </a:srgbClr>
                  </a:outerShdw>
                </a:effectLst>
              </a:rPr>
              <a:t>a refund of any portion of the Immigration Skills Surcharge that is outstanding</a:t>
            </a:r>
            <a:r>
              <a:rPr lang="en-GB" sz="1600" dirty="0">
                <a:solidFill>
                  <a:schemeClr val="tx2"/>
                </a:solidFill>
              </a:rPr>
              <a:t>.</a:t>
            </a:r>
          </a:p>
          <a:p>
            <a:pPr marL="342900" indent="-342900">
              <a:buFont typeface="+mj-lt"/>
              <a:buAutoNum type="alphaUcPeriod"/>
            </a:pPr>
            <a:r>
              <a:rPr lang="en-GB" sz="1600" dirty="0">
                <a:solidFill>
                  <a:schemeClr val="tx2"/>
                </a:solidFill>
              </a:rPr>
              <a:t>The employee will then receive correspondence from the Home Office </a:t>
            </a:r>
            <a:r>
              <a:rPr lang="en-GB" sz="1600" dirty="0">
                <a:solidFill>
                  <a:schemeClr val="accent1"/>
                </a:solidFill>
                <a:effectLst>
                  <a:outerShdw blurRad="38100" dist="38100" dir="2700000" algn="tl">
                    <a:srgbClr val="000000">
                      <a:alpha val="43137"/>
                    </a:srgbClr>
                  </a:outerShdw>
                </a:effectLst>
              </a:rPr>
              <a:t>curtailing their visa to 60 days </a:t>
            </a:r>
            <a:r>
              <a:rPr lang="en-GB" sz="1600" dirty="0">
                <a:solidFill>
                  <a:schemeClr val="tx2"/>
                </a:solidFill>
              </a:rPr>
              <a:t>within which time they must either leave the UK or submit a fresh application to work with another organisation.</a:t>
            </a:r>
          </a:p>
          <a:p>
            <a:pPr marL="0" indent="0">
              <a:buNone/>
            </a:pPr>
            <a:endParaRPr lang="en-GB" sz="1600" dirty="0">
              <a:solidFill>
                <a:schemeClr val="tx2"/>
              </a:solidFill>
            </a:endParaRPr>
          </a:p>
          <a:p>
            <a:pPr marL="0" indent="0">
              <a:buNone/>
            </a:pPr>
            <a:r>
              <a:rPr lang="en-GB" sz="1600" dirty="0">
                <a:solidFill>
                  <a:schemeClr val="tx2"/>
                </a:solidFill>
              </a:rPr>
              <a:t>The Home Office have recently introduced smart checks with HM Revenue &amp; Customs which will automatically alert them should an employer not be paying their employee in accordance with the salary/hours stipulated within their Certificate of Sponsorship.</a:t>
            </a:r>
          </a:p>
          <a:p>
            <a:pPr marL="0" indent="0">
              <a:buNone/>
            </a:pPr>
            <a:endParaRPr lang="en-GB" sz="1600" dirty="0">
              <a:solidFill>
                <a:schemeClr val="tx2"/>
              </a:solidFill>
            </a:endParaRPr>
          </a:p>
          <a:p>
            <a:pPr marL="0" indent="0">
              <a:buNone/>
            </a:pPr>
            <a:r>
              <a:rPr lang="en-GB" sz="1600" b="1" dirty="0">
                <a:solidFill>
                  <a:schemeClr val="accent1"/>
                </a:solidFill>
                <a:effectLst>
                  <a:outerShdw blurRad="38100" dist="38100" dir="2700000" algn="tl">
                    <a:srgbClr val="000000">
                      <a:alpha val="43137"/>
                    </a:srgbClr>
                  </a:outerShdw>
                </a:effectLst>
              </a:rPr>
              <a:t>Failure to abide by your Sponsor Licence duties could subsequently result in a compliance audit by the Home Office and possible suspension of your Sponsor Licence. </a:t>
            </a:r>
          </a:p>
          <a:p>
            <a:pPr marL="0" indent="0">
              <a:buNone/>
            </a:pPr>
            <a:endParaRPr lang="en-US" sz="800" dirty="0">
              <a:solidFill>
                <a:schemeClr val="tx2"/>
              </a:solidFill>
            </a:endParaRPr>
          </a:p>
        </p:txBody>
      </p:sp>
    </p:spTree>
    <p:extLst>
      <p:ext uri="{BB962C8B-B14F-4D97-AF65-F5344CB8AC3E}">
        <p14:creationId xmlns:p14="http://schemas.microsoft.com/office/powerpoint/2010/main" val="312848819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63" y="572569"/>
            <a:ext cx="11026638" cy="678715"/>
          </a:xfrm>
        </p:spPr>
        <p:txBody>
          <a:bodyPr vert="horz" lIns="91440" tIns="45720" rIns="91440" bIns="45720" rtlCol="0" anchor="b">
            <a:normAutofit/>
          </a:bodyPr>
          <a:lstStyle/>
          <a:p>
            <a:r>
              <a:rPr lang="en-US" sz="3600" b="1" dirty="0">
                <a:solidFill>
                  <a:srgbClr val="C00000"/>
                </a:solidFill>
              </a:rPr>
              <a:t>Working on a Contract Basis</a:t>
            </a:r>
          </a:p>
        </p:txBody>
      </p:sp>
      <p:pic>
        <p:nvPicPr>
          <p:cNvPr id="4" name="Picture 3">
            <a:extLst>
              <a:ext uri="{FF2B5EF4-FFF2-40B4-BE49-F238E27FC236}">
                <a16:creationId xmlns:a16="http://schemas.microsoft.com/office/drawing/2014/main" id="{743A59A4-41A5-F246-150B-FC9B4F45B202}"/>
              </a:ext>
            </a:extLst>
          </p:cNvPr>
          <p:cNvPicPr>
            <a:picLocks noChangeAspect="1"/>
          </p:cNvPicPr>
          <p:nvPr/>
        </p:nvPicPr>
        <p:blipFill rotWithShape="1">
          <a:blip r:embed="rId2"/>
          <a:srcRect b="503"/>
          <a:stretch/>
        </p:blipFill>
        <p:spPr>
          <a:xfrm>
            <a:off x="352077" y="1576617"/>
            <a:ext cx="3278227" cy="3716959"/>
          </a:xfrm>
          <a:custGeom>
            <a:avLst/>
            <a:gdLst/>
            <a:ahLst/>
            <a:cxnLst/>
            <a:rect l="l" t="t" r="r" b="b"/>
            <a:pathLst>
              <a:path w="4926647" h="4901874">
                <a:moveTo>
                  <a:pt x="2827942" y="2033"/>
                </a:moveTo>
                <a:cubicBezTo>
                  <a:pt x="2901705" y="5050"/>
                  <a:pt x="2973640" y="11422"/>
                  <a:pt x="3043325" y="21136"/>
                </a:cubicBezTo>
                <a:cubicBezTo>
                  <a:pt x="3600804" y="98849"/>
                  <a:pt x="4185553" y="476257"/>
                  <a:pt x="4498894" y="902802"/>
                </a:cubicBezTo>
                <a:cubicBezTo>
                  <a:pt x="4812235" y="1329346"/>
                  <a:pt x="4950223" y="2037621"/>
                  <a:pt x="4923373" y="2580407"/>
                </a:cubicBezTo>
                <a:cubicBezTo>
                  <a:pt x="4896522" y="3123192"/>
                  <a:pt x="4745612" y="3772883"/>
                  <a:pt x="4337788" y="4159516"/>
                </a:cubicBezTo>
                <a:cubicBezTo>
                  <a:pt x="3929963" y="4546150"/>
                  <a:pt x="3081282" y="4930377"/>
                  <a:pt x="2476425" y="4900207"/>
                </a:cubicBezTo>
                <a:cubicBezTo>
                  <a:pt x="1871566" y="4870038"/>
                  <a:pt x="1119757" y="4406651"/>
                  <a:pt x="708641" y="3978500"/>
                </a:cubicBezTo>
                <a:cubicBezTo>
                  <a:pt x="297525" y="3550349"/>
                  <a:pt x="-64504" y="2921632"/>
                  <a:pt x="9726" y="2331303"/>
                </a:cubicBezTo>
                <a:cubicBezTo>
                  <a:pt x="83957" y="1740973"/>
                  <a:pt x="273797" y="1052469"/>
                  <a:pt x="1154021" y="436525"/>
                </a:cubicBezTo>
                <a:cubicBezTo>
                  <a:pt x="1705608" y="124217"/>
                  <a:pt x="2311596" y="-19083"/>
                  <a:pt x="2827942" y="2033"/>
                </a:cubicBezTo>
                <a:close/>
              </a:path>
            </a:pathLst>
          </a:custGeom>
        </p:spPr>
      </p:pic>
      <p:sp>
        <p:nvSpPr>
          <p:cNvPr id="3" name="Text Placeholder 2"/>
          <p:cNvSpPr>
            <a:spLocks noGrp="1"/>
          </p:cNvSpPr>
          <p:nvPr>
            <p:ph type="body" idx="1"/>
          </p:nvPr>
        </p:nvSpPr>
        <p:spPr>
          <a:xfrm>
            <a:off x="3923680" y="1576617"/>
            <a:ext cx="6519116" cy="4535905"/>
          </a:xfrm>
        </p:spPr>
        <p:txBody>
          <a:bodyPr vert="horz" lIns="91440" tIns="45720" rIns="91440" bIns="45720" rtlCol="0">
            <a:normAutofit fontScale="92500" lnSpcReduction="10000"/>
          </a:bodyPr>
          <a:lstStyle/>
          <a:p>
            <a:pPr marL="0" indent="0">
              <a:buNone/>
            </a:pPr>
            <a:r>
              <a:rPr lang="en-US" sz="1600" b="1" dirty="0">
                <a:solidFill>
                  <a:schemeClr val="accent1"/>
                </a:solidFill>
                <a:effectLst>
                  <a:outerShdw blurRad="38100" dist="38100" dir="2700000" algn="tl">
                    <a:srgbClr val="000000">
                      <a:alpha val="43137"/>
                    </a:srgbClr>
                  </a:outerShdw>
                </a:effectLst>
              </a:rPr>
              <a:t>QUESTION:</a:t>
            </a:r>
          </a:p>
          <a:p>
            <a:pPr marL="0" indent="0">
              <a:buNone/>
            </a:pPr>
            <a:endParaRPr lang="en-GB" sz="1600" dirty="0">
              <a:solidFill>
                <a:schemeClr val="accent1"/>
              </a:solidFill>
              <a:effectLst>
                <a:outerShdw blurRad="38100" dist="38100" dir="2700000" algn="tl">
                  <a:srgbClr val="000000">
                    <a:alpha val="43137"/>
                  </a:srgbClr>
                </a:outerShdw>
              </a:effectLst>
            </a:endParaRPr>
          </a:p>
          <a:p>
            <a:pPr marL="0" indent="0">
              <a:buNone/>
            </a:pPr>
            <a:r>
              <a:rPr lang="en-GB" sz="1400" dirty="0">
                <a:effectLst>
                  <a:outerShdw blurRad="38100" dist="38100" dir="2700000" algn="tl">
                    <a:srgbClr val="000000">
                      <a:alpha val="43137"/>
                    </a:srgbClr>
                  </a:outerShdw>
                </a:effectLst>
              </a:rPr>
              <a:t>We are a small organisation providing home care services. We recently lost a patient where we had provided 24-hour care. </a:t>
            </a:r>
          </a:p>
          <a:p>
            <a:pPr marL="0" indent="0">
              <a:buNone/>
            </a:pPr>
            <a:endParaRPr lang="en-GB" sz="1400" dirty="0">
              <a:effectLst>
                <a:outerShdw blurRad="38100" dist="38100" dir="2700000" algn="tl">
                  <a:srgbClr val="000000">
                    <a:alpha val="43137"/>
                  </a:srgbClr>
                </a:outerShdw>
              </a:effectLst>
            </a:endParaRPr>
          </a:p>
          <a:p>
            <a:pPr marL="0" indent="0">
              <a:buNone/>
            </a:pPr>
            <a:r>
              <a:rPr lang="en-GB" sz="1400" dirty="0">
                <a:effectLst>
                  <a:outerShdw blurRad="38100" dist="38100" dir="2700000" algn="tl">
                    <a:srgbClr val="000000">
                      <a:alpha val="43137"/>
                    </a:srgbClr>
                  </a:outerShdw>
                </a:effectLst>
              </a:rPr>
              <a:t>This was a large contract for the company and as a result until I find another patient contract I cannot afford to give as many hours to the staff who were previously working with this patient. </a:t>
            </a:r>
          </a:p>
          <a:p>
            <a:pPr marL="0" indent="0">
              <a:buNone/>
            </a:pPr>
            <a:endParaRPr lang="en-GB" sz="1400" dirty="0">
              <a:effectLst>
                <a:outerShdw blurRad="38100" dist="38100" dir="2700000" algn="tl">
                  <a:srgbClr val="000000">
                    <a:alpha val="43137"/>
                  </a:srgbClr>
                </a:outerShdw>
              </a:effectLst>
            </a:endParaRPr>
          </a:p>
          <a:p>
            <a:pPr marL="0" indent="0">
              <a:buNone/>
            </a:pPr>
            <a:r>
              <a:rPr lang="en-GB" sz="1400" dirty="0">
                <a:effectLst>
                  <a:outerShdw blurRad="38100" dist="38100" dir="2700000" algn="tl">
                    <a:srgbClr val="000000">
                      <a:alpha val="43137"/>
                    </a:srgbClr>
                  </a:outerShdw>
                </a:effectLst>
              </a:rPr>
              <a:t>A number of the staff working on this contract are under a Skilled Worker Visa to work for our organisation, for which we have paid a large amount in Home Office fees. Whilst I do not want to lose these staff, I also cannot afford to pay them their salary until we secure a new patient contract.</a:t>
            </a:r>
          </a:p>
          <a:p>
            <a:pPr marL="0" indent="0">
              <a:buNone/>
            </a:pPr>
            <a:endParaRPr lang="en-GB" sz="1400" dirty="0">
              <a:effectLst>
                <a:outerShdw blurRad="38100" dist="38100" dir="2700000" algn="tl">
                  <a:srgbClr val="000000">
                    <a:alpha val="43137"/>
                  </a:srgbClr>
                </a:outerShdw>
              </a:effectLst>
            </a:endParaRPr>
          </a:p>
          <a:p>
            <a:pPr marL="0" indent="0">
              <a:buNone/>
            </a:pPr>
            <a:r>
              <a:rPr lang="en-GB" sz="1400" dirty="0">
                <a:effectLst>
                  <a:outerShdw blurRad="38100" dist="38100" dir="2700000" algn="tl">
                    <a:srgbClr val="000000">
                      <a:alpha val="43137"/>
                    </a:srgbClr>
                  </a:outerShdw>
                </a:effectLst>
              </a:rPr>
              <a:t>I am however aware of another organisation that desperately needs staff for their organisation.</a:t>
            </a:r>
          </a:p>
          <a:p>
            <a:pPr marL="0" indent="0">
              <a:buNone/>
            </a:pPr>
            <a:endParaRPr lang="en-GB" sz="1400" b="1" dirty="0">
              <a:effectLst>
                <a:outerShdw blurRad="38100" dist="38100" dir="2700000" algn="tl">
                  <a:srgbClr val="000000">
                    <a:alpha val="43137"/>
                  </a:srgbClr>
                </a:outerShdw>
              </a:effectLst>
            </a:endParaRPr>
          </a:p>
          <a:p>
            <a:pPr marL="0" indent="0">
              <a:buNone/>
            </a:pPr>
            <a:r>
              <a:rPr lang="en-GB" sz="1400" b="1" dirty="0">
                <a:effectLst>
                  <a:outerShdw blurRad="38100" dist="38100" dir="2700000" algn="tl">
                    <a:srgbClr val="000000">
                      <a:alpha val="43137"/>
                    </a:srgbClr>
                  </a:outerShdw>
                </a:effectLst>
              </a:rPr>
              <a:t>Can I lend them these members of staff to this organisation until I find another patient contract?</a:t>
            </a:r>
          </a:p>
          <a:p>
            <a:pPr marL="0" indent="0">
              <a:buNone/>
            </a:pPr>
            <a:endParaRPr lang="en-GB" sz="1600" dirty="0">
              <a:solidFill>
                <a:schemeClr val="accent1"/>
              </a:solidFill>
              <a:effectLst>
                <a:outerShdw blurRad="38100" dist="38100" dir="2700000" algn="tl">
                  <a:srgbClr val="000000">
                    <a:alpha val="43137"/>
                  </a:srgbClr>
                </a:outerShdw>
              </a:effectLst>
            </a:endParaRPr>
          </a:p>
          <a:p>
            <a:pPr marL="0" indent="0">
              <a:buNone/>
            </a:pPr>
            <a:endParaRPr lang="en-US" sz="1600" dirty="0">
              <a:solidFill>
                <a:schemeClr val="accent1"/>
              </a:solidFill>
              <a:effectLst>
                <a:outerShdw blurRad="38100" dist="38100" dir="2700000" algn="tl">
                  <a:srgbClr val="000000">
                    <a:alpha val="43137"/>
                  </a:srgbClr>
                </a:outerShdw>
              </a:effectLst>
            </a:endParaRPr>
          </a:p>
          <a:p>
            <a:pPr marL="0" indent="0">
              <a:buNone/>
            </a:pPr>
            <a:endParaRPr lang="en-US" sz="900" dirty="0">
              <a:solidFill>
                <a:schemeClr val="tx2"/>
              </a:solidFill>
              <a:effectLst>
                <a:outerShdw blurRad="38100" dist="38100" dir="2700000" algn="tl">
                  <a:srgbClr val="000000">
                    <a:alpha val="43137"/>
                  </a:srgbClr>
                </a:outerShdw>
              </a:effectLst>
            </a:endParaRPr>
          </a:p>
          <a:p>
            <a:pPr marL="0"/>
            <a:endParaRPr lang="en-US" sz="900" dirty="0">
              <a:solidFill>
                <a:schemeClr val="tx2"/>
              </a:solidFill>
              <a:effectLst>
                <a:outerShdw blurRad="38100" dist="38100" dir="2700000" algn="tl">
                  <a:srgbClr val="000000">
                    <a:alpha val="43137"/>
                  </a:srgbClr>
                </a:outerShdw>
              </a:effectLst>
            </a:endParaRPr>
          </a:p>
          <a:p>
            <a:pPr marL="0"/>
            <a:endParaRPr lang="en-US" sz="900" dirty="0">
              <a:solidFill>
                <a:schemeClr val="tx2"/>
              </a:solidFill>
              <a:effectLst>
                <a:outerShdw blurRad="38100" dist="38100" dir="2700000" algn="tl">
                  <a:srgbClr val="000000">
                    <a:alpha val="43137"/>
                  </a:srgbClr>
                </a:outerShdw>
              </a:effectLst>
            </a:endParaRPr>
          </a:p>
          <a:p>
            <a:pPr marL="0"/>
            <a:endParaRPr lang="en-US" sz="900" dirty="0">
              <a:solidFill>
                <a:schemeClr val="tx2"/>
              </a:solidFill>
              <a:effectLst>
                <a:outerShdw blurRad="38100" dist="38100" dir="2700000" algn="tl">
                  <a:srgbClr val="000000">
                    <a:alpha val="43137"/>
                  </a:srgbClr>
                </a:outerShdw>
              </a:effectLst>
            </a:endParaRPr>
          </a:p>
          <a:p>
            <a:endParaRPr lang="en-US" sz="900" dirty="0">
              <a:solidFill>
                <a:schemeClr val="tx2"/>
              </a:solidFill>
            </a:endParaRPr>
          </a:p>
          <a:p>
            <a:endParaRPr lang="en-US" sz="900" dirty="0">
              <a:solidFill>
                <a:schemeClr val="tx2"/>
              </a:solidFill>
            </a:endParaRPr>
          </a:p>
        </p:txBody>
      </p:sp>
    </p:spTree>
    <p:extLst>
      <p:ext uri="{BB962C8B-B14F-4D97-AF65-F5344CB8AC3E}">
        <p14:creationId xmlns:p14="http://schemas.microsoft.com/office/powerpoint/2010/main" val="36758539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63" y="572569"/>
            <a:ext cx="11026638" cy="678715"/>
          </a:xfrm>
        </p:spPr>
        <p:txBody>
          <a:bodyPr vert="horz" lIns="91440" tIns="45720" rIns="91440" bIns="45720" rtlCol="0" anchor="b">
            <a:normAutofit/>
          </a:bodyPr>
          <a:lstStyle/>
          <a:p>
            <a:r>
              <a:rPr lang="en-US" sz="3600" b="1" dirty="0">
                <a:solidFill>
                  <a:srgbClr val="C00000"/>
                </a:solidFill>
              </a:rPr>
              <a:t>Working on a Contract Basis</a:t>
            </a:r>
          </a:p>
        </p:txBody>
      </p:sp>
      <p:pic>
        <p:nvPicPr>
          <p:cNvPr id="4" name="Picture 3">
            <a:extLst>
              <a:ext uri="{FF2B5EF4-FFF2-40B4-BE49-F238E27FC236}">
                <a16:creationId xmlns:a16="http://schemas.microsoft.com/office/drawing/2014/main" id="{743A59A4-41A5-F246-150B-FC9B4F45B202}"/>
              </a:ext>
            </a:extLst>
          </p:cNvPr>
          <p:cNvPicPr>
            <a:picLocks noChangeAspect="1"/>
          </p:cNvPicPr>
          <p:nvPr/>
        </p:nvPicPr>
        <p:blipFill rotWithShape="1">
          <a:blip r:embed="rId2"/>
          <a:srcRect b="503"/>
          <a:stretch/>
        </p:blipFill>
        <p:spPr>
          <a:xfrm>
            <a:off x="352077" y="1576617"/>
            <a:ext cx="4155661" cy="4134765"/>
          </a:xfrm>
          <a:custGeom>
            <a:avLst/>
            <a:gdLst/>
            <a:ahLst/>
            <a:cxnLst/>
            <a:rect l="l" t="t" r="r" b="b"/>
            <a:pathLst>
              <a:path w="4926647" h="4901874">
                <a:moveTo>
                  <a:pt x="2827942" y="2033"/>
                </a:moveTo>
                <a:cubicBezTo>
                  <a:pt x="2901705" y="5050"/>
                  <a:pt x="2973640" y="11422"/>
                  <a:pt x="3043325" y="21136"/>
                </a:cubicBezTo>
                <a:cubicBezTo>
                  <a:pt x="3600804" y="98849"/>
                  <a:pt x="4185553" y="476257"/>
                  <a:pt x="4498894" y="902802"/>
                </a:cubicBezTo>
                <a:cubicBezTo>
                  <a:pt x="4812235" y="1329346"/>
                  <a:pt x="4950223" y="2037621"/>
                  <a:pt x="4923373" y="2580407"/>
                </a:cubicBezTo>
                <a:cubicBezTo>
                  <a:pt x="4896522" y="3123192"/>
                  <a:pt x="4745612" y="3772883"/>
                  <a:pt x="4337788" y="4159516"/>
                </a:cubicBezTo>
                <a:cubicBezTo>
                  <a:pt x="3929963" y="4546150"/>
                  <a:pt x="3081282" y="4930377"/>
                  <a:pt x="2476425" y="4900207"/>
                </a:cubicBezTo>
                <a:cubicBezTo>
                  <a:pt x="1871566" y="4870038"/>
                  <a:pt x="1119757" y="4406651"/>
                  <a:pt x="708641" y="3978500"/>
                </a:cubicBezTo>
                <a:cubicBezTo>
                  <a:pt x="297525" y="3550349"/>
                  <a:pt x="-64504" y="2921632"/>
                  <a:pt x="9726" y="2331303"/>
                </a:cubicBezTo>
                <a:cubicBezTo>
                  <a:pt x="83957" y="1740973"/>
                  <a:pt x="273797" y="1052469"/>
                  <a:pt x="1154021" y="436525"/>
                </a:cubicBezTo>
                <a:cubicBezTo>
                  <a:pt x="1705608" y="124217"/>
                  <a:pt x="2311596" y="-19083"/>
                  <a:pt x="2827942" y="2033"/>
                </a:cubicBezTo>
                <a:close/>
              </a:path>
            </a:pathLst>
          </a:custGeom>
        </p:spPr>
      </p:pic>
      <p:sp>
        <p:nvSpPr>
          <p:cNvPr id="3" name="Text Placeholder 2"/>
          <p:cNvSpPr>
            <a:spLocks noGrp="1"/>
          </p:cNvSpPr>
          <p:nvPr>
            <p:ph type="body" idx="1"/>
          </p:nvPr>
        </p:nvSpPr>
        <p:spPr>
          <a:xfrm>
            <a:off x="4507738" y="1660358"/>
            <a:ext cx="6240473" cy="4535905"/>
          </a:xfrm>
        </p:spPr>
        <p:txBody>
          <a:bodyPr vert="horz" lIns="91440" tIns="45720" rIns="91440" bIns="45720" rtlCol="0">
            <a:normAutofit lnSpcReduction="10000"/>
          </a:bodyPr>
          <a:lstStyle/>
          <a:p>
            <a:pPr marL="0" indent="0">
              <a:buNone/>
            </a:pPr>
            <a:r>
              <a:rPr lang="en-GB" sz="1300" dirty="0"/>
              <a:t>Where an employee is employed under a Skilled Worker Visa, they must remain employed with the organisation that has sponsored their Skilled worker visa application. It is </a:t>
            </a:r>
            <a:r>
              <a:rPr lang="en-GB" sz="1300" b="1" dirty="0">
                <a:solidFill>
                  <a:schemeClr val="accent1"/>
                </a:solidFill>
                <a:effectLst>
                  <a:outerShdw blurRad="38100" dist="38100" dir="2700000" algn="tl">
                    <a:srgbClr val="000000">
                      <a:alpha val="43137"/>
                    </a:srgbClr>
                  </a:outerShdw>
                </a:effectLst>
              </a:rPr>
              <a:t>NOT</a:t>
            </a:r>
            <a:r>
              <a:rPr lang="en-GB" sz="1300" dirty="0"/>
              <a:t> possible to supply ‘</a:t>
            </a:r>
            <a:r>
              <a:rPr lang="en-GB" sz="1300" dirty="0">
                <a:solidFill>
                  <a:schemeClr val="accent1"/>
                </a:solidFill>
                <a:effectLst>
                  <a:outerShdw blurRad="38100" dist="38100" dir="2700000" algn="tl">
                    <a:srgbClr val="000000">
                      <a:alpha val="43137"/>
                    </a:srgbClr>
                  </a:outerShdw>
                </a:effectLst>
              </a:rPr>
              <a:t>labour</a:t>
            </a:r>
            <a:r>
              <a:rPr lang="en-GB" sz="1300" dirty="0"/>
              <a:t>’ from one organisation to another and employers will need to consider the following:</a:t>
            </a:r>
          </a:p>
          <a:p>
            <a:pPr marL="342900" indent="-342900">
              <a:buFont typeface="+mj-lt"/>
              <a:buAutoNum type="alphaUcPeriod"/>
            </a:pPr>
            <a:r>
              <a:rPr lang="en-GB" sz="1300" dirty="0"/>
              <a:t>You cannot sponsor a worker if you will ‘</a:t>
            </a:r>
            <a:r>
              <a:rPr lang="en-GB" sz="1300" dirty="0">
                <a:solidFill>
                  <a:schemeClr val="accent1"/>
                </a:solidFill>
                <a:effectLst>
                  <a:outerShdw blurRad="38100" dist="38100" dir="2700000" algn="tl">
                    <a:srgbClr val="000000">
                      <a:alpha val="43137"/>
                    </a:srgbClr>
                  </a:outerShdw>
                </a:effectLst>
              </a:rPr>
              <a:t>NOT’ </a:t>
            </a:r>
            <a:r>
              <a:rPr lang="en-GB" sz="1300" dirty="0"/>
              <a:t>have full responsibility for all the duties, functions and outcomes or outputs of the job they will be doing. </a:t>
            </a:r>
          </a:p>
          <a:p>
            <a:pPr marL="342900" indent="-342900">
              <a:buFont typeface="+mj-lt"/>
              <a:buAutoNum type="alphaUcPeriod"/>
            </a:pPr>
            <a:r>
              <a:rPr lang="en-GB" sz="1300" dirty="0"/>
              <a:t>If the worker will be contracted to undertake an </a:t>
            </a:r>
            <a:r>
              <a:rPr lang="en-GB" sz="1300" dirty="0">
                <a:solidFill>
                  <a:schemeClr val="accent1"/>
                </a:solidFill>
                <a:effectLst>
                  <a:outerShdw blurRad="38100" dist="38100" dir="2700000" algn="tl">
                    <a:srgbClr val="000000">
                      <a:alpha val="43137"/>
                    </a:srgbClr>
                  </a:outerShdw>
                </a:effectLst>
              </a:rPr>
              <a:t>‘ongoing routine role or to provide an ongoing routine service</a:t>
            </a:r>
            <a:r>
              <a:rPr lang="en-GB" sz="1300" dirty="0"/>
              <a:t>’ for a third party who is not the sponsor, regardless of the nature or length of any arrangement between you and the third party </a:t>
            </a:r>
            <a:r>
              <a:rPr lang="en-GB" sz="1300" b="1" dirty="0"/>
              <a:t>this will not be permitted</a:t>
            </a:r>
            <a:r>
              <a:rPr lang="en-GB" sz="1300" dirty="0"/>
              <a:t>.</a:t>
            </a:r>
          </a:p>
          <a:p>
            <a:pPr marL="342900" indent="-342900">
              <a:buFont typeface="+mj-lt"/>
              <a:buAutoNum type="alphaUcPeriod"/>
            </a:pPr>
            <a:r>
              <a:rPr lang="en-GB" sz="1300" dirty="0"/>
              <a:t>If the job amounts to the ‘</a:t>
            </a:r>
            <a:r>
              <a:rPr lang="en-GB" sz="1300" dirty="0">
                <a:solidFill>
                  <a:schemeClr val="accent1"/>
                </a:solidFill>
                <a:effectLst>
                  <a:outerShdw blurRad="38100" dist="38100" dir="2700000" algn="tl">
                    <a:srgbClr val="000000">
                      <a:alpha val="43137"/>
                    </a:srgbClr>
                  </a:outerShdw>
                </a:effectLst>
              </a:rPr>
              <a:t>hiring out</a:t>
            </a:r>
            <a:r>
              <a:rPr lang="en-GB" sz="1300" dirty="0"/>
              <a:t>’ of the worker to another organisation (third party) who is not the sponsor to fill a position with them, whether temporary or permanent, regardless of any genuine contract between you and the third </a:t>
            </a:r>
            <a:r>
              <a:rPr lang="en-GB" sz="1300" b="1" dirty="0"/>
              <a:t>party this is also not permitted. </a:t>
            </a:r>
          </a:p>
          <a:p>
            <a:pPr marL="0" indent="0">
              <a:buNone/>
            </a:pPr>
            <a:endParaRPr lang="en-US" sz="1300" dirty="0"/>
          </a:p>
          <a:p>
            <a:pPr marL="0" indent="0">
              <a:buNone/>
            </a:pPr>
            <a:r>
              <a:rPr lang="en-US" sz="1300" b="1" i="1" dirty="0">
                <a:solidFill>
                  <a:srgbClr val="C00000"/>
                </a:solidFill>
              </a:rPr>
              <a:t>If the Home Office suspect you are hiring a worker to a third party as                    routine </a:t>
            </a:r>
            <a:r>
              <a:rPr lang="en-US" sz="1300" b="1" i="1" dirty="0" err="1">
                <a:solidFill>
                  <a:srgbClr val="C00000"/>
                </a:solidFill>
              </a:rPr>
              <a:t>labour</a:t>
            </a:r>
            <a:r>
              <a:rPr lang="en-US" sz="1300" b="1" i="1" dirty="0">
                <a:solidFill>
                  <a:srgbClr val="C00000"/>
                </a:solidFill>
              </a:rPr>
              <a:t>, they will revoke your </a:t>
            </a:r>
            <a:r>
              <a:rPr lang="en-US" sz="1300" b="1" i="1" dirty="0" err="1">
                <a:solidFill>
                  <a:srgbClr val="C00000"/>
                </a:solidFill>
              </a:rPr>
              <a:t>licence</a:t>
            </a:r>
            <a:r>
              <a:rPr lang="en-US" sz="1300" b="1" i="1" dirty="0">
                <a:solidFill>
                  <a:srgbClr val="C00000"/>
                </a:solidFill>
              </a:rPr>
              <a:t>! </a:t>
            </a:r>
          </a:p>
          <a:p>
            <a:pPr marL="0" indent="0">
              <a:buNone/>
            </a:pPr>
            <a:r>
              <a:rPr lang="en-GB" sz="1300" i="1" dirty="0"/>
              <a:t>Furthermore, if you accept a worker supplied to you from another organisation which falls foul of the above criteria, they would not have a Right to Work for your organisation and thus you could be liable to a civil penalty of up to £20,000 (£60,000 from January 2024)</a:t>
            </a:r>
            <a:endParaRPr lang="en-US" sz="1300" i="1" dirty="0"/>
          </a:p>
          <a:p>
            <a:endParaRPr lang="en-US" sz="900" dirty="0">
              <a:solidFill>
                <a:schemeClr val="tx2"/>
              </a:solidFill>
            </a:endParaRPr>
          </a:p>
          <a:p>
            <a:endParaRPr lang="en-US" sz="900" dirty="0">
              <a:solidFill>
                <a:schemeClr val="tx2"/>
              </a:solidFill>
              <a:effectLst>
                <a:outerShdw blurRad="38100" dist="38100" dir="2700000" algn="tl">
                  <a:srgbClr val="000000">
                    <a:alpha val="43137"/>
                  </a:srgbClr>
                </a:outerShdw>
              </a:effectLst>
            </a:endParaRPr>
          </a:p>
          <a:p>
            <a:pPr marL="0"/>
            <a:endParaRPr lang="en-US" sz="900" dirty="0">
              <a:solidFill>
                <a:schemeClr val="tx2"/>
              </a:solidFill>
              <a:effectLst>
                <a:outerShdw blurRad="38100" dist="38100" dir="2700000" algn="tl">
                  <a:srgbClr val="000000">
                    <a:alpha val="43137"/>
                  </a:srgbClr>
                </a:outerShdw>
              </a:effectLst>
            </a:endParaRPr>
          </a:p>
          <a:p>
            <a:pPr marL="0"/>
            <a:endParaRPr lang="en-US" sz="900" dirty="0">
              <a:solidFill>
                <a:schemeClr val="tx2"/>
              </a:solidFill>
              <a:effectLst>
                <a:outerShdw blurRad="38100" dist="38100" dir="2700000" algn="tl">
                  <a:srgbClr val="000000">
                    <a:alpha val="43137"/>
                  </a:srgbClr>
                </a:outerShdw>
              </a:effectLst>
            </a:endParaRPr>
          </a:p>
          <a:p>
            <a:pPr marL="0"/>
            <a:endParaRPr lang="en-US" sz="900" dirty="0">
              <a:solidFill>
                <a:schemeClr val="tx2"/>
              </a:solidFill>
              <a:effectLst>
                <a:outerShdw blurRad="38100" dist="38100" dir="2700000" algn="tl">
                  <a:srgbClr val="000000">
                    <a:alpha val="43137"/>
                  </a:srgbClr>
                </a:outerShdw>
              </a:effectLst>
            </a:endParaRPr>
          </a:p>
          <a:p>
            <a:endParaRPr lang="en-US" sz="900" dirty="0">
              <a:solidFill>
                <a:schemeClr val="tx2"/>
              </a:solidFill>
            </a:endParaRPr>
          </a:p>
          <a:p>
            <a:endParaRPr lang="en-US" sz="900" dirty="0">
              <a:solidFill>
                <a:schemeClr val="tx2"/>
              </a:solidFill>
            </a:endParaRPr>
          </a:p>
        </p:txBody>
      </p:sp>
    </p:spTree>
    <p:extLst>
      <p:ext uri="{BB962C8B-B14F-4D97-AF65-F5344CB8AC3E}">
        <p14:creationId xmlns:p14="http://schemas.microsoft.com/office/powerpoint/2010/main" val="18852856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tethoscope around the neck&#10;&#10;Description automatically generated with medium confidence">
            <a:extLst>
              <a:ext uri="{FF2B5EF4-FFF2-40B4-BE49-F238E27FC236}">
                <a16:creationId xmlns:a16="http://schemas.microsoft.com/office/drawing/2014/main" id="{61E8795B-9CB1-4854-B3F6-898A49066B0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4240" b="7531"/>
          <a:stretch/>
        </p:blipFill>
        <p:spPr>
          <a:xfrm>
            <a:off x="0" y="-35511"/>
            <a:ext cx="12192000" cy="6525087"/>
          </a:xfrm>
          <a:prstGeom prst="rect">
            <a:avLst/>
          </a:prstGeom>
        </p:spPr>
      </p:pic>
      <p:sp>
        <p:nvSpPr>
          <p:cNvPr id="2" name="Title 1">
            <a:extLst>
              <a:ext uri="{FF2B5EF4-FFF2-40B4-BE49-F238E27FC236}">
                <a16:creationId xmlns:a16="http://schemas.microsoft.com/office/drawing/2014/main" id="{85ED0336-4C0A-4418-AD3E-1F2CD54AE2B1}"/>
              </a:ext>
            </a:extLst>
          </p:cNvPr>
          <p:cNvSpPr>
            <a:spLocks noGrp="1"/>
          </p:cNvSpPr>
          <p:nvPr>
            <p:ph type="title"/>
          </p:nvPr>
        </p:nvSpPr>
        <p:spPr>
          <a:xfrm>
            <a:off x="522514" y="928191"/>
            <a:ext cx="11429999" cy="672010"/>
          </a:xfrm>
        </p:spPr>
        <p:txBody>
          <a:bodyPr>
            <a:normAutofit fontScale="90000"/>
          </a:bodyPr>
          <a:lstStyle/>
          <a:p>
            <a:pPr algn="ctr"/>
            <a:r>
              <a:rPr lang="en-GB" sz="3000" b="1" dirty="0">
                <a:solidFill>
                  <a:srgbClr val="C00000"/>
                </a:solidFill>
                <a:latin typeface="Calibri" panose="020F0502020204030204" pitchFamily="34" charset="0"/>
                <a:cs typeface="Calibri" panose="020F0502020204030204" pitchFamily="34" charset="0"/>
              </a:rPr>
              <a:t>Recruiting Overseas Workers within the Adult Social Care Sector</a:t>
            </a:r>
          </a:p>
        </p:txBody>
      </p:sp>
      <p:graphicFrame>
        <p:nvGraphicFramePr>
          <p:cNvPr id="6" name="Text Placeholder 2">
            <a:extLst>
              <a:ext uri="{FF2B5EF4-FFF2-40B4-BE49-F238E27FC236}">
                <a16:creationId xmlns:a16="http://schemas.microsoft.com/office/drawing/2014/main" id="{C39907D4-9913-FC66-6737-845BD6460A7F}"/>
              </a:ext>
            </a:extLst>
          </p:cNvPr>
          <p:cNvGraphicFramePr/>
          <p:nvPr>
            <p:extLst>
              <p:ext uri="{D42A27DB-BD31-4B8C-83A1-F6EECF244321}">
                <p14:modId xmlns:p14="http://schemas.microsoft.com/office/powerpoint/2010/main" val="3894919554"/>
              </p:ext>
            </p:extLst>
          </p:nvPr>
        </p:nvGraphicFramePr>
        <p:xfrm>
          <a:off x="2539013" y="1804739"/>
          <a:ext cx="8345010" cy="422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215907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388" y="1138266"/>
            <a:ext cx="5876011" cy="1219924"/>
          </a:xfrm>
        </p:spPr>
        <p:txBody>
          <a:bodyPr vert="horz" lIns="91440" tIns="45720" rIns="91440" bIns="45720" rtlCol="0" anchor="t">
            <a:normAutofit/>
          </a:bodyPr>
          <a:lstStyle/>
          <a:p>
            <a:r>
              <a:rPr lang="en-US" sz="3000" b="1" dirty="0"/>
              <a:t>Evidence of Recruitment Practices</a:t>
            </a:r>
          </a:p>
        </p:txBody>
      </p:sp>
      <p:sp>
        <p:nvSpPr>
          <p:cNvPr id="20" name="Text Placeholder 2"/>
          <p:cNvSpPr>
            <a:spLocks noGrp="1"/>
          </p:cNvSpPr>
          <p:nvPr>
            <p:ph type="body" idx="1"/>
          </p:nvPr>
        </p:nvSpPr>
        <p:spPr>
          <a:xfrm>
            <a:off x="856618" y="2202260"/>
            <a:ext cx="5876012" cy="3602935"/>
          </a:xfrm>
        </p:spPr>
        <p:txBody>
          <a:bodyPr vert="horz" lIns="91440" tIns="45720" rIns="91440" bIns="45720" rtlCol="0">
            <a:normAutofit/>
          </a:bodyPr>
          <a:lstStyle/>
          <a:p>
            <a:pPr marL="0"/>
            <a:endParaRPr lang="en-US" sz="1100" dirty="0">
              <a:effectLst>
                <a:outerShdw blurRad="38100" dist="38100" dir="2700000" algn="tl">
                  <a:srgbClr val="000000">
                    <a:alpha val="43137"/>
                  </a:srgbClr>
                </a:outerShdw>
              </a:effectLst>
            </a:endParaRPr>
          </a:p>
          <a:p>
            <a:pPr marL="0" indent="0">
              <a:buNone/>
            </a:pPr>
            <a:r>
              <a:rPr lang="en-US" sz="1100" dirty="0">
                <a:effectLst>
                  <a:outerShdw blurRad="38100" dist="38100" dir="2700000" algn="tl">
                    <a:srgbClr val="000000">
                      <a:alpha val="43137"/>
                    </a:srgbClr>
                  </a:outerShdw>
                </a:effectLst>
              </a:rPr>
              <a:t>Within the Healthcare sector the Home Office are now expecting to see:</a:t>
            </a:r>
          </a:p>
          <a:p>
            <a:endParaRPr lang="en-US" sz="1100" dirty="0">
              <a:effectLst>
                <a:outerShdw blurRad="38100" dist="38100" dir="2700000" algn="tl">
                  <a:srgbClr val="000000">
                    <a:alpha val="43137"/>
                  </a:srgbClr>
                </a:outerShdw>
              </a:effectLst>
            </a:endParaRPr>
          </a:p>
          <a:p>
            <a:pPr lvl="1"/>
            <a:r>
              <a:rPr lang="en-US" sz="1100" dirty="0">
                <a:effectLst>
                  <a:outerShdw blurRad="38100" dist="38100" dir="2700000" algn="tl">
                    <a:srgbClr val="000000">
                      <a:alpha val="43137"/>
                    </a:srgbClr>
                  </a:outerShdw>
                </a:effectLst>
              </a:rPr>
              <a:t>Clear evidence of a person’s previous experience relevant to the Healthcare industry</a:t>
            </a:r>
          </a:p>
          <a:p>
            <a:pPr lvl="1"/>
            <a:r>
              <a:rPr lang="en-US" sz="1100" dirty="0">
                <a:effectLst>
                  <a:outerShdw blurRad="38100" dist="38100" dir="2700000" algn="tl">
                    <a:srgbClr val="000000">
                      <a:alpha val="43137"/>
                    </a:srgbClr>
                  </a:outerShdw>
                </a:effectLst>
              </a:rPr>
              <a:t>Evidence references have been obtained from overseas</a:t>
            </a:r>
          </a:p>
          <a:p>
            <a:pPr lvl="1"/>
            <a:r>
              <a:rPr lang="en-US" sz="1100" dirty="0">
                <a:effectLst>
                  <a:outerShdw blurRad="38100" dist="38100" dir="2700000" algn="tl">
                    <a:srgbClr val="000000">
                      <a:alpha val="43137"/>
                    </a:srgbClr>
                  </a:outerShdw>
                </a:effectLst>
              </a:rPr>
              <a:t>Relevant qualifications</a:t>
            </a:r>
          </a:p>
          <a:p>
            <a:pPr lvl="1"/>
            <a:r>
              <a:rPr lang="en-US" sz="1100" dirty="0">
                <a:effectLst>
                  <a:outerShdw blurRad="38100" dist="38100" dir="2700000" algn="tl">
                    <a:srgbClr val="000000">
                      <a:alpha val="43137"/>
                    </a:srgbClr>
                  </a:outerShdw>
                </a:effectLst>
              </a:rPr>
              <a:t>Continued on-going attempts to recruit from within the UK </a:t>
            </a:r>
          </a:p>
          <a:p>
            <a:pPr marL="0"/>
            <a:endParaRPr lang="en-US" sz="1100" dirty="0">
              <a:effectLst>
                <a:outerShdw blurRad="38100" dist="38100" dir="2700000" algn="tl">
                  <a:srgbClr val="000000">
                    <a:alpha val="43137"/>
                  </a:srgbClr>
                </a:outerShdw>
              </a:effectLst>
            </a:endParaRPr>
          </a:p>
          <a:p>
            <a:pPr marL="0" indent="0">
              <a:buNone/>
            </a:pPr>
            <a:r>
              <a:rPr lang="en-US" sz="1100" dirty="0">
                <a:effectLst>
                  <a:outerShdw blurRad="38100" dist="38100" dir="2700000" algn="tl">
                    <a:srgbClr val="000000">
                      <a:alpha val="43137"/>
                    </a:srgbClr>
                  </a:outerShdw>
                </a:effectLst>
              </a:rPr>
              <a:t>Whilst it is likely that the ‘Carer’ SOC Code 6145’ will continue to remain within the Skilled Worker criteria we are seeing more rigorous checks being conducted by the Home Office on employers as well as a new subjective test which allows the Home Office the ability to interview applicants to ensure there are genuinely able to do the job they have been sponsored for.</a:t>
            </a:r>
            <a:endParaRPr lang="en-US" sz="1100" dirty="0"/>
          </a:p>
          <a:p>
            <a:endParaRPr lang="en-US" sz="1100" dirty="0"/>
          </a:p>
          <a:p>
            <a:endParaRPr lang="en-US" sz="1100" dirty="0"/>
          </a:p>
        </p:txBody>
      </p:sp>
      <p:pic>
        <p:nvPicPr>
          <p:cNvPr id="4" name="Picture 3">
            <a:extLst>
              <a:ext uri="{FF2B5EF4-FFF2-40B4-BE49-F238E27FC236}">
                <a16:creationId xmlns:a16="http://schemas.microsoft.com/office/drawing/2014/main" id="{29B8E237-7231-5AEA-F7BA-A20C0A81794B}"/>
              </a:ext>
            </a:extLst>
          </p:cNvPr>
          <p:cNvPicPr>
            <a:picLocks noChangeAspect="1"/>
          </p:cNvPicPr>
          <p:nvPr/>
        </p:nvPicPr>
        <p:blipFill rotWithShape="1">
          <a:blip r:embed="rId2"/>
          <a:srcRect l="1809" r="23192" b="1"/>
          <a:stretch/>
        </p:blipFill>
        <p:spPr>
          <a:xfrm>
            <a:off x="6870031" y="1023779"/>
            <a:ext cx="4465351" cy="4465351"/>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396823874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90AC-AEBE-CFFF-C39D-00B14C78AF69}"/>
              </a:ext>
            </a:extLst>
          </p:cNvPr>
          <p:cNvSpPr>
            <a:spLocks noGrp="1"/>
          </p:cNvSpPr>
          <p:nvPr>
            <p:ph type="title"/>
          </p:nvPr>
        </p:nvSpPr>
        <p:spPr>
          <a:xfrm>
            <a:off x="838200" y="365125"/>
            <a:ext cx="6007767" cy="1295233"/>
          </a:xfrm>
        </p:spPr>
        <p:txBody>
          <a:bodyPr vert="horz" lIns="91440" tIns="45720" rIns="91440" bIns="45720" rtlCol="0" anchor="ctr">
            <a:normAutofit/>
          </a:bodyPr>
          <a:lstStyle/>
          <a:p>
            <a:r>
              <a:rPr lang="en-US" sz="3600" kern="1200" dirty="0">
                <a:latin typeface="+mj-lt"/>
                <a:ea typeface="+mj-ea"/>
                <a:cs typeface="+mj-cs"/>
              </a:rPr>
              <a:t>Pre-Employment Checks</a:t>
            </a:r>
          </a:p>
        </p:txBody>
      </p:sp>
      <p:sp>
        <p:nvSpPr>
          <p:cNvPr id="3" name="Text Placeholder 2">
            <a:extLst>
              <a:ext uri="{FF2B5EF4-FFF2-40B4-BE49-F238E27FC236}">
                <a16:creationId xmlns:a16="http://schemas.microsoft.com/office/drawing/2014/main" id="{2CDE0F42-FE6E-80B5-CA6B-94CDA145CA20}"/>
              </a:ext>
            </a:extLst>
          </p:cNvPr>
          <p:cNvSpPr>
            <a:spLocks noGrp="1"/>
          </p:cNvSpPr>
          <p:nvPr>
            <p:ph type="body" idx="1"/>
          </p:nvPr>
        </p:nvSpPr>
        <p:spPr>
          <a:xfrm>
            <a:off x="838200" y="2025483"/>
            <a:ext cx="5418219" cy="4151479"/>
          </a:xfrm>
        </p:spPr>
        <p:txBody>
          <a:bodyPr vert="horz" lIns="91440" tIns="45720" rIns="91440" bIns="45720" rtlCol="0">
            <a:normAutofit fontScale="92500" lnSpcReduction="20000"/>
          </a:bodyPr>
          <a:lstStyle/>
          <a:p>
            <a:r>
              <a:rPr lang="en-US" sz="2000" dirty="0"/>
              <a:t>Providers should apply the same process for staff recruited from abroad as they would for other staff.</a:t>
            </a:r>
          </a:p>
          <a:p>
            <a:pPr marL="0" indent="0">
              <a:buNone/>
            </a:pPr>
            <a:endParaRPr lang="en-US" sz="2000" dirty="0"/>
          </a:p>
          <a:p>
            <a:r>
              <a:rPr lang="en-US" sz="2000" dirty="0"/>
              <a:t>Employers must do all they can to ensure that people they appoint from overseas are suitable to work with adults who use care services and/or children</a:t>
            </a:r>
          </a:p>
          <a:p>
            <a:endParaRPr lang="en-US" sz="2000" dirty="0"/>
          </a:p>
          <a:p>
            <a:r>
              <a:rPr lang="en-US" sz="2000" dirty="0"/>
              <a:t>DBS Checks and Overseas Criminal Record Checks</a:t>
            </a:r>
          </a:p>
          <a:p>
            <a:endParaRPr lang="en-US" sz="2000" dirty="0"/>
          </a:p>
          <a:p>
            <a:r>
              <a:rPr lang="en-US" sz="2000" dirty="0"/>
              <a:t>Ensuring overseas job applicants have the necessary experience, qualifications and permits to work in a UK care setting</a:t>
            </a:r>
          </a:p>
        </p:txBody>
      </p:sp>
      <p:pic>
        <p:nvPicPr>
          <p:cNvPr id="4" name="Picture 3">
            <a:extLst>
              <a:ext uri="{FF2B5EF4-FFF2-40B4-BE49-F238E27FC236}">
                <a16:creationId xmlns:a16="http://schemas.microsoft.com/office/drawing/2014/main" id="{6660A547-1F97-6B24-F13D-B9B555EA2FF3}"/>
              </a:ext>
            </a:extLst>
          </p:cNvPr>
          <p:cNvPicPr>
            <a:picLocks noChangeAspect="1"/>
          </p:cNvPicPr>
          <p:nvPr/>
        </p:nvPicPr>
        <p:blipFill rotWithShape="1">
          <a:blip r:embed="rId2"/>
          <a:srcRect r="-1" b="24054"/>
          <a:stretch/>
        </p:blipFill>
        <p:spPr>
          <a:xfrm>
            <a:off x="6400800" y="-4"/>
            <a:ext cx="5791200"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a:extLst>
              <a:ext uri="{FF2B5EF4-FFF2-40B4-BE49-F238E27FC236}">
                <a16:creationId xmlns:a16="http://schemas.microsoft.com/office/drawing/2014/main" id="{ECD384C1-DD2C-2ED7-2D21-ED83F19C4BE0}"/>
              </a:ext>
            </a:extLst>
          </p:cNvPr>
          <p:cNvPicPr>
            <a:picLocks noChangeAspect="1"/>
          </p:cNvPicPr>
          <p:nvPr/>
        </p:nvPicPr>
        <p:blipFill rotWithShape="1">
          <a:blip r:embed="rId3"/>
          <a:srcRect t="21376" b="17374"/>
          <a:stretch/>
        </p:blipFill>
        <p:spPr>
          <a:xfrm>
            <a:off x="6256419" y="3802961"/>
            <a:ext cx="5942690"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23629157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90AC-AEBE-CFFF-C39D-00B14C78AF69}"/>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kern="1200" dirty="0">
                <a:solidFill>
                  <a:schemeClr val="tx1"/>
                </a:solidFill>
                <a:latin typeface="+mj-lt"/>
                <a:ea typeface="+mj-ea"/>
                <a:cs typeface="+mj-cs"/>
              </a:rPr>
              <a:t>Duty of Care</a:t>
            </a:r>
          </a:p>
        </p:txBody>
      </p:sp>
      <p:sp>
        <p:nvSpPr>
          <p:cNvPr id="3" name="Text Placeholder 2">
            <a:extLst>
              <a:ext uri="{FF2B5EF4-FFF2-40B4-BE49-F238E27FC236}">
                <a16:creationId xmlns:a16="http://schemas.microsoft.com/office/drawing/2014/main" id="{2CDE0F42-FE6E-80B5-CA6B-94CDA145CA20}"/>
              </a:ext>
            </a:extLst>
          </p:cNvPr>
          <p:cNvSpPr>
            <a:spLocks noGrp="1"/>
          </p:cNvSpPr>
          <p:nvPr>
            <p:ph type="body" idx="1"/>
          </p:nvPr>
        </p:nvSpPr>
        <p:spPr>
          <a:xfrm>
            <a:off x="838201" y="1825625"/>
            <a:ext cx="5092194" cy="4351338"/>
          </a:xfrm>
        </p:spPr>
        <p:txBody>
          <a:bodyPr vert="horz" lIns="91440" tIns="45720" rIns="91440" bIns="45720" rtlCol="0">
            <a:normAutofit/>
          </a:bodyPr>
          <a:lstStyle/>
          <a:p>
            <a:r>
              <a:rPr lang="en-US" sz="2400" dirty="0"/>
              <a:t>The key to success is the care and effort you put in to help people settle in the UK and in their new role.</a:t>
            </a:r>
          </a:p>
          <a:p>
            <a:r>
              <a:rPr lang="en-US" sz="2400" dirty="0"/>
              <a:t>Put yourself in their shoes and think about what would help you if you went to work in a new country!</a:t>
            </a:r>
          </a:p>
          <a:p>
            <a:r>
              <a:rPr lang="en-US" sz="2400" dirty="0"/>
              <a:t>What you do will depend on your circumstances, location and the extent to which your new recruits have family and friends already here.</a:t>
            </a:r>
          </a:p>
          <a:p>
            <a:pPr marL="0"/>
            <a:endParaRPr lang="en-US" sz="2400" dirty="0"/>
          </a:p>
          <a:p>
            <a:pPr marL="0"/>
            <a:endParaRPr lang="en-US" sz="2400" dirty="0"/>
          </a:p>
        </p:txBody>
      </p:sp>
      <p:pic>
        <p:nvPicPr>
          <p:cNvPr id="4" name="Picture 3">
            <a:extLst>
              <a:ext uri="{FF2B5EF4-FFF2-40B4-BE49-F238E27FC236}">
                <a16:creationId xmlns:a16="http://schemas.microsoft.com/office/drawing/2014/main" id="{6660A547-1F97-6B24-F13D-B9B555EA2FF3}"/>
              </a:ext>
            </a:extLst>
          </p:cNvPr>
          <p:cNvPicPr>
            <a:picLocks noChangeAspect="1"/>
          </p:cNvPicPr>
          <p:nvPr/>
        </p:nvPicPr>
        <p:blipFill rotWithShape="1">
          <a:blip r:embed="rId2"/>
          <a:srcRect l="21828" r="8828"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6" name="Picture 5">
            <a:extLst>
              <a:ext uri="{FF2B5EF4-FFF2-40B4-BE49-F238E27FC236}">
                <a16:creationId xmlns:a16="http://schemas.microsoft.com/office/drawing/2014/main" id="{5933514B-A53F-2D65-634B-9DAB444E8B6D}"/>
              </a:ext>
            </a:extLst>
          </p:cNvPr>
          <p:cNvPicPr>
            <a:picLocks noChangeAspect="1"/>
          </p:cNvPicPr>
          <p:nvPr/>
        </p:nvPicPr>
        <p:blipFill rotWithShape="1">
          <a:blip r:embed="rId3"/>
          <a:srcRect l="3659" r="8586"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7617817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90AC-AEBE-CFFF-C39D-00B14C78AF69}"/>
              </a:ext>
            </a:extLst>
          </p:cNvPr>
          <p:cNvSpPr>
            <a:spLocks noGrp="1"/>
          </p:cNvSpPr>
          <p:nvPr>
            <p:ph type="title"/>
          </p:nvPr>
        </p:nvSpPr>
        <p:spPr>
          <a:xfrm>
            <a:off x="1137034" y="609600"/>
            <a:ext cx="6112220" cy="1330839"/>
          </a:xfrm>
        </p:spPr>
        <p:txBody>
          <a:bodyPr vert="horz" lIns="91440" tIns="45720" rIns="91440" bIns="45720" rtlCol="0" anchor="ctr">
            <a:normAutofit/>
          </a:bodyPr>
          <a:lstStyle/>
          <a:p>
            <a:r>
              <a:rPr lang="en-US" kern="1200">
                <a:solidFill>
                  <a:schemeClr val="tx1">
                    <a:lumMod val="85000"/>
                    <a:lumOff val="15000"/>
                  </a:schemeClr>
                </a:solidFill>
                <a:latin typeface="+mj-lt"/>
                <a:ea typeface="+mj-ea"/>
                <a:cs typeface="+mj-cs"/>
              </a:rPr>
              <a:t>Pastoral Support and Retention</a:t>
            </a:r>
          </a:p>
        </p:txBody>
      </p:sp>
      <p:sp>
        <p:nvSpPr>
          <p:cNvPr id="3" name="Text Placeholder 2">
            <a:extLst>
              <a:ext uri="{FF2B5EF4-FFF2-40B4-BE49-F238E27FC236}">
                <a16:creationId xmlns:a16="http://schemas.microsoft.com/office/drawing/2014/main" id="{2CDE0F42-FE6E-80B5-CA6B-94CDA145CA20}"/>
              </a:ext>
            </a:extLst>
          </p:cNvPr>
          <p:cNvSpPr>
            <a:spLocks noGrp="1"/>
          </p:cNvSpPr>
          <p:nvPr>
            <p:ph type="body" idx="1"/>
          </p:nvPr>
        </p:nvSpPr>
        <p:spPr>
          <a:xfrm>
            <a:off x="1137033" y="2194101"/>
            <a:ext cx="5903847" cy="4054298"/>
          </a:xfrm>
        </p:spPr>
        <p:txBody>
          <a:bodyPr vert="horz" lIns="91440" tIns="45720" rIns="91440" bIns="45720" rtlCol="0">
            <a:normAutofit/>
          </a:bodyPr>
          <a:lstStyle/>
          <a:p>
            <a:pPr marL="0" indent="0">
              <a:buNone/>
            </a:pPr>
            <a:r>
              <a:rPr lang="en-US" sz="1900" b="1" dirty="0">
                <a:solidFill>
                  <a:schemeClr val="tx1">
                    <a:lumMod val="85000"/>
                    <a:lumOff val="15000"/>
                  </a:schemeClr>
                </a:solidFill>
              </a:rPr>
              <a:t>Capacity:</a:t>
            </a:r>
          </a:p>
          <a:p>
            <a:r>
              <a:rPr lang="en-US" sz="1900" dirty="0">
                <a:solidFill>
                  <a:schemeClr val="tx1">
                    <a:lumMod val="85000"/>
                    <a:lumOff val="15000"/>
                  </a:schemeClr>
                </a:solidFill>
              </a:rPr>
              <a:t>Having the right UK capacity in place to take responsibility for all the activity that is required to be legally compliant and manage a successful recruitment approach is essential</a:t>
            </a:r>
          </a:p>
          <a:p>
            <a:pPr marL="0" indent="0">
              <a:buNone/>
            </a:pPr>
            <a:r>
              <a:rPr lang="en-US" sz="1900" b="1" dirty="0">
                <a:solidFill>
                  <a:schemeClr val="tx1">
                    <a:lumMod val="85000"/>
                    <a:lumOff val="15000"/>
                  </a:schemeClr>
                </a:solidFill>
              </a:rPr>
              <a:t>Preparing your UK Team:</a:t>
            </a:r>
          </a:p>
          <a:p>
            <a:r>
              <a:rPr lang="en-US" sz="1900" dirty="0">
                <a:solidFill>
                  <a:schemeClr val="tx1">
                    <a:lumMod val="85000"/>
                    <a:lumOff val="15000"/>
                  </a:schemeClr>
                </a:solidFill>
              </a:rPr>
              <a:t>If you are new to overseas recruitment, you may find your UK team have mixed feelings about it.</a:t>
            </a:r>
          </a:p>
          <a:p>
            <a:r>
              <a:rPr lang="en-US" sz="1900" dirty="0">
                <a:solidFill>
                  <a:schemeClr val="tx1">
                    <a:lumMod val="85000"/>
                    <a:lumOff val="15000"/>
                  </a:schemeClr>
                </a:solidFill>
              </a:rPr>
              <a:t>Helping your staff to understand the reasons for trying overseas recruitment and giving them a chance to hear about the experience from other </a:t>
            </a:r>
            <a:r>
              <a:rPr lang="en-US" sz="1900" dirty="0" err="1">
                <a:solidFill>
                  <a:schemeClr val="tx1">
                    <a:lumMod val="85000"/>
                    <a:lumOff val="15000"/>
                  </a:schemeClr>
                </a:solidFill>
              </a:rPr>
              <a:t>organisations</a:t>
            </a:r>
            <a:r>
              <a:rPr lang="en-US" sz="1900" dirty="0">
                <a:solidFill>
                  <a:schemeClr val="tx1">
                    <a:lumMod val="85000"/>
                    <a:lumOff val="15000"/>
                  </a:schemeClr>
                </a:solidFill>
              </a:rPr>
              <a:t> who have used overseas recruitment will help allay and worries </a:t>
            </a:r>
          </a:p>
        </p:txBody>
      </p:sp>
      <p:pic>
        <p:nvPicPr>
          <p:cNvPr id="5" name="Picture 4">
            <a:extLst>
              <a:ext uri="{FF2B5EF4-FFF2-40B4-BE49-F238E27FC236}">
                <a16:creationId xmlns:a16="http://schemas.microsoft.com/office/drawing/2014/main" id="{5C5D55C2-7DD1-8C27-BB2B-8C675C05495E}"/>
              </a:ext>
            </a:extLst>
          </p:cNvPr>
          <p:cNvPicPr>
            <a:picLocks noChangeAspect="1"/>
          </p:cNvPicPr>
          <p:nvPr/>
        </p:nvPicPr>
        <p:blipFill rotWithShape="1">
          <a:blip r:embed="rId2"/>
          <a:srcRect l="3689" r="5095" b="3"/>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4" name="Picture 3">
            <a:extLst>
              <a:ext uri="{FF2B5EF4-FFF2-40B4-BE49-F238E27FC236}">
                <a16:creationId xmlns:a16="http://schemas.microsoft.com/office/drawing/2014/main" id="{6660A547-1F97-6B24-F13D-B9B555EA2FF3}"/>
              </a:ext>
            </a:extLst>
          </p:cNvPr>
          <p:cNvPicPr>
            <a:picLocks noChangeAspect="1"/>
          </p:cNvPicPr>
          <p:nvPr/>
        </p:nvPicPr>
        <p:blipFill rotWithShape="1">
          <a:blip r:embed="rId3"/>
          <a:srcRect l="14211" r="1210" b="-2"/>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417741889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90AC-AEBE-CFFF-C39D-00B14C78AF69}"/>
              </a:ext>
            </a:extLst>
          </p:cNvPr>
          <p:cNvSpPr>
            <a:spLocks noGrp="1"/>
          </p:cNvSpPr>
          <p:nvPr>
            <p:ph type="title"/>
          </p:nvPr>
        </p:nvSpPr>
        <p:spPr>
          <a:xfrm>
            <a:off x="303081" y="609600"/>
            <a:ext cx="7498883" cy="1330839"/>
          </a:xfrm>
        </p:spPr>
        <p:txBody>
          <a:bodyPr vert="horz" lIns="91440" tIns="45720" rIns="91440" bIns="45720" rtlCol="0" anchor="ctr">
            <a:normAutofit/>
          </a:bodyPr>
          <a:lstStyle/>
          <a:p>
            <a:r>
              <a:rPr lang="en-US" kern="1200" dirty="0">
                <a:solidFill>
                  <a:schemeClr val="tx1">
                    <a:lumMod val="85000"/>
                    <a:lumOff val="15000"/>
                  </a:schemeClr>
                </a:solidFill>
                <a:latin typeface="+mj-lt"/>
                <a:ea typeface="+mj-ea"/>
                <a:cs typeface="+mj-cs"/>
              </a:rPr>
              <a:t>Advice from Social Care Providers</a:t>
            </a:r>
          </a:p>
        </p:txBody>
      </p:sp>
      <p:sp>
        <p:nvSpPr>
          <p:cNvPr id="3" name="Text Placeholder 2">
            <a:extLst>
              <a:ext uri="{FF2B5EF4-FFF2-40B4-BE49-F238E27FC236}">
                <a16:creationId xmlns:a16="http://schemas.microsoft.com/office/drawing/2014/main" id="{2CDE0F42-FE6E-80B5-CA6B-94CDA145CA20}"/>
              </a:ext>
            </a:extLst>
          </p:cNvPr>
          <p:cNvSpPr>
            <a:spLocks noGrp="1"/>
          </p:cNvSpPr>
          <p:nvPr>
            <p:ph type="body" idx="1"/>
          </p:nvPr>
        </p:nvSpPr>
        <p:spPr>
          <a:xfrm>
            <a:off x="303083" y="1940439"/>
            <a:ext cx="7243010" cy="4399204"/>
          </a:xfrm>
        </p:spPr>
        <p:txBody>
          <a:bodyPr vert="horz" lIns="91440" tIns="45720" rIns="91440" bIns="45720" rtlCol="0">
            <a:noAutofit/>
          </a:bodyPr>
          <a:lstStyle/>
          <a:p>
            <a:pPr marL="0" indent="0">
              <a:buNone/>
            </a:pPr>
            <a:r>
              <a:rPr lang="en-US" sz="1100" i="1" dirty="0">
                <a:solidFill>
                  <a:schemeClr val="tx1">
                    <a:lumMod val="85000"/>
                    <a:lumOff val="15000"/>
                  </a:schemeClr>
                </a:solidFill>
              </a:rPr>
              <a:t>“This is very do-able for a small </a:t>
            </a:r>
            <a:r>
              <a:rPr lang="en-US" sz="1100" i="1" dirty="0" err="1">
                <a:solidFill>
                  <a:schemeClr val="tx1">
                    <a:lumMod val="85000"/>
                    <a:lumOff val="15000"/>
                  </a:schemeClr>
                </a:solidFill>
              </a:rPr>
              <a:t>organisation</a:t>
            </a:r>
            <a:r>
              <a:rPr lang="en-US" sz="1100" i="1" dirty="0">
                <a:solidFill>
                  <a:schemeClr val="tx1">
                    <a:lumMod val="85000"/>
                    <a:lumOff val="15000"/>
                  </a:schemeClr>
                </a:solidFill>
              </a:rPr>
              <a:t>”</a:t>
            </a:r>
          </a:p>
          <a:p>
            <a:pPr marL="0" indent="0">
              <a:lnSpc>
                <a:spcPct val="0"/>
              </a:lnSpc>
              <a:buNone/>
            </a:pPr>
            <a:endParaRPr lang="en-US" sz="1100" i="1" dirty="0">
              <a:solidFill>
                <a:schemeClr val="tx1">
                  <a:lumMod val="85000"/>
                  <a:lumOff val="15000"/>
                </a:schemeClr>
              </a:solidFill>
            </a:endParaRPr>
          </a:p>
          <a:p>
            <a:pPr marL="0" indent="0">
              <a:buNone/>
            </a:pPr>
            <a:r>
              <a:rPr lang="en-US" sz="1100" i="1" dirty="0">
                <a:solidFill>
                  <a:schemeClr val="tx1">
                    <a:lumMod val="85000"/>
                    <a:lumOff val="15000"/>
                  </a:schemeClr>
                </a:solidFill>
              </a:rPr>
              <a:t>“Be open-minded”</a:t>
            </a:r>
          </a:p>
          <a:p>
            <a:pPr marL="0" indent="0">
              <a:lnSpc>
                <a:spcPct val="0"/>
              </a:lnSpc>
              <a:buNone/>
            </a:pPr>
            <a:endParaRPr lang="en-US" sz="1100" i="1" dirty="0">
              <a:solidFill>
                <a:schemeClr val="tx1">
                  <a:lumMod val="85000"/>
                  <a:lumOff val="15000"/>
                </a:schemeClr>
              </a:solidFill>
            </a:endParaRPr>
          </a:p>
          <a:p>
            <a:pPr marL="0" indent="0">
              <a:buNone/>
            </a:pPr>
            <a:r>
              <a:rPr lang="en-US" sz="1100" i="1" dirty="0">
                <a:solidFill>
                  <a:schemeClr val="tx1">
                    <a:lumMod val="85000"/>
                    <a:lumOff val="15000"/>
                  </a:schemeClr>
                </a:solidFill>
              </a:rPr>
              <a:t>“Take the time to do your research, read and understand the guidance. The responsibilities that come with holding a sponsor license are on you as an individual so take them seriously” </a:t>
            </a:r>
          </a:p>
          <a:p>
            <a:pPr marL="0" indent="0">
              <a:lnSpc>
                <a:spcPct val="0"/>
              </a:lnSpc>
              <a:buNone/>
            </a:pPr>
            <a:endParaRPr lang="en-US" sz="1100" i="1" dirty="0">
              <a:solidFill>
                <a:schemeClr val="tx1">
                  <a:lumMod val="85000"/>
                  <a:lumOff val="15000"/>
                </a:schemeClr>
              </a:solidFill>
            </a:endParaRPr>
          </a:p>
          <a:p>
            <a:pPr marL="0" indent="0">
              <a:buNone/>
            </a:pPr>
            <a:r>
              <a:rPr lang="en-US" sz="1100" i="1" dirty="0">
                <a:solidFill>
                  <a:schemeClr val="tx1">
                    <a:lumMod val="85000"/>
                    <a:lumOff val="15000"/>
                  </a:schemeClr>
                </a:solidFill>
              </a:rPr>
              <a:t>“Plan ahead and allow time”</a:t>
            </a:r>
          </a:p>
          <a:p>
            <a:pPr marL="0" indent="0">
              <a:lnSpc>
                <a:spcPct val="0"/>
              </a:lnSpc>
              <a:buNone/>
            </a:pPr>
            <a:endParaRPr lang="en-US" sz="1100" i="1" dirty="0">
              <a:solidFill>
                <a:schemeClr val="tx1">
                  <a:lumMod val="85000"/>
                  <a:lumOff val="15000"/>
                </a:schemeClr>
              </a:solidFill>
            </a:endParaRPr>
          </a:p>
          <a:p>
            <a:pPr marL="0" indent="0">
              <a:buNone/>
            </a:pPr>
            <a:r>
              <a:rPr lang="en-US" sz="1100" i="1" dirty="0">
                <a:solidFill>
                  <a:schemeClr val="tx1">
                    <a:lumMod val="85000"/>
                    <a:lumOff val="15000"/>
                  </a:schemeClr>
                </a:solidFill>
              </a:rPr>
              <a:t>“If you decide to use a recruitment agency, make sure they are ethical in their practices, only use them if they are on the Government Agency list” </a:t>
            </a:r>
          </a:p>
          <a:p>
            <a:pPr marL="0" indent="0">
              <a:lnSpc>
                <a:spcPct val="0"/>
              </a:lnSpc>
              <a:buNone/>
            </a:pPr>
            <a:endParaRPr lang="en-US" sz="1100" i="1" dirty="0">
              <a:solidFill>
                <a:schemeClr val="tx1">
                  <a:lumMod val="85000"/>
                  <a:lumOff val="15000"/>
                </a:schemeClr>
              </a:solidFill>
            </a:endParaRPr>
          </a:p>
          <a:p>
            <a:pPr marL="0" indent="0">
              <a:buNone/>
            </a:pPr>
            <a:r>
              <a:rPr lang="en-US" sz="1100" i="1" dirty="0">
                <a:solidFill>
                  <a:schemeClr val="tx1">
                    <a:lumMod val="85000"/>
                    <a:lumOff val="15000"/>
                  </a:schemeClr>
                </a:solidFill>
              </a:rPr>
              <a:t>“Make sure you’ve got everything lined up for arrival of the recruits so that they can hit the ground running, for example, DBS and other pre-employment checks”</a:t>
            </a:r>
          </a:p>
          <a:p>
            <a:pPr marL="0" indent="0">
              <a:lnSpc>
                <a:spcPct val="0"/>
              </a:lnSpc>
              <a:buNone/>
            </a:pPr>
            <a:endParaRPr lang="en-US" sz="1100" i="1" dirty="0">
              <a:solidFill>
                <a:schemeClr val="tx1">
                  <a:lumMod val="85000"/>
                  <a:lumOff val="15000"/>
                </a:schemeClr>
              </a:solidFill>
            </a:endParaRPr>
          </a:p>
          <a:p>
            <a:pPr marL="0" indent="0">
              <a:buNone/>
            </a:pPr>
            <a:r>
              <a:rPr lang="en-US" sz="1100" i="1" dirty="0">
                <a:solidFill>
                  <a:schemeClr val="tx1">
                    <a:lumMod val="85000"/>
                    <a:lumOff val="15000"/>
                  </a:schemeClr>
                </a:solidFill>
              </a:rPr>
              <a:t>“Invest time in looking after your recruits when they arrive and help them settle in”</a:t>
            </a:r>
          </a:p>
          <a:p>
            <a:pPr marL="0" indent="0">
              <a:lnSpc>
                <a:spcPct val="0"/>
              </a:lnSpc>
              <a:buNone/>
            </a:pPr>
            <a:endParaRPr lang="en-US" sz="1100" i="1" dirty="0">
              <a:solidFill>
                <a:schemeClr val="tx1">
                  <a:lumMod val="85000"/>
                  <a:lumOff val="15000"/>
                </a:schemeClr>
              </a:solidFill>
            </a:endParaRPr>
          </a:p>
          <a:p>
            <a:pPr marL="0" indent="0">
              <a:buNone/>
            </a:pPr>
            <a:r>
              <a:rPr lang="en-US" sz="1100" i="1" dirty="0">
                <a:solidFill>
                  <a:schemeClr val="tx1">
                    <a:lumMod val="85000"/>
                    <a:lumOff val="15000"/>
                  </a:schemeClr>
                </a:solidFill>
              </a:rPr>
              <a:t>“The process is frustrating at first but gets easier as you do it more. If you decide to use a solicitor, make sure you save all of your documents that you are required to submit to the Home Office. Save everything in one place where you can easily access it in the event that you need to re-submit it at a different stage of the process” </a:t>
            </a:r>
          </a:p>
        </p:txBody>
      </p:sp>
      <p:pic>
        <p:nvPicPr>
          <p:cNvPr id="5" name="Picture 4">
            <a:extLst>
              <a:ext uri="{FF2B5EF4-FFF2-40B4-BE49-F238E27FC236}">
                <a16:creationId xmlns:a16="http://schemas.microsoft.com/office/drawing/2014/main" id="{5C5D55C2-7DD1-8C27-BB2B-8C675C05495E}"/>
              </a:ext>
            </a:extLst>
          </p:cNvPr>
          <p:cNvPicPr>
            <a:picLocks noChangeAspect="1"/>
          </p:cNvPicPr>
          <p:nvPr/>
        </p:nvPicPr>
        <p:blipFill rotWithShape="1">
          <a:blip r:embed="rId2"/>
          <a:srcRect l="3689" r="5095" b="3"/>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4" name="Picture 3">
            <a:extLst>
              <a:ext uri="{FF2B5EF4-FFF2-40B4-BE49-F238E27FC236}">
                <a16:creationId xmlns:a16="http://schemas.microsoft.com/office/drawing/2014/main" id="{6660A547-1F97-6B24-F13D-B9B555EA2FF3}"/>
              </a:ext>
            </a:extLst>
          </p:cNvPr>
          <p:cNvPicPr>
            <a:picLocks noChangeAspect="1"/>
          </p:cNvPicPr>
          <p:nvPr/>
        </p:nvPicPr>
        <p:blipFill rotWithShape="1">
          <a:blip r:embed="rId3"/>
          <a:srcRect l="14211" r="1210" b="-2"/>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350261967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455" y="2271168"/>
            <a:ext cx="8268510" cy="672010"/>
          </a:xfrm>
        </p:spPr>
        <p:txBody>
          <a:bodyPr>
            <a:normAutofit fontScale="90000"/>
          </a:bodyPr>
          <a:lstStyle/>
          <a:p>
            <a:r>
              <a:rPr lang="en-GB" b="1" dirty="0">
                <a:solidFill>
                  <a:srgbClr val="C00000"/>
                </a:solidFill>
              </a:rPr>
              <a:t>RIGHT TO WORK CHECKS</a:t>
            </a:r>
            <a:br>
              <a:rPr lang="en-GB" dirty="0"/>
            </a:br>
            <a:r>
              <a:rPr lang="en-GB" dirty="0"/>
              <a:t>	</a:t>
            </a:r>
          </a:p>
        </p:txBody>
      </p:sp>
      <p:sp>
        <p:nvSpPr>
          <p:cNvPr id="4" name="Content Placeholder 3"/>
          <p:cNvSpPr>
            <a:spLocks noGrp="1"/>
          </p:cNvSpPr>
          <p:nvPr>
            <p:ph idx="1"/>
          </p:nvPr>
        </p:nvSpPr>
        <p:spPr>
          <a:xfrm>
            <a:off x="745958" y="2943178"/>
            <a:ext cx="7640053" cy="2034685"/>
          </a:xfrm>
        </p:spPr>
        <p:txBody>
          <a:bodyPr>
            <a:normAutofit/>
          </a:bodyPr>
          <a:lstStyle/>
          <a:p>
            <a:pPr marL="0" indent="0">
              <a:buNone/>
            </a:pPr>
            <a:r>
              <a:rPr lang="en-GB" sz="2000" dirty="0">
                <a:latin typeface="Arial"/>
                <a:cs typeface="Arial"/>
              </a:rPr>
              <a:t>An</a:t>
            </a:r>
            <a:r>
              <a:rPr lang="en-GB" sz="2000" spc="-40" dirty="0">
                <a:latin typeface="Arial"/>
                <a:cs typeface="Arial"/>
              </a:rPr>
              <a:t> </a:t>
            </a:r>
            <a:r>
              <a:rPr lang="en-GB" sz="2000" dirty="0">
                <a:latin typeface="Arial"/>
                <a:cs typeface="Arial"/>
              </a:rPr>
              <a:t>employer</a:t>
            </a:r>
            <a:r>
              <a:rPr lang="en-GB" sz="2000" spc="-5" dirty="0">
                <a:latin typeface="Arial"/>
                <a:cs typeface="Arial"/>
              </a:rPr>
              <a:t> </a:t>
            </a:r>
            <a:r>
              <a:rPr lang="en-GB" sz="2000" dirty="0">
                <a:latin typeface="Arial"/>
                <a:cs typeface="Arial"/>
              </a:rPr>
              <a:t>has</a:t>
            </a:r>
            <a:r>
              <a:rPr lang="en-GB" sz="2000" spc="-15" dirty="0">
                <a:latin typeface="Arial"/>
                <a:cs typeface="Arial"/>
              </a:rPr>
              <a:t> </a:t>
            </a:r>
            <a:r>
              <a:rPr lang="en-GB" sz="2000" dirty="0">
                <a:latin typeface="Arial"/>
                <a:cs typeface="Arial"/>
              </a:rPr>
              <a:t>a</a:t>
            </a:r>
            <a:r>
              <a:rPr lang="en-GB" sz="2000" spc="-20" dirty="0">
                <a:latin typeface="Arial"/>
                <a:cs typeface="Arial"/>
              </a:rPr>
              <a:t> </a:t>
            </a:r>
            <a:r>
              <a:rPr lang="en-GB" sz="2000" dirty="0">
                <a:latin typeface="Arial"/>
                <a:cs typeface="Arial"/>
              </a:rPr>
              <a:t>legal responsibility</a:t>
            </a:r>
            <a:r>
              <a:rPr lang="en-GB" sz="2000" spc="35" dirty="0">
                <a:latin typeface="Arial"/>
                <a:cs typeface="Arial"/>
              </a:rPr>
              <a:t> </a:t>
            </a:r>
            <a:r>
              <a:rPr lang="en-GB" sz="2000" dirty="0">
                <a:latin typeface="Arial"/>
                <a:cs typeface="Arial"/>
              </a:rPr>
              <a:t>to</a:t>
            </a:r>
            <a:r>
              <a:rPr lang="en-GB" sz="2000" spc="-15" dirty="0">
                <a:latin typeface="Arial"/>
                <a:cs typeface="Arial"/>
              </a:rPr>
              <a:t> </a:t>
            </a:r>
            <a:r>
              <a:rPr lang="en-GB" sz="2000" dirty="0">
                <a:latin typeface="Arial"/>
                <a:cs typeface="Arial"/>
              </a:rPr>
              <a:t>prevent</a:t>
            </a:r>
            <a:r>
              <a:rPr lang="en-GB" sz="2000" spc="-15" dirty="0">
                <a:latin typeface="Arial"/>
                <a:cs typeface="Arial"/>
              </a:rPr>
              <a:t> </a:t>
            </a:r>
            <a:r>
              <a:rPr lang="en-GB" sz="2000" spc="-10" dirty="0">
                <a:latin typeface="Arial"/>
                <a:cs typeface="Arial"/>
              </a:rPr>
              <a:t>illegal </a:t>
            </a:r>
            <a:r>
              <a:rPr lang="en-GB" sz="2000" dirty="0">
                <a:latin typeface="Arial"/>
                <a:cs typeface="Arial"/>
              </a:rPr>
              <a:t>working.</a:t>
            </a:r>
            <a:endParaRPr lang="en-GB" sz="2000" spc="-15" dirty="0">
              <a:latin typeface="Arial"/>
              <a:cs typeface="Arial"/>
            </a:endParaRPr>
          </a:p>
          <a:p>
            <a:pPr>
              <a:buFont typeface="Wingdings" panose="05000000000000000000" pitchFamily="2" charset="2"/>
              <a:buChar char="Ø"/>
            </a:pPr>
            <a:endParaRPr lang="en-GB" sz="2000" dirty="0">
              <a:latin typeface="Arial"/>
              <a:cs typeface="Arial"/>
            </a:endParaRPr>
          </a:p>
          <a:p>
            <a:pPr>
              <a:buFont typeface="Wingdings" panose="05000000000000000000" pitchFamily="2" charset="2"/>
              <a:buChar char="Ø"/>
            </a:pPr>
            <a:r>
              <a:rPr lang="en-GB" sz="2000" dirty="0">
                <a:latin typeface="Arial"/>
                <a:cs typeface="Arial"/>
              </a:rPr>
              <a:t>By</a:t>
            </a:r>
            <a:r>
              <a:rPr lang="en-GB" sz="2000" spc="-25" dirty="0">
                <a:latin typeface="Arial"/>
                <a:cs typeface="Arial"/>
              </a:rPr>
              <a:t> </a:t>
            </a:r>
            <a:r>
              <a:rPr lang="en-GB" sz="2000" dirty="0">
                <a:latin typeface="Arial"/>
                <a:cs typeface="Arial"/>
              </a:rPr>
              <a:t>conducting</a:t>
            </a:r>
            <a:r>
              <a:rPr lang="en-GB" sz="2000" spc="-5" dirty="0">
                <a:latin typeface="Arial"/>
                <a:cs typeface="Arial"/>
              </a:rPr>
              <a:t> </a:t>
            </a:r>
            <a:r>
              <a:rPr lang="en-GB" sz="2000" dirty="0">
                <a:latin typeface="Arial"/>
                <a:cs typeface="Arial"/>
              </a:rPr>
              <a:t>a</a:t>
            </a:r>
            <a:r>
              <a:rPr lang="en-GB" sz="2000" spc="-35" dirty="0">
                <a:latin typeface="Arial"/>
                <a:cs typeface="Arial"/>
              </a:rPr>
              <a:t> </a:t>
            </a:r>
            <a:r>
              <a:rPr lang="en-GB" sz="2000" dirty="0">
                <a:latin typeface="Arial"/>
                <a:cs typeface="Arial"/>
              </a:rPr>
              <a:t>simple,</a:t>
            </a:r>
            <a:r>
              <a:rPr lang="en-GB" sz="2000" spc="-10" dirty="0">
                <a:latin typeface="Arial"/>
                <a:cs typeface="Arial"/>
              </a:rPr>
              <a:t> ‘</a:t>
            </a:r>
            <a:r>
              <a:rPr lang="en-GB" sz="2000" dirty="0">
                <a:latin typeface="Arial"/>
                <a:cs typeface="Arial"/>
              </a:rPr>
              <a:t>Right</a:t>
            </a:r>
            <a:r>
              <a:rPr lang="en-GB" sz="2000" spc="-5" dirty="0">
                <a:latin typeface="Arial"/>
                <a:cs typeface="Arial"/>
              </a:rPr>
              <a:t> </a:t>
            </a:r>
            <a:r>
              <a:rPr lang="en-GB" sz="2000" dirty="0">
                <a:latin typeface="Arial"/>
                <a:cs typeface="Arial"/>
              </a:rPr>
              <a:t>to</a:t>
            </a:r>
            <a:r>
              <a:rPr lang="en-GB" sz="2000" spc="-25" dirty="0">
                <a:latin typeface="Arial"/>
                <a:cs typeface="Arial"/>
              </a:rPr>
              <a:t> </a:t>
            </a:r>
            <a:r>
              <a:rPr lang="en-GB" sz="2000" dirty="0">
                <a:latin typeface="Arial"/>
                <a:cs typeface="Arial"/>
              </a:rPr>
              <a:t>Work</a:t>
            </a:r>
            <a:r>
              <a:rPr lang="en-GB" sz="2000" spc="-25" dirty="0">
                <a:latin typeface="Arial"/>
                <a:cs typeface="Arial"/>
              </a:rPr>
              <a:t> </a:t>
            </a:r>
            <a:r>
              <a:rPr lang="en-GB" sz="2000" spc="-10" dirty="0">
                <a:latin typeface="Arial"/>
                <a:cs typeface="Arial"/>
              </a:rPr>
              <a:t>check’, </a:t>
            </a:r>
            <a:r>
              <a:rPr lang="en-GB" sz="2000" dirty="0">
                <a:latin typeface="Arial"/>
                <a:cs typeface="Arial"/>
              </a:rPr>
              <a:t>when</a:t>
            </a:r>
            <a:r>
              <a:rPr lang="en-GB" sz="2000" spc="-25" dirty="0">
                <a:latin typeface="Arial"/>
                <a:cs typeface="Arial"/>
              </a:rPr>
              <a:t> </a:t>
            </a:r>
            <a:r>
              <a:rPr lang="en-GB" sz="2000" dirty="0">
                <a:latin typeface="Arial"/>
                <a:cs typeface="Arial"/>
              </a:rPr>
              <a:t>hiring</a:t>
            </a:r>
            <a:r>
              <a:rPr lang="en-GB" sz="2000" spc="-5" dirty="0">
                <a:latin typeface="Arial"/>
                <a:cs typeface="Arial"/>
              </a:rPr>
              <a:t> </a:t>
            </a:r>
            <a:r>
              <a:rPr lang="en-GB" sz="2000" dirty="0">
                <a:latin typeface="Arial"/>
                <a:cs typeface="Arial"/>
              </a:rPr>
              <a:t>new</a:t>
            </a:r>
            <a:r>
              <a:rPr lang="en-GB" sz="2000" spc="-25" dirty="0">
                <a:latin typeface="Arial"/>
                <a:cs typeface="Arial"/>
              </a:rPr>
              <a:t> </a:t>
            </a:r>
            <a:r>
              <a:rPr lang="en-GB" sz="2000" dirty="0">
                <a:latin typeface="Arial"/>
                <a:cs typeface="Arial"/>
              </a:rPr>
              <a:t>or</a:t>
            </a:r>
            <a:r>
              <a:rPr lang="en-GB" sz="2000" spc="-25" dirty="0">
                <a:latin typeface="Arial"/>
                <a:cs typeface="Arial"/>
              </a:rPr>
              <a:t> </a:t>
            </a:r>
            <a:r>
              <a:rPr lang="en-GB" sz="2000" dirty="0">
                <a:latin typeface="Arial"/>
                <a:cs typeface="Arial"/>
              </a:rPr>
              <a:t>retaining</a:t>
            </a:r>
            <a:r>
              <a:rPr lang="en-GB" sz="2000" spc="-10" dirty="0">
                <a:latin typeface="Arial"/>
                <a:cs typeface="Arial"/>
              </a:rPr>
              <a:t> </a:t>
            </a:r>
            <a:r>
              <a:rPr lang="en-GB" sz="2000" dirty="0">
                <a:latin typeface="Arial"/>
                <a:cs typeface="Arial"/>
              </a:rPr>
              <a:t>existing employees,</a:t>
            </a:r>
            <a:r>
              <a:rPr lang="en-GB" sz="2000" spc="-10" dirty="0">
                <a:latin typeface="Arial"/>
                <a:cs typeface="Arial"/>
              </a:rPr>
              <a:t> </a:t>
            </a:r>
            <a:r>
              <a:rPr lang="en-GB" sz="2000" dirty="0">
                <a:latin typeface="Arial"/>
                <a:cs typeface="Arial"/>
              </a:rPr>
              <a:t>with</a:t>
            </a:r>
            <a:r>
              <a:rPr lang="en-GB" sz="2000" spc="-25" dirty="0">
                <a:latin typeface="Arial"/>
                <a:cs typeface="Arial"/>
              </a:rPr>
              <a:t> </a:t>
            </a:r>
            <a:r>
              <a:rPr lang="en-GB" sz="2000" spc="-10" dirty="0">
                <a:latin typeface="Arial"/>
                <a:cs typeface="Arial"/>
              </a:rPr>
              <a:t>time- </a:t>
            </a:r>
            <a:r>
              <a:rPr lang="en-GB" sz="2000" dirty="0">
                <a:latin typeface="Arial"/>
                <a:cs typeface="Arial"/>
              </a:rPr>
              <a:t>limited</a:t>
            </a:r>
            <a:r>
              <a:rPr lang="en-GB" sz="2000" spc="-20" dirty="0">
                <a:latin typeface="Arial"/>
                <a:cs typeface="Arial"/>
              </a:rPr>
              <a:t> </a:t>
            </a:r>
            <a:r>
              <a:rPr lang="en-GB" sz="2000" dirty="0">
                <a:latin typeface="Arial"/>
                <a:cs typeface="Arial"/>
              </a:rPr>
              <a:t>permission to</a:t>
            </a:r>
            <a:r>
              <a:rPr lang="en-GB" sz="2000" spc="-20" dirty="0">
                <a:latin typeface="Arial"/>
                <a:cs typeface="Arial"/>
              </a:rPr>
              <a:t> </a:t>
            </a:r>
            <a:r>
              <a:rPr lang="en-GB" sz="2000" dirty="0">
                <a:latin typeface="Arial"/>
                <a:cs typeface="Arial"/>
              </a:rPr>
              <a:t>stay</a:t>
            </a:r>
            <a:r>
              <a:rPr lang="en-GB" sz="2000" spc="-25" dirty="0">
                <a:latin typeface="Arial"/>
                <a:cs typeface="Arial"/>
              </a:rPr>
              <a:t> </a:t>
            </a:r>
            <a:r>
              <a:rPr lang="en-GB" sz="2000" dirty="0">
                <a:latin typeface="Arial"/>
                <a:cs typeface="Arial"/>
              </a:rPr>
              <a:t>in</a:t>
            </a:r>
            <a:r>
              <a:rPr lang="en-GB" sz="2000" spc="-10" dirty="0">
                <a:latin typeface="Arial"/>
                <a:cs typeface="Arial"/>
              </a:rPr>
              <a:t> </a:t>
            </a:r>
            <a:r>
              <a:rPr lang="en-GB" sz="2000" dirty="0">
                <a:latin typeface="Arial"/>
                <a:cs typeface="Arial"/>
              </a:rPr>
              <a:t>the</a:t>
            </a:r>
            <a:r>
              <a:rPr lang="en-GB" sz="2000" spc="-15" dirty="0">
                <a:latin typeface="Arial"/>
                <a:cs typeface="Arial"/>
              </a:rPr>
              <a:t> </a:t>
            </a:r>
            <a:r>
              <a:rPr lang="en-GB" sz="2000" spc="-25" dirty="0">
                <a:latin typeface="Arial"/>
                <a:cs typeface="Arial"/>
              </a:rPr>
              <a:t>UK you establish a </a:t>
            </a:r>
            <a:r>
              <a:rPr lang="en-GB" sz="2000" b="1" spc="-25" dirty="0">
                <a:latin typeface="Arial"/>
                <a:cs typeface="Arial"/>
              </a:rPr>
              <a:t>statutory excuse </a:t>
            </a:r>
            <a:r>
              <a:rPr lang="en-GB" sz="2000" spc="-25" dirty="0">
                <a:latin typeface="Arial"/>
                <a:cs typeface="Arial"/>
              </a:rPr>
              <a:t>from any civil penalties.</a:t>
            </a:r>
            <a:endParaRPr lang="en-GB" sz="2000" dirty="0">
              <a:latin typeface="Arial"/>
              <a:cs typeface="Arial"/>
            </a:endParaRPr>
          </a:p>
          <a:p>
            <a:endParaRPr lang="en-GB" sz="2000"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190042" y="236483"/>
            <a:ext cx="5886357" cy="5886357"/>
          </a:xfrm>
          <a:prstGeom prst="rect">
            <a:avLst/>
          </a:prstGeom>
        </p:spPr>
      </p:pic>
    </p:spTree>
    <p:extLst>
      <p:ext uri="{BB962C8B-B14F-4D97-AF65-F5344CB8AC3E}">
        <p14:creationId xmlns:p14="http://schemas.microsoft.com/office/powerpoint/2010/main" val="6932580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6E3E42-BD20-4379-871F-3E4B83D6838A}"/>
              </a:ext>
            </a:extLst>
          </p:cNvPr>
          <p:cNvSpPr>
            <a:spLocks noGrp="1"/>
          </p:cNvSpPr>
          <p:nvPr>
            <p:ph type="title"/>
          </p:nvPr>
        </p:nvSpPr>
        <p:spPr bwMode="grayWhite">
          <a:xfrm>
            <a:off x="625151" y="1203304"/>
            <a:ext cx="8093025" cy="1143139"/>
          </a:xfrm>
        </p:spPr>
        <p:txBody>
          <a:bodyPr>
            <a:normAutofit/>
          </a:bodyPr>
          <a:lstStyle/>
          <a:p>
            <a:r>
              <a:rPr lang="en-GB" dirty="0">
                <a:latin typeface="Calibri" panose="020F0502020204030204" pitchFamily="34" charset="0"/>
                <a:cs typeface="Calibri" panose="020F0502020204030204" pitchFamily="34" charset="0"/>
              </a:rPr>
              <a:t>Right to Work Checks </a:t>
            </a:r>
            <a:endParaRPr lang="ru-RU" dirty="0">
              <a:latin typeface="Calibri" panose="020F0502020204030204" pitchFamily="34" charset="0"/>
              <a:cs typeface="Calibri" panose="020F0502020204030204" pitchFamily="34" charset="0"/>
            </a:endParaRPr>
          </a:p>
        </p:txBody>
      </p:sp>
      <p:sp>
        <p:nvSpPr>
          <p:cNvPr id="3" name="Text Placeholder 2"/>
          <p:cNvSpPr>
            <a:spLocks noGrp="1"/>
          </p:cNvSpPr>
          <p:nvPr>
            <p:ph type="body" sz="quarter" idx="13"/>
          </p:nvPr>
        </p:nvSpPr>
        <p:spPr>
          <a:xfrm>
            <a:off x="625152" y="2251489"/>
            <a:ext cx="7124286" cy="2980512"/>
          </a:xfrm>
        </p:spPr>
        <p:txBody>
          <a:bodyPr>
            <a:normAutofit lnSpcReduction="10000"/>
          </a:bodyPr>
          <a:lstStyle/>
          <a:p>
            <a:r>
              <a:rPr lang="en-GB" dirty="0">
                <a:solidFill>
                  <a:schemeClr val="bg1"/>
                </a:solidFill>
                <a:latin typeface="Calibri" panose="020F0502020204030204" pitchFamily="34" charset="0"/>
                <a:cs typeface="Calibri" panose="020F0502020204030204" pitchFamily="34" charset="0"/>
              </a:rPr>
              <a:t>You should conduct a right to work check </a:t>
            </a:r>
            <a:r>
              <a:rPr lang="en-GB" b="1" dirty="0">
                <a:solidFill>
                  <a:schemeClr val="bg1"/>
                </a:solidFill>
                <a:latin typeface="Calibri" panose="020F0502020204030204" pitchFamily="34" charset="0"/>
                <a:cs typeface="Calibri" panose="020F0502020204030204" pitchFamily="34" charset="0"/>
              </a:rPr>
              <a:t>BEFORE </a:t>
            </a:r>
            <a:r>
              <a:rPr lang="en-GB" dirty="0">
                <a:solidFill>
                  <a:schemeClr val="bg1"/>
                </a:solidFill>
                <a:latin typeface="Calibri" panose="020F0502020204030204" pitchFamily="34" charset="0"/>
                <a:cs typeface="Calibri" panose="020F0502020204030204" pitchFamily="34" charset="0"/>
              </a:rPr>
              <a:t>you employ a person to ensure they are legally allowed to do the work in question for you.</a:t>
            </a:r>
          </a:p>
          <a:p>
            <a:endParaRPr lang="en-GB" dirty="0">
              <a:solidFill>
                <a:schemeClr val="bg1"/>
              </a:solidFill>
              <a:latin typeface="Calibri" panose="020F0502020204030204" pitchFamily="34" charset="0"/>
              <a:cs typeface="Calibri" panose="020F0502020204030204" pitchFamily="34" charset="0"/>
            </a:endParaRPr>
          </a:p>
          <a:p>
            <a:r>
              <a:rPr lang="en-GB" dirty="0">
                <a:solidFill>
                  <a:schemeClr val="bg1"/>
                </a:solidFill>
                <a:latin typeface="Calibri" panose="020F0502020204030204" pitchFamily="34" charset="0"/>
                <a:cs typeface="Calibri" panose="020F0502020204030204" pitchFamily="34" charset="0"/>
              </a:rPr>
              <a:t>Employers must do one of the following before the employee commences employment which if conducted properly will provide you with a statutory excuse:</a:t>
            </a:r>
          </a:p>
          <a:p>
            <a:endParaRPr lang="en-GB" dirty="0">
              <a:solidFill>
                <a:schemeClr val="bg1"/>
              </a:solidFill>
              <a:latin typeface="Calibri" panose="020F0502020204030204" pitchFamily="34" charset="0"/>
              <a:cs typeface="Calibri" panose="020F0502020204030204" pitchFamily="34" charset="0"/>
            </a:endParaRPr>
          </a:p>
          <a:p>
            <a:pPr marL="285750" indent="-285750">
              <a:buFontTx/>
              <a:buChar char="-"/>
            </a:pPr>
            <a:r>
              <a:rPr lang="en-GB" dirty="0">
                <a:solidFill>
                  <a:schemeClr val="bg1"/>
                </a:solidFill>
                <a:latin typeface="Calibri" panose="020F0502020204030204" pitchFamily="34" charset="0"/>
                <a:cs typeface="Calibri" panose="020F0502020204030204" pitchFamily="34" charset="0"/>
              </a:rPr>
              <a:t>Manual right to work check</a:t>
            </a:r>
          </a:p>
          <a:p>
            <a:pPr marL="285750" indent="-285750">
              <a:buFontTx/>
              <a:buChar char="-"/>
            </a:pPr>
            <a:r>
              <a:rPr lang="en-GB" dirty="0">
                <a:solidFill>
                  <a:schemeClr val="bg1"/>
                </a:solidFill>
                <a:latin typeface="Calibri" panose="020F0502020204030204" pitchFamily="34" charset="0"/>
                <a:cs typeface="Calibri" panose="020F0502020204030204" pitchFamily="34" charset="0"/>
              </a:rPr>
              <a:t>A right to work check using IDVT via the services of an IDSP</a:t>
            </a:r>
          </a:p>
          <a:p>
            <a:pPr marL="285750" indent="-285750">
              <a:buFontTx/>
              <a:buChar char="-"/>
            </a:pPr>
            <a:r>
              <a:rPr lang="en-GB" dirty="0">
                <a:solidFill>
                  <a:schemeClr val="bg1"/>
                </a:solidFill>
                <a:latin typeface="Calibri" panose="020F0502020204030204" pitchFamily="34" charset="0"/>
                <a:cs typeface="Calibri" panose="020F0502020204030204" pitchFamily="34" charset="0"/>
              </a:rPr>
              <a:t>A Home Office on-line right to work check.</a:t>
            </a:r>
          </a:p>
          <a:p>
            <a:endParaRPr lang="en-GB" dirty="0">
              <a:solidFill>
                <a:schemeClr val="bg1"/>
              </a:solidFill>
            </a:endParaRPr>
          </a:p>
        </p:txBody>
      </p:sp>
      <p:pic>
        <p:nvPicPr>
          <p:cNvPr id="2050" name="Picture 2" descr="right to work&amp;quot; checks to change - McCabe and Co Solicitor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39589" y="1625999"/>
            <a:ext cx="4740442" cy="28717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296CA00B-B4AA-44EB-AF00-07ED23EF184D}"/>
              </a:ext>
            </a:extLst>
          </p:cNvPr>
          <p:cNvGraphicFramePr/>
          <p:nvPr/>
        </p:nvGraphicFramePr>
        <p:xfrm>
          <a:off x="7365077" y="365126"/>
          <a:ext cx="3144722" cy="8516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745563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19E0E7-CFBA-48B5-AA1B-EA5B887F6650}"/>
              </a:ext>
            </a:extLst>
          </p:cNvPr>
          <p:cNvSpPr>
            <a:spLocks noGrp="1"/>
          </p:cNvSpPr>
          <p:nvPr>
            <p:ph type="title"/>
          </p:nvPr>
        </p:nvSpPr>
        <p:spPr bwMode="grayWhite"/>
        <p:txBody>
          <a:bodyPr>
            <a:normAutofit fontScale="90000"/>
          </a:bodyPr>
          <a:lstStyle/>
          <a:p>
            <a:r>
              <a:rPr lang="en-US" dirty="0">
                <a:latin typeface="Calibri" panose="020F0502020204030204" pitchFamily="34" charset="0"/>
                <a:cs typeface="Calibri" panose="020F0502020204030204" pitchFamily="34" charset="0"/>
              </a:rPr>
              <a:t>Sanctions against illegal working </a:t>
            </a:r>
            <a:endParaRPr lang="ru-RU"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22D6EF90-B98E-4EA6-8AA1-185EE8D4BD25}"/>
              </a:ext>
            </a:extLst>
          </p:cNvPr>
          <p:cNvSpPr>
            <a:spLocks noGrp="1"/>
          </p:cNvSpPr>
          <p:nvPr>
            <p:ph type="body" sz="quarter" idx="21"/>
          </p:nvPr>
        </p:nvSpPr>
        <p:spPr bwMode="grayWhite">
          <a:xfrm>
            <a:off x="774033" y="2401688"/>
            <a:ext cx="7533388" cy="3475236"/>
          </a:xfrm>
        </p:spPr>
        <p:txBody>
          <a:bodyPr>
            <a:noAutofit/>
          </a:bodyPr>
          <a:lstStyle/>
          <a:p>
            <a:pPr marL="0" indent="0">
              <a:buNone/>
            </a:pPr>
            <a:r>
              <a:rPr lang="en-GB" sz="2000" dirty="0">
                <a:solidFill>
                  <a:schemeClr val="bg1"/>
                </a:solidFill>
                <a:latin typeface="Calibri" panose="020F0502020204030204" pitchFamily="34" charset="0"/>
                <a:cs typeface="Calibri" panose="020F0502020204030204" pitchFamily="34" charset="0"/>
              </a:rPr>
              <a:t>If you are found to be employing someone illegally and you have failed to carry out the prescribed checks, you may face the following sanctions:</a:t>
            </a:r>
          </a:p>
          <a:p>
            <a:pPr marL="0" indent="0">
              <a:buNone/>
            </a:pPr>
            <a:r>
              <a:rPr lang="en-GB" sz="2000" dirty="0">
                <a:solidFill>
                  <a:schemeClr val="bg1"/>
                </a:solidFill>
                <a:latin typeface="Calibri" panose="020F0502020204030204" pitchFamily="34" charset="0"/>
                <a:cs typeface="Calibri" panose="020F0502020204030204" pitchFamily="34" charset="0"/>
              </a:rPr>
              <a:t> </a:t>
            </a:r>
          </a:p>
          <a:p>
            <a:pPr lvl="1"/>
            <a:r>
              <a:rPr lang="en-GB" sz="2000" dirty="0">
                <a:solidFill>
                  <a:schemeClr val="bg1"/>
                </a:solidFill>
                <a:latin typeface="Calibri" panose="020F0502020204030204" pitchFamily="34" charset="0"/>
                <a:cs typeface="Calibri" panose="020F0502020204030204" pitchFamily="34" charset="0"/>
              </a:rPr>
              <a:t>A civil penalty of up to £20,000 per illegal worker (Rising to £60,000 in January 2024 (£45,000 for first time offenders)</a:t>
            </a:r>
          </a:p>
          <a:p>
            <a:pPr lvl="1"/>
            <a:r>
              <a:rPr lang="en-GB" sz="2000" dirty="0">
                <a:solidFill>
                  <a:schemeClr val="bg1"/>
                </a:solidFill>
                <a:latin typeface="Calibri" panose="020F0502020204030204" pitchFamily="34" charset="0"/>
                <a:cs typeface="Calibri" panose="020F0502020204030204" pitchFamily="34" charset="0"/>
              </a:rPr>
              <a:t>A prison sentence of up to 5 years and an unlimited fine</a:t>
            </a:r>
          </a:p>
          <a:p>
            <a:pPr lvl="1"/>
            <a:r>
              <a:rPr lang="en-GB" sz="2000" dirty="0">
                <a:solidFill>
                  <a:schemeClr val="bg1"/>
                </a:solidFill>
                <a:latin typeface="Calibri" panose="020F0502020204030204" pitchFamily="34" charset="0"/>
                <a:cs typeface="Calibri" panose="020F0502020204030204" pitchFamily="34" charset="0"/>
              </a:rPr>
              <a:t>Closure of the business and disqualification as a director</a:t>
            </a:r>
          </a:p>
          <a:p>
            <a:pPr lvl="1"/>
            <a:r>
              <a:rPr lang="en-GB" sz="2000" dirty="0">
                <a:solidFill>
                  <a:schemeClr val="bg1"/>
                </a:solidFill>
                <a:latin typeface="Calibri" panose="020F0502020204030204" pitchFamily="34" charset="0"/>
                <a:cs typeface="Calibri" panose="020F0502020204030204" pitchFamily="34" charset="0"/>
              </a:rPr>
              <a:t>Not being able to sponsor migrants</a:t>
            </a:r>
          </a:p>
          <a:p>
            <a:pPr lvl="1"/>
            <a:r>
              <a:rPr lang="en-GB" sz="2000" dirty="0">
                <a:solidFill>
                  <a:schemeClr val="bg1"/>
                </a:solidFill>
                <a:latin typeface="Calibri" panose="020F0502020204030204" pitchFamily="34" charset="0"/>
                <a:cs typeface="Calibri" panose="020F0502020204030204" pitchFamily="34" charset="0"/>
              </a:rPr>
              <a:t>Seizure of earnings made as a result of illegal working</a:t>
            </a:r>
            <a:endParaRPr lang="en-US" sz="2000" dirty="0">
              <a:solidFill>
                <a:schemeClr val="bg1"/>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823472" y="981076"/>
            <a:ext cx="4930379" cy="5549503"/>
          </a:xfrm>
          <a:prstGeom prst="rect">
            <a:avLst/>
          </a:prstGeom>
        </p:spPr>
      </p:pic>
    </p:spTree>
    <p:extLst>
      <p:ext uri="{BB962C8B-B14F-4D97-AF65-F5344CB8AC3E}">
        <p14:creationId xmlns:p14="http://schemas.microsoft.com/office/powerpoint/2010/main" val="3846360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191" y="928191"/>
            <a:ext cx="10085033" cy="672010"/>
          </a:xfrm>
        </p:spPr>
        <p:txBody>
          <a:bodyPr>
            <a:normAutofit fontScale="90000"/>
          </a:bodyPr>
          <a:lstStyle/>
          <a:p>
            <a:pPr algn="ctr"/>
            <a:r>
              <a:rPr lang="en-GB" dirty="0">
                <a:latin typeface="Calibri" panose="020F0502020204030204" pitchFamily="34" charset="0"/>
                <a:cs typeface="Calibri" panose="020F0502020204030204" pitchFamily="34" charset="0"/>
              </a:rPr>
              <a:t>How does the online service work?</a:t>
            </a:r>
          </a:p>
        </p:txBody>
      </p:sp>
      <p:sp>
        <p:nvSpPr>
          <p:cNvPr id="4" name="Content Placeholder 3"/>
          <p:cNvSpPr>
            <a:spLocks noGrp="1"/>
          </p:cNvSpPr>
          <p:nvPr>
            <p:ph idx="1"/>
          </p:nvPr>
        </p:nvSpPr>
        <p:spPr>
          <a:xfrm>
            <a:off x="896645" y="1970844"/>
            <a:ext cx="6936716" cy="3698688"/>
          </a:xfrm>
        </p:spPr>
        <p:txBody>
          <a:bodyPr>
            <a:normAutofit/>
          </a:bodyPr>
          <a:lstStyle/>
          <a:p>
            <a:pPr algn="just"/>
            <a:r>
              <a:rPr lang="en-GB" sz="1600" dirty="0">
                <a:latin typeface="Calibri" panose="020F0502020204030204" pitchFamily="34" charset="0"/>
                <a:cs typeface="Calibri" panose="020F0502020204030204" pitchFamily="34" charset="0"/>
              </a:rPr>
              <a:t>The service works on the basis of the individual first viewing their own Home Office right to work record. </a:t>
            </a:r>
          </a:p>
          <a:p>
            <a:pPr algn="just"/>
            <a:endParaRPr lang="en-GB" sz="1600" dirty="0">
              <a:latin typeface="Calibri" panose="020F0502020204030204" pitchFamily="34" charset="0"/>
              <a:cs typeface="Calibri" panose="020F0502020204030204" pitchFamily="34" charset="0"/>
            </a:endParaRPr>
          </a:p>
          <a:p>
            <a:pPr algn="just"/>
            <a:r>
              <a:rPr lang="en-GB" sz="1600" dirty="0">
                <a:latin typeface="Calibri" panose="020F0502020204030204" pitchFamily="34" charset="0"/>
                <a:cs typeface="Calibri" panose="020F0502020204030204" pitchFamily="34" charset="0"/>
              </a:rPr>
              <a:t>They may then share this information with you, by providing you with a ‘share code’, which, when entered along with the individual’s date of birth, enables you to access the information. </a:t>
            </a:r>
          </a:p>
          <a:p>
            <a:pPr algn="just"/>
            <a:endParaRPr lang="en-GB" sz="1600" dirty="0">
              <a:latin typeface="Calibri" panose="020F0502020204030204" pitchFamily="34" charset="0"/>
              <a:cs typeface="Calibri" panose="020F0502020204030204" pitchFamily="34" charset="0"/>
            </a:endParaRPr>
          </a:p>
          <a:p>
            <a:pPr algn="just"/>
            <a:r>
              <a:rPr lang="en-GB" sz="1600" dirty="0">
                <a:latin typeface="Calibri" panose="020F0502020204030204" pitchFamily="34" charset="0"/>
                <a:cs typeface="Calibri" panose="020F0502020204030204" pitchFamily="34" charset="0"/>
              </a:rPr>
              <a:t>The share code will be valid for 30 days.</a:t>
            </a:r>
          </a:p>
          <a:p>
            <a:pPr algn="just"/>
            <a:endParaRPr lang="en-GB" sz="1600" dirty="0">
              <a:latin typeface="Calibri" panose="020F0502020204030204" pitchFamily="34" charset="0"/>
              <a:cs typeface="Calibri" panose="020F0502020204030204" pitchFamily="34" charset="0"/>
            </a:endParaRPr>
          </a:p>
          <a:p>
            <a:pPr algn="just"/>
            <a:r>
              <a:rPr lang="en-GB" sz="1600" b="1" dirty="0">
                <a:latin typeface="Calibri" panose="020F0502020204030204" pitchFamily="34" charset="0"/>
                <a:cs typeface="Calibri" panose="020F0502020204030204" pitchFamily="34" charset="0"/>
              </a:rPr>
              <a:t>It is vital that you access the service using the employer part of the service in order to obtain a statutory excuse.</a:t>
            </a:r>
          </a:p>
          <a:p>
            <a:endParaRPr lang="en-GB" dirty="0"/>
          </a:p>
        </p:txBody>
      </p:sp>
      <p:pic>
        <p:nvPicPr>
          <p:cNvPr id="6146" name="Picture 2" descr="Online Meeting Via Group Call. Dialogue Or Conversation Between Colleagues  Or Clerks. Flat Cartoon Colorful Vector Stock Illustrat Stock Vector -  Illustration of flat, dialogue: 18661153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4207" y="2740199"/>
            <a:ext cx="3989897" cy="2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89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4703" y="634008"/>
            <a:ext cx="6100593" cy="994172"/>
          </a:xfrm>
        </p:spPr>
        <p:txBody>
          <a:bodyPr>
            <a:normAutofit fontScale="90000"/>
          </a:bodyPr>
          <a:lstStyle/>
          <a:p>
            <a:r>
              <a:rPr lang="en-GB" dirty="0">
                <a:latin typeface="Calibri" panose="020F0502020204030204" pitchFamily="34" charset="0"/>
                <a:cs typeface="Calibri" panose="020F0502020204030204" pitchFamily="34" charset="0"/>
              </a:rPr>
              <a:t>Online right to work check</a:t>
            </a:r>
          </a:p>
        </p:txBody>
      </p:sp>
      <p:sp>
        <p:nvSpPr>
          <p:cNvPr id="4" name="Content Placeholder 3"/>
          <p:cNvSpPr>
            <a:spLocks noGrp="1"/>
          </p:cNvSpPr>
          <p:nvPr>
            <p:ph idx="1"/>
          </p:nvPr>
        </p:nvSpPr>
        <p:spPr>
          <a:xfrm>
            <a:off x="822125" y="1837679"/>
            <a:ext cx="6100593" cy="4163072"/>
          </a:xfrm>
        </p:spPr>
        <p:txBody>
          <a:bodyPr>
            <a:normAutofit/>
          </a:bodyPr>
          <a:lstStyle/>
          <a:p>
            <a:r>
              <a:rPr lang="en-GB" sz="1500" dirty="0">
                <a:latin typeface="Calibri" panose="020F0502020204030204" pitchFamily="34" charset="0"/>
                <a:cs typeface="Calibri" panose="020F0502020204030204" pitchFamily="34" charset="0"/>
              </a:rPr>
              <a:t>The use of digital proof of immigration status forms part of the Home Office’s move towards a UK immigration system that is digital by default.</a:t>
            </a:r>
          </a:p>
          <a:p>
            <a:pPr marL="0" indent="0">
              <a:buNone/>
            </a:pPr>
            <a:endParaRPr lang="en-GB" sz="1500" dirty="0">
              <a:latin typeface="Calibri" panose="020F0502020204030204" pitchFamily="34" charset="0"/>
              <a:cs typeface="Calibri" panose="020F0502020204030204" pitchFamily="34" charset="0"/>
            </a:endParaRPr>
          </a:p>
          <a:p>
            <a:r>
              <a:rPr lang="en-GB" sz="1500" dirty="0">
                <a:latin typeface="Calibri" panose="020F0502020204030204" pitchFamily="34" charset="0"/>
                <a:cs typeface="Calibri" panose="020F0502020204030204" pitchFamily="34" charset="0"/>
              </a:rPr>
              <a:t>Some individuals (such as EU Citizens) would have been issued with an e-Visa and can only use the online service to prove their right to work.</a:t>
            </a:r>
          </a:p>
          <a:p>
            <a:endParaRPr lang="en-GB" sz="1500" dirty="0">
              <a:latin typeface="Calibri" panose="020F0502020204030204" pitchFamily="34" charset="0"/>
              <a:cs typeface="Calibri" panose="020F0502020204030204" pitchFamily="34" charset="0"/>
            </a:endParaRPr>
          </a:p>
          <a:p>
            <a:r>
              <a:rPr lang="en-GB" sz="1500" dirty="0">
                <a:latin typeface="Calibri" panose="020F0502020204030204" pitchFamily="34" charset="0"/>
                <a:cs typeface="Calibri" panose="020F0502020204030204" pitchFamily="34" charset="0"/>
              </a:rPr>
              <a:t>Biometric Residence Card (BRC), Biometric Residence Permit (BRP) &amp; Frontier Worker Permit (FWP) holders are also only able to evidence their right to work using the Home Office on-line service. </a:t>
            </a:r>
          </a:p>
          <a:p>
            <a:endParaRPr lang="en-GB" sz="1500" dirty="0">
              <a:latin typeface="Calibri" panose="020F0502020204030204" pitchFamily="34" charset="0"/>
              <a:cs typeface="Calibri" panose="020F0502020204030204" pitchFamily="34" charset="0"/>
            </a:endParaRPr>
          </a:p>
          <a:p>
            <a:r>
              <a:rPr lang="en-GB" sz="1500" b="1" dirty="0">
                <a:latin typeface="Calibri" panose="020F0502020204030204" pitchFamily="34" charset="0"/>
                <a:cs typeface="Calibri" panose="020F0502020204030204" pitchFamily="34" charset="0"/>
              </a:rPr>
              <a:t>This means you cannot accept or check a physical BRC, BRP or FWP as proof of right to work.</a:t>
            </a:r>
          </a:p>
        </p:txBody>
      </p:sp>
      <p:pic>
        <p:nvPicPr>
          <p:cNvPr id="5" name="Picture 4"/>
          <p:cNvPicPr/>
          <p:nvPr/>
        </p:nvPicPr>
        <p:blipFill rotWithShape="1">
          <a:blip r:embed="rId3"/>
          <a:srcRect l="14151" t="39951" r="52782" b="22334"/>
          <a:stretch/>
        </p:blipFill>
        <p:spPr bwMode="auto">
          <a:xfrm>
            <a:off x="7064497" y="517130"/>
            <a:ext cx="3228975" cy="376586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DAAF33C1-35AF-4070-82DD-C18B9966A8B3}"/>
              </a:ext>
            </a:extLst>
          </p:cNvPr>
          <p:cNvSpPr txBox="1"/>
          <p:nvPr/>
        </p:nvSpPr>
        <p:spPr>
          <a:xfrm>
            <a:off x="7064497" y="4662906"/>
            <a:ext cx="3228975" cy="7386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GB" sz="1400" b="1" dirty="0">
                <a:hlinkClick r:id="rId4"/>
              </a:rPr>
              <a:t>https://www.gov.uk/view-right-to-work</a:t>
            </a:r>
            <a:endParaRPr lang="en-GB" sz="1400" b="1" dirty="0"/>
          </a:p>
          <a:p>
            <a:endParaRPr lang="en-GB" sz="1400" b="1" dirty="0"/>
          </a:p>
        </p:txBody>
      </p:sp>
    </p:spTree>
    <p:extLst>
      <p:ext uri="{BB962C8B-B14F-4D97-AF65-F5344CB8AC3E}">
        <p14:creationId xmlns:p14="http://schemas.microsoft.com/office/powerpoint/2010/main" val="42560189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tethoscope around the neck&#10;&#10;Description automatically generated with medium confidence">
            <a:extLst>
              <a:ext uri="{FF2B5EF4-FFF2-40B4-BE49-F238E27FC236}">
                <a16:creationId xmlns:a16="http://schemas.microsoft.com/office/drawing/2014/main" id="{61E8795B-9CB1-4854-B3F6-898A49066B0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4240" b="7531"/>
          <a:stretch/>
        </p:blipFill>
        <p:spPr>
          <a:xfrm>
            <a:off x="0" y="-35511"/>
            <a:ext cx="12192000" cy="6525087"/>
          </a:xfrm>
          <a:prstGeom prst="rect">
            <a:avLst/>
          </a:prstGeom>
        </p:spPr>
      </p:pic>
      <p:sp>
        <p:nvSpPr>
          <p:cNvPr id="2" name="Title 1">
            <a:extLst>
              <a:ext uri="{FF2B5EF4-FFF2-40B4-BE49-F238E27FC236}">
                <a16:creationId xmlns:a16="http://schemas.microsoft.com/office/drawing/2014/main" id="{85ED0336-4C0A-4418-AD3E-1F2CD54AE2B1}"/>
              </a:ext>
            </a:extLst>
          </p:cNvPr>
          <p:cNvSpPr>
            <a:spLocks noGrp="1"/>
          </p:cNvSpPr>
          <p:nvPr>
            <p:ph type="title"/>
          </p:nvPr>
        </p:nvSpPr>
        <p:spPr>
          <a:xfrm>
            <a:off x="522514" y="928191"/>
            <a:ext cx="11429999" cy="672010"/>
          </a:xfrm>
        </p:spPr>
        <p:txBody>
          <a:bodyPr>
            <a:normAutofit fontScale="90000"/>
          </a:bodyPr>
          <a:lstStyle/>
          <a:p>
            <a:pPr algn="ctr"/>
            <a:r>
              <a:rPr lang="en-GB" sz="3000" b="1" dirty="0">
                <a:solidFill>
                  <a:srgbClr val="C00000"/>
                </a:solidFill>
                <a:latin typeface="Calibri" panose="020F0502020204030204" pitchFamily="34" charset="0"/>
                <a:cs typeface="Calibri" panose="020F0502020204030204" pitchFamily="34" charset="0"/>
              </a:rPr>
              <a:t>Recruiting Overseas Workers within the Adult Social Care Sector</a:t>
            </a:r>
          </a:p>
        </p:txBody>
      </p:sp>
      <p:sp>
        <p:nvSpPr>
          <p:cNvPr id="3" name="Text Placeholder 2">
            <a:extLst>
              <a:ext uri="{FF2B5EF4-FFF2-40B4-BE49-F238E27FC236}">
                <a16:creationId xmlns:a16="http://schemas.microsoft.com/office/drawing/2014/main" id="{D417F33D-B925-46BF-A9D0-B908E8A4BE4C}"/>
              </a:ext>
            </a:extLst>
          </p:cNvPr>
          <p:cNvSpPr>
            <a:spLocks noGrp="1"/>
          </p:cNvSpPr>
          <p:nvPr>
            <p:ph type="body" idx="1"/>
          </p:nvPr>
        </p:nvSpPr>
        <p:spPr>
          <a:xfrm>
            <a:off x="1681843" y="1804738"/>
            <a:ext cx="8523514" cy="4720349"/>
          </a:xfrm>
        </p:spPr>
        <p:txBody>
          <a:bodyPr>
            <a:normAutofit/>
          </a:bodyPr>
          <a:lstStyle/>
          <a:p>
            <a:pPr marL="0" indent="0">
              <a:buNone/>
            </a:pPr>
            <a:endParaRPr lang="en-GB" sz="1800" b="1"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Sponsor Licence Overview specific to the care sector</a:t>
            </a:r>
          </a:p>
          <a:p>
            <a:r>
              <a:rPr lang="en-GB" sz="1800" dirty="0">
                <a:latin typeface="Calibri" panose="020F0502020204030204" pitchFamily="34" charset="0"/>
                <a:cs typeface="Calibri" panose="020F0502020204030204" pitchFamily="34" charset="0"/>
              </a:rPr>
              <a:t>The roles we can consider within the Care Industry</a:t>
            </a:r>
          </a:p>
          <a:p>
            <a:r>
              <a:rPr lang="en-GB" sz="1800" dirty="0">
                <a:latin typeface="Calibri" panose="020F0502020204030204" pitchFamily="34" charset="0"/>
                <a:cs typeface="Calibri" panose="020F0502020204030204" pitchFamily="34" charset="0"/>
              </a:rPr>
              <a:t>Highlighting the need to assign your Certificate of Sponsorship correctly when recruiting Care Workers including the actual number of hours they will work</a:t>
            </a:r>
          </a:p>
          <a:p>
            <a:r>
              <a:rPr lang="en-GB" sz="1800" dirty="0">
                <a:latin typeface="Calibri" panose="020F0502020204030204" pitchFamily="34" charset="0"/>
                <a:cs typeface="Calibri" panose="020F0502020204030204" pitchFamily="34" charset="0"/>
              </a:rPr>
              <a:t>Responding to Home Office requests for Additional Information when applying for a Certificate of Sponsorship (CoS)</a:t>
            </a:r>
          </a:p>
          <a:p>
            <a:r>
              <a:rPr lang="en-GB" sz="1800" dirty="0">
                <a:latin typeface="Calibri" panose="020F0502020204030204" pitchFamily="34" charset="0"/>
                <a:cs typeface="Calibri" panose="020F0502020204030204" pitchFamily="34" charset="0"/>
              </a:rPr>
              <a:t>How to minimize delays when requesting for Certificates of Sponsorships and Best Practice Case Studies</a:t>
            </a:r>
          </a:p>
          <a:p>
            <a:endParaRPr lang="en-GB" sz="1800" dirty="0">
              <a:latin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694422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257" y="1047118"/>
            <a:ext cx="6176865" cy="994172"/>
          </a:xfrm>
        </p:spPr>
        <p:txBody>
          <a:bodyPr>
            <a:normAutofit fontScale="90000"/>
          </a:bodyPr>
          <a:lstStyle/>
          <a:p>
            <a:r>
              <a:rPr lang="en-GB" dirty="0">
                <a:latin typeface="Calibri" panose="020F0502020204030204" pitchFamily="34" charset="0"/>
                <a:cs typeface="Calibri" panose="020F0502020204030204" pitchFamily="34" charset="0"/>
              </a:rPr>
              <a:t>Online right to work check:</a:t>
            </a:r>
          </a:p>
        </p:txBody>
      </p:sp>
      <p:sp>
        <p:nvSpPr>
          <p:cNvPr id="4" name="Content Placeholder 3"/>
          <p:cNvSpPr>
            <a:spLocks noGrp="1"/>
          </p:cNvSpPr>
          <p:nvPr>
            <p:ph idx="1"/>
          </p:nvPr>
        </p:nvSpPr>
        <p:spPr>
          <a:xfrm>
            <a:off x="2083021" y="2041290"/>
            <a:ext cx="3665328" cy="3312257"/>
          </a:xfrm>
        </p:spPr>
        <p:txBody>
          <a:bodyPr>
            <a:normAutofit/>
          </a:bodyPr>
          <a:lstStyle/>
          <a:p>
            <a:pPr marL="0" indent="0">
              <a:buNone/>
            </a:pPr>
            <a:endParaRPr lang="en-GB" sz="1500" dirty="0"/>
          </a:p>
          <a:p>
            <a:pPr marL="0" indent="0">
              <a:buNone/>
            </a:pPr>
            <a:endParaRPr lang="en-GB" sz="1500" dirty="0"/>
          </a:p>
          <a:p>
            <a:pPr>
              <a:buAutoNum type="arabicPeriod"/>
            </a:pPr>
            <a:r>
              <a:rPr lang="en-GB" sz="1500" dirty="0">
                <a:latin typeface="Calibri" panose="020F0502020204030204" pitchFamily="34" charset="0"/>
                <a:cs typeface="Calibri" panose="020F0502020204030204" pitchFamily="34" charset="0"/>
              </a:rPr>
              <a:t>Use the Home Office online right to work checking service on GOV.UK. Here is an example of what you will be able to see when accessing the online service.</a:t>
            </a:r>
          </a:p>
          <a:p>
            <a:pPr>
              <a:buAutoNum type="arabicPeriod"/>
            </a:pPr>
            <a:endParaRPr lang="en-GB" sz="1500" dirty="0">
              <a:latin typeface="Calibri" panose="020F0502020204030204" pitchFamily="34" charset="0"/>
              <a:cs typeface="Calibri" panose="020F0502020204030204" pitchFamily="34" charset="0"/>
            </a:endParaRPr>
          </a:p>
          <a:p>
            <a:pPr>
              <a:buAutoNum type="arabicPeriod"/>
            </a:pPr>
            <a:endParaRPr lang="en-GB" sz="1500" dirty="0">
              <a:latin typeface="Calibri" panose="020F0502020204030204" pitchFamily="34" charset="0"/>
              <a:cs typeface="Calibri" panose="020F0502020204030204" pitchFamily="34" charset="0"/>
            </a:endParaRPr>
          </a:p>
          <a:p>
            <a:pPr marL="0" indent="0">
              <a:buNone/>
            </a:pPr>
            <a:r>
              <a:rPr lang="en-GB" sz="1500" u="sng" dirty="0">
                <a:latin typeface="Calibri" panose="020F0502020204030204" pitchFamily="34" charset="0"/>
                <a:cs typeface="Calibri" panose="020F0502020204030204" pitchFamily="34" charset="0"/>
              </a:rPr>
              <a:t>https://www.gov.uk/legal-right-work-uk </a:t>
            </a:r>
          </a:p>
        </p:txBody>
      </p:sp>
      <p:pic>
        <p:nvPicPr>
          <p:cNvPr id="5" name="Picture 4"/>
          <p:cNvPicPr/>
          <p:nvPr/>
        </p:nvPicPr>
        <p:blipFill rotWithShape="1">
          <a:blip r:embed="rId3"/>
          <a:srcRect l="14151" t="39951" r="52782" b="22334"/>
          <a:stretch/>
        </p:blipFill>
        <p:spPr bwMode="auto">
          <a:xfrm>
            <a:off x="6800791" y="1230217"/>
            <a:ext cx="3912704" cy="37658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64755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7119" y="2413345"/>
            <a:ext cx="4176869" cy="1800493"/>
          </a:xfrm>
          <a:prstGeom prst="rect">
            <a:avLst/>
          </a:prstGeom>
          <a:noFill/>
        </p:spPr>
        <p:txBody>
          <a:bodyPr wrap="square" rtlCol="0">
            <a:spAutoFit/>
          </a:bodyPr>
          <a:lstStyle/>
          <a:p>
            <a:r>
              <a:rPr lang="en-GB" sz="1600" dirty="0">
                <a:solidFill>
                  <a:srgbClr val="000000"/>
                </a:solidFill>
                <a:latin typeface="Calibri" panose="020F0502020204030204" pitchFamily="34" charset="0"/>
                <a:cs typeface="Calibri" panose="020F0502020204030204" pitchFamily="34" charset="0"/>
              </a:rPr>
              <a:t>2. Check that any photographs on the online right to work check is of the individual presenting themselves for work.</a:t>
            </a:r>
          </a:p>
          <a:p>
            <a:endParaRPr lang="en-GB" sz="1600" dirty="0">
              <a:solidFill>
                <a:srgbClr val="000000"/>
              </a:solidFill>
              <a:latin typeface="Calibri" panose="020F0502020204030204" pitchFamily="34" charset="0"/>
              <a:cs typeface="Calibri" panose="020F0502020204030204" pitchFamily="34" charset="0"/>
            </a:endParaRPr>
          </a:p>
          <a:p>
            <a:r>
              <a:rPr lang="en-GB" sz="1600" dirty="0">
                <a:solidFill>
                  <a:srgbClr val="000000"/>
                </a:solidFill>
                <a:latin typeface="Calibri" panose="020F0502020204030204" pitchFamily="34" charset="0"/>
                <a:cs typeface="Calibri" panose="020F0502020204030204" pitchFamily="34" charset="0"/>
              </a:rPr>
              <a:t>3. Retain a clear copy of the response provided by the online right to work check. </a:t>
            </a:r>
          </a:p>
          <a:p>
            <a:endParaRPr lang="en-GB" sz="1500" dirty="0">
              <a:solidFill>
                <a:schemeClr val="bg1"/>
              </a:solidFill>
            </a:endParaRPr>
          </a:p>
        </p:txBody>
      </p:sp>
      <p:pic>
        <p:nvPicPr>
          <p:cNvPr id="4" name="Picture 3"/>
          <p:cNvPicPr/>
          <p:nvPr/>
        </p:nvPicPr>
        <p:blipFill rotWithShape="1">
          <a:blip r:embed="rId3"/>
          <a:srcRect l="10839" t="13321" r="52740" b="13291"/>
          <a:stretch/>
        </p:blipFill>
        <p:spPr bwMode="auto">
          <a:xfrm>
            <a:off x="7152397" y="731340"/>
            <a:ext cx="3473562" cy="4644702"/>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886408" y="1184388"/>
            <a:ext cx="7025873" cy="584775"/>
          </a:xfrm>
          <a:prstGeom prst="rect">
            <a:avLst/>
          </a:prstGeom>
        </p:spPr>
        <p:txBody>
          <a:bodyPr wrap="square">
            <a:spAutoFit/>
          </a:bodyPr>
          <a:lstStyle/>
          <a:p>
            <a:r>
              <a:rPr lang="en-GB" sz="3200" b="1" dirty="0">
                <a:solidFill>
                  <a:srgbClr val="000000"/>
                </a:solidFill>
                <a:latin typeface="Calibri" panose="020F0502020204030204" pitchFamily="34" charset="0"/>
                <a:cs typeface="Calibri" panose="020F0502020204030204" pitchFamily="34" charset="0"/>
              </a:rPr>
              <a:t>Online right to work check report</a:t>
            </a:r>
            <a:r>
              <a:rPr lang="en-GB" sz="3000" b="1" dirty="0">
                <a:solidFill>
                  <a:schemeClr val="bg1"/>
                </a:solidFill>
                <a:latin typeface="Calibri" panose="020F0502020204030204" pitchFamily="34" charset="0"/>
                <a:cs typeface="Calibri" panose="020F0502020204030204" pitchFamily="34" charset="0"/>
              </a:rPr>
              <a:t> </a:t>
            </a:r>
            <a:r>
              <a:rPr lang="en-GB" sz="3000" b="1" dirty="0">
                <a:solidFill>
                  <a:schemeClr val="bg1"/>
                </a:solidFill>
                <a:latin typeface="+mj-lt"/>
              </a:rPr>
              <a:t>check</a:t>
            </a:r>
          </a:p>
        </p:txBody>
      </p:sp>
    </p:spTree>
    <p:extLst>
      <p:ext uri="{BB962C8B-B14F-4D97-AF65-F5344CB8AC3E}">
        <p14:creationId xmlns:p14="http://schemas.microsoft.com/office/powerpoint/2010/main" val="17261547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45141" y="146708"/>
            <a:ext cx="12163377" cy="801885"/>
          </a:xfrm>
          <a:prstGeom prst="rect">
            <a:avLst/>
          </a:prstGeom>
        </p:spPr>
        <p:txBody>
          <a:bodyPr vert="horz" wrap="square" lIns="0" tIns="123570" rIns="0" bIns="0" rtlCol="0" anchor="ctr">
            <a:spAutoFit/>
          </a:bodyPr>
          <a:lstStyle/>
          <a:p>
            <a:pPr marL="3457575" marR="5080" indent="-1173480">
              <a:lnSpc>
                <a:spcPct val="100000"/>
              </a:lnSpc>
              <a:spcBef>
                <a:spcPts val="100"/>
              </a:spcBef>
            </a:pPr>
            <a:r>
              <a:rPr b="1" dirty="0">
                <a:solidFill>
                  <a:srgbClr val="C00000"/>
                </a:solidFill>
              </a:rPr>
              <a:t>Employer</a:t>
            </a:r>
            <a:r>
              <a:rPr b="1" spc="-45" dirty="0">
                <a:solidFill>
                  <a:srgbClr val="C00000"/>
                </a:solidFill>
              </a:rPr>
              <a:t> </a:t>
            </a:r>
            <a:r>
              <a:rPr b="1" spc="-10" dirty="0">
                <a:solidFill>
                  <a:srgbClr val="C00000"/>
                </a:solidFill>
              </a:rPr>
              <a:t>Checking Service</a:t>
            </a:r>
          </a:p>
        </p:txBody>
      </p:sp>
      <p:graphicFrame>
        <p:nvGraphicFramePr>
          <p:cNvPr id="5" name="object 5"/>
          <p:cNvGraphicFramePr>
            <a:graphicFrameLocks noGrp="1"/>
          </p:cNvGraphicFramePr>
          <p:nvPr>
            <p:extLst>
              <p:ext uri="{D42A27DB-BD31-4B8C-83A1-F6EECF244321}">
                <p14:modId xmlns:p14="http://schemas.microsoft.com/office/powerpoint/2010/main" val="1547834114"/>
              </p:ext>
            </p:extLst>
          </p:nvPr>
        </p:nvGraphicFramePr>
        <p:xfrm>
          <a:off x="755772" y="1414144"/>
          <a:ext cx="9759829" cy="4040725"/>
        </p:xfrm>
        <a:graphic>
          <a:graphicData uri="http://schemas.openxmlformats.org/drawingml/2006/table">
            <a:tbl>
              <a:tblPr firstRow="1" bandRow="1">
                <a:tableStyleId>{2D5ABB26-0587-4C30-8999-92F81FD0307C}</a:tableStyleId>
              </a:tblPr>
              <a:tblGrid>
                <a:gridCol w="9759829">
                  <a:extLst>
                    <a:ext uri="{9D8B030D-6E8A-4147-A177-3AD203B41FA5}">
                      <a16:colId xmlns:a16="http://schemas.microsoft.com/office/drawing/2014/main" val="20000"/>
                    </a:ext>
                  </a:extLst>
                </a:gridCol>
              </a:tblGrid>
              <a:tr h="1108655">
                <a:tc>
                  <a:txBody>
                    <a:bodyPr/>
                    <a:lstStyle/>
                    <a:p>
                      <a:pPr marL="88265" marR="363855">
                        <a:lnSpc>
                          <a:spcPct val="100000"/>
                        </a:lnSpc>
                        <a:spcBef>
                          <a:spcPts val="305"/>
                        </a:spcBef>
                      </a:pPr>
                      <a:r>
                        <a:rPr sz="2400" dirty="0">
                          <a:solidFill>
                            <a:schemeClr val="bg1"/>
                          </a:solidFill>
                          <a:latin typeface="Arial"/>
                          <a:cs typeface="Arial"/>
                        </a:rPr>
                        <a:t>The</a:t>
                      </a:r>
                      <a:r>
                        <a:rPr sz="2400" spc="-40" dirty="0">
                          <a:solidFill>
                            <a:schemeClr val="bg1"/>
                          </a:solidFill>
                          <a:latin typeface="Arial"/>
                          <a:cs typeface="Arial"/>
                        </a:rPr>
                        <a:t> </a:t>
                      </a:r>
                      <a:r>
                        <a:rPr sz="2400" dirty="0">
                          <a:solidFill>
                            <a:schemeClr val="bg1"/>
                          </a:solidFill>
                          <a:latin typeface="Arial"/>
                          <a:cs typeface="Arial"/>
                        </a:rPr>
                        <a:t>employer</a:t>
                      </a:r>
                      <a:r>
                        <a:rPr sz="2400" spc="-20" dirty="0">
                          <a:solidFill>
                            <a:schemeClr val="bg1"/>
                          </a:solidFill>
                          <a:latin typeface="Arial"/>
                          <a:cs typeface="Arial"/>
                        </a:rPr>
                        <a:t> </a:t>
                      </a:r>
                      <a:r>
                        <a:rPr sz="2400" dirty="0">
                          <a:solidFill>
                            <a:schemeClr val="bg1"/>
                          </a:solidFill>
                          <a:latin typeface="Arial"/>
                          <a:cs typeface="Arial"/>
                        </a:rPr>
                        <a:t>is</a:t>
                      </a:r>
                      <a:r>
                        <a:rPr sz="2400" spc="-30" dirty="0">
                          <a:solidFill>
                            <a:schemeClr val="bg1"/>
                          </a:solidFill>
                          <a:latin typeface="Arial"/>
                          <a:cs typeface="Arial"/>
                        </a:rPr>
                        <a:t> </a:t>
                      </a:r>
                      <a:r>
                        <a:rPr sz="2400" dirty="0">
                          <a:solidFill>
                            <a:schemeClr val="bg1"/>
                          </a:solidFill>
                          <a:latin typeface="Arial"/>
                          <a:cs typeface="Arial"/>
                        </a:rPr>
                        <a:t>presented</a:t>
                      </a:r>
                      <a:r>
                        <a:rPr sz="2400" spc="-25" dirty="0">
                          <a:solidFill>
                            <a:schemeClr val="bg1"/>
                          </a:solidFill>
                          <a:latin typeface="Arial"/>
                          <a:cs typeface="Arial"/>
                        </a:rPr>
                        <a:t> </a:t>
                      </a:r>
                      <a:r>
                        <a:rPr sz="2400" dirty="0">
                          <a:solidFill>
                            <a:schemeClr val="bg1"/>
                          </a:solidFill>
                          <a:latin typeface="Arial"/>
                          <a:cs typeface="Arial"/>
                        </a:rPr>
                        <a:t>with</a:t>
                      </a:r>
                      <a:r>
                        <a:rPr sz="2400" spc="-30" dirty="0">
                          <a:solidFill>
                            <a:schemeClr val="bg1"/>
                          </a:solidFill>
                          <a:latin typeface="Arial"/>
                          <a:cs typeface="Arial"/>
                        </a:rPr>
                        <a:t> </a:t>
                      </a:r>
                      <a:r>
                        <a:rPr sz="2400" dirty="0">
                          <a:solidFill>
                            <a:schemeClr val="bg1"/>
                          </a:solidFill>
                          <a:latin typeface="Arial"/>
                          <a:cs typeface="Arial"/>
                        </a:rPr>
                        <a:t>an</a:t>
                      </a:r>
                      <a:r>
                        <a:rPr sz="2400" spc="-145" dirty="0">
                          <a:solidFill>
                            <a:schemeClr val="bg1"/>
                          </a:solidFill>
                          <a:latin typeface="Arial"/>
                          <a:cs typeface="Arial"/>
                        </a:rPr>
                        <a:t> </a:t>
                      </a:r>
                      <a:r>
                        <a:rPr sz="2400" dirty="0">
                          <a:solidFill>
                            <a:schemeClr val="bg1"/>
                          </a:solidFill>
                          <a:latin typeface="Arial"/>
                          <a:cs typeface="Arial"/>
                        </a:rPr>
                        <a:t>Application Registration</a:t>
                      </a:r>
                      <a:r>
                        <a:rPr sz="2400" spc="-15" dirty="0">
                          <a:solidFill>
                            <a:schemeClr val="bg1"/>
                          </a:solidFill>
                          <a:latin typeface="Arial"/>
                          <a:cs typeface="Arial"/>
                        </a:rPr>
                        <a:t> </a:t>
                      </a:r>
                      <a:r>
                        <a:rPr sz="2400" spc="-20" dirty="0">
                          <a:solidFill>
                            <a:schemeClr val="bg1"/>
                          </a:solidFill>
                          <a:latin typeface="Arial"/>
                          <a:cs typeface="Arial"/>
                        </a:rPr>
                        <a:t>Card </a:t>
                      </a:r>
                      <a:r>
                        <a:rPr sz="2400" dirty="0">
                          <a:solidFill>
                            <a:schemeClr val="bg1"/>
                          </a:solidFill>
                          <a:latin typeface="Arial"/>
                          <a:cs typeface="Arial"/>
                        </a:rPr>
                        <a:t>stating</a:t>
                      </a:r>
                      <a:r>
                        <a:rPr sz="2400" spc="-15" dirty="0">
                          <a:solidFill>
                            <a:schemeClr val="bg1"/>
                          </a:solidFill>
                          <a:latin typeface="Arial"/>
                          <a:cs typeface="Arial"/>
                        </a:rPr>
                        <a:t> </a:t>
                      </a:r>
                      <a:r>
                        <a:rPr sz="2400" dirty="0">
                          <a:solidFill>
                            <a:schemeClr val="bg1"/>
                          </a:solidFill>
                          <a:latin typeface="Arial"/>
                          <a:cs typeface="Arial"/>
                        </a:rPr>
                        <a:t>that</a:t>
                      </a:r>
                      <a:r>
                        <a:rPr sz="2400" spc="-30" dirty="0">
                          <a:solidFill>
                            <a:schemeClr val="bg1"/>
                          </a:solidFill>
                          <a:latin typeface="Arial"/>
                          <a:cs typeface="Arial"/>
                        </a:rPr>
                        <a:t> </a:t>
                      </a:r>
                      <a:r>
                        <a:rPr sz="2400" dirty="0">
                          <a:solidFill>
                            <a:schemeClr val="bg1"/>
                          </a:solidFill>
                          <a:latin typeface="Arial"/>
                          <a:cs typeface="Arial"/>
                        </a:rPr>
                        <a:t>the</a:t>
                      </a:r>
                      <a:r>
                        <a:rPr sz="2400" spc="-10" dirty="0">
                          <a:solidFill>
                            <a:schemeClr val="bg1"/>
                          </a:solidFill>
                          <a:latin typeface="Arial"/>
                          <a:cs typeface="Arial"/>
                        </a:rPr>
                        <a:t> </a:t>
                      </a:r>
                      <a:r>
                        <a:rPr sz="2400" dirty="0">
                          <a:solidFill>
                            <a:schemeClr val="bg1"/>
                          </a:solidFill>
                          <a:latin typeface="Arial"/>
                          <a:cs typeface="Arial"/>
                        </a:rPr>
                        <a:t>holder</a:t>
                      </a:r>
                      <a:r>
                        <a:rPr sz="2400" spc="5" dirty="0">
                          <a:solidFill>
                            <a:schemeClr val="bg1"/>
                          </a:solidFill>
                          <a:latin typeface="Arial"/>
                          <a:cs typeface="Arial"/>
                        </a:rPr>
                        <a:t> </a:t>
                      </a:r>
                      <a:r>
                        <a:rPr sz="2400" dirty="0">
                          <a:solidFill>
                            <a:schemeClr val="bg1"/>
                          </a:solidFill>
                          <a:latin typeface="Arial"/>
                          <a:cs typeface="Arial"/>
                        </a:rPr>
                        <a:t>is</a:t>
                      </a:r>
                      <a:r>
                        <a:rPr sz="2400" spc="-10" dirty="0">
                          <a:solidFill>
                            <a:schemeClr val="bg1"/>
                          </a:solidFill>
                          <a:latin typeface="Arial"/>
                          <a:cs typeface="Arial"/>
                        </a:rPr>
                        <a:t> </a:t>
                      </a:r>
                      <a:r>
                        <a:rPr sz="2400" dirty="0">
                          <a:solidFill>
                            <a:schemeClr val="bg1"/>
                          </a:solidFill>
                          <a:latin typeface="Arial"/>
                          <a:cs typeface="Arial"/>
                        </a:rPr>
                        <a:t>permitted</a:t>
                      </a:r>
                      <a:r>
                        <a:rPr sz="2400" spc="-15" dirty="0">
                          <a:solidFill>
                            <a:schemeClr val="bg1"/>
                          </a:solidFill>
                          <a:latin typeface="Arial"/>
                          <a:cs typeface="Arial"/>
                        </a:rPr>
                        <a:t> </a:t>
                      </a:r>
                      <a:r>
                        <a:rPr sz="2400" dirty="0">
                          <a:solidFill>
                            <a:schemeClr val="bg1"/>
                          </a:solidFill>
                          <a:latin typeface="Arial"/>
                          <a:cs typeface="Arial"/>
                        </a:rPr>
                        <a:t>to</a:t>
                      </a:r>
                      <a:r>
                        <a:rPr sz="2400" spc="-10" dirty="0">
                          <a:solidFill>
                            <a:schemeClr val="bg1"/>
                          </a:solidFill>
                          <a:latin typeface="Arial"/>
                          <a:cs typeface="Arial"/>
                        </a:rPr>
                        <a:t> </a:t>
                      </a:r>
                      <a:r>
                        <a:rPr sz="2400" dirty="0">
                          <a:solidFill>
                            <a:schemeClr val="bg1"/>
                          </a:solidFill>
                          <a:latin typeface="Arial"/>
                          <a:cs typeface="Arial"/>
                        </a:rPr>
                        <a:t>undertake</a:t>
                      </a:r>
                      <a:r>
                        <a:rPr sz="2400" spc="-10" dirty="0">
                          <a:solidFill>
                            <a:schemeClr val="bg1"/>
                          </a:solidFill>
                          <a:latin typeface="Arial"/>
                          <a:cs typeface="Arial"/>
                        </a:rPr>
                        <a:t> </a:t>
                      </a:r>
                      <a:r>
                        <a:rPr sz="2400" dirty="0">
                          <a:solidFill>
                            <a:schemeClr val="bg1"/>
                          </a:solidFill>
                          <a:latin typeface="Arial"/>
                          <a:cs typeface="Arial"/>
                        </a:rPr>
                        <a:t>the</a:t>
                      </a:r>
                      <a:r>
                        <a:rPr sz="2400" spc="-10" dirty="0">
                          <a:solidFill>
                            <a:schemeClr val="bg1"/>
                          </a:solidFill>
                          <a:latin typeface="Arial"/>
                          <a:cs typeface="Arial"/>
                        </a:rPr>
                        <a:t> </a:t>
                      </a:r>
                      <a:r>
                        <a:rPr sz="2400" dirty="0">
                          <a:solidFill>
                            <a:schemeClr val="bg1"/>
                          </a:solidFill>
                          <a:latin typeface="Arial"/>
                          <a:cs typeface="Arial"/>
                        </a:rPr>
                        <a:t>work</a:t>
                      </a:r>
                      <a:r>
                        <a:rPr sz="2400" spc="-5" dirty="0">
                          <a:solidFill>
                            <a:schemeClr val="bg1"/>
                          </a:solidFill>
                          <a:latin typeface="Arial"/>
                          <a:cs typeface="Arial"/>
                        </a:rPr>
                        <a:t> </a:t>
                      </a:r>
                      <a:r>
                        <a:rPr sz="2400" spc="-25" dirty="0">
                          <a:solidFill>
                            <a:schemeClr val="bg1"/>
                          </a:solidFill>
                          <a:latin typeface="Arial"/>
                          <a:cs typeface="Arial"/>
                        </a:rPr>
                        <a:t>in </a:t>
                      </a:r>
                      <a:r>
                        <a:rPr sz="2400" spc="-10" dirty="0">
                          <a:solidFill>
                            <a:schemeClr val="bg1"/>
                          </a:solidFill>
                          <a:latin typeface="Arial"/>
                          <a:cs typeface="Arial"/>
                        </a:rPr>
                        <a:t>question.</a:t>
                      </a:r>
                      <a:endParaRPr sz="2400" dirty="0">
                        <a:solidFill>
                          <a:schemeClr val="bg1"/>
                        </a:solidFill>
                        <a:latin typeface="Arial"/>
                        <a:cs typeface="Arial"/>
                      </a:endParaRPr>
                    </a:p>
                  </a:txBody>
                  <a:tcPr marL="0" marR="0" marT="38735" marB="0">
                    <a:lnL w="6350">
                      <a:solidFill>
                        <a:srgbClr val="FFFFFF"/>
                      </a:solidFill>
                      <a:prstDash val="solid"/>
                    </a:lnL>
                    <a:lnR w="6350">
                      <a:solidFill>
                        <a:srgbClr val="FFFFFF"/>
                      </a:solidFill>
                      <a:prstDash val="solid"/>
                    </a:lnR>
                    <a:lnT w="12700">
                      <a:solidFill>
                        <a:srgbClr val="FFFFFF"/>
                      </a:solidFill>
                      <a:prstDash val="solid"/>
                    </a:lnT>
                    <a:lnB w="38100">
                      <a:solidFill>
                        <a:srgbClr val="FFFFFF"/>
                      </a:solidFill>
                      <a:prstDash val="solid"/>
                    </a:lnB>
                    <a:solidFill>
                      <a:srgbClr val="C00000"/>
                    </a:solidFill>
                  </a:tcPr>
                </a:tc>
                <a:extLst>
                  <a:ext uri="{0D108BD9-81ED-4DB2-BD59-A6C34878D82A}">
                    <a16:rowId xmlns:a16="http://schemas.microsoft.com/office/drawing/2014/main" val="10000"/>
                  </a:ext>
                </a:extLst>
              </a:tr>
              <a:tr h="1295787">
                <a:tc>
                  <a:txBody>
                    <a:bodyPr/>
                    <a:lstStyle/>
                    <a:p>
                      <a:pPr marL="88265" marR="466090">
                        <a:lnSpc>
                          <a:spcPct val="100000"/>
                        </a:lnSpc>
                        <a:spcBef>
                          <a:spcPts val="305"/>
                        </a:spcBef>
                      </a:pPr>
                      <a:r>
                        <a:rPr sz="2400" dirty="0">
                          <a:solidFill>
                            <a:schemeClr val="bg1"/>
                          </a:solidFill>
                          <a:latin typeface="Arial"/>
                          <a:cs typeface="Arial"/>
                        </a:rPr>
                        <a:t>Where</a:t>
                      </a:r>
                      <a:r>
                        <a:rPr sz="2400" spc="-30" dirty="0">
                          <a:solidFill>
                            <a:schemeClr val="bg1"/>
                          </a:solidFill>
                          <a:latin typeface="Arial"/>
                          <a:cs typeface="Arial"/>
                        </a:rPr>
                        <a:t> </a:t>
                      </a:r>
                      <a:r>
                        <a:rPr sz="2400" dirty="0">
                          <a:solidFill>
                            <a:schemeClr val="bg1"/>
                          </a:solidFill>
                          <a:latin typeface="Arial"/>
                          <a:cs typeface="Arial"/>
                        </a:rPr>
                        <a:t>the</a:t>
                      </a:r>
                      <a:r>
                        <a:rPr sz="2400" spc="-35" dirty="0">
                          <a:solidFill>
                            <a:schemeClr val="bg1"/>
                          </a:solidFill>
                          <a:latin typeface="Arial"/>
                          <a:cs typeface="Arial"/>
                        </a:rPr>
                        <a:t> </a:t>
                      </a:r>
                      <a:r>
                        <a:rPr sz="2400" dirty="0">
                          <a:solidFill>
                            <a:schemeClr val="bg1"/>
                          </a:solidFill>
                          <a:latin typeface="Arial"/>
                          <a:cs typeface="Arial"/>
                        </a:rPr>
                        <a:t>prospective</a:t>
                      </a:r>
                      <a:r>
                        <a:rPr sz="2400" spc="-5" dirty="0">
                          <a:solidFill>
                            <a:schemeClr val="bg1"/>
                          </a:solidFill>
                          <a:latin typeface="Arial"/>
                          <a:cs typeface="Arial"/>
                        </a:rPr>
                        <a:t> </a:t>
                      </a:r>
                      <a:r>
                        <a:rPr sz="2400" dirty="0">
                          <a:solidFill>
                            <a:schemeClr val="bg1"/>
                          </a:solidFill>
                          <a:latin typeface="Arial"/>
                          <a:cs typeface="Arial"/>
                        </a:rPr>
                        <a:t>or</a:t>
                      </a:r>
                      <a:r>
                        <a:rPr sz="2400" spc="-20" dirty="0">
                          <a:solidFill>
                            <a:schemeClr val="bg1"/>
                          </a:solidFill>
                          <a:latin typeface="Arial"/>
                          <a:cs typeface="Arial"/>
                        </a:rPr>
                        <a:t> </a:t>
                      </a:r>
                      <a:r>
                        <a:rPr sz="2400" dirty="0">
                          <a:solidFill>
                            <a:schemeClr val="bg1"/>
                          </a:solidFill>
                          <a:latin typeface="Arial"/>
                          <a:cs typeface="Arial"/>
                        </a:rPr>
                        <a:t>current</a:t>
                      </a:r>
                      <a:r>
                        <a:rPr sz="2400" spc="-20" dirty="0">
                          <a:solidFill>
                            <a:schemeClr val="bg1"/>
                          </a:solidFill>
                          <a:latin typeface="Arial"/>
                          <a:cs typeface="Arial"/>
                        </a:rPr>
                        <a:t> </a:t>
                      </a:r>
                      <a:r>
                        <a:rPr sz="2400" dirty="0">
                          <a:solidFill>
                            <a:schemeClr val="bg1"/>
                          </a:solidFill>
                          <a:latin typeface="Arial"/>
                          <a:cs typeface="Arial"/>
                        </a:rPr>
                        <a:t>employee is</a:t>
                      </a:r>
                      <a:r>
                        <a:rPr sz="2400" spc="-20" dirty="0">
                          <a:solidFill>
                            <a:schemeClr val="bg1"/>
                          </a:solidFill>
                          <a:latin typeface="Arial"/>
                          <a:cs typeface="Arial"/>
                        </a:rPr>
                        <a:t> </a:t>
                      </a:r>
                      <a:r>
                        <a:rPr sz="2400" dirty="0">
                          <a:solidFill>
                            <a:schemeClr val="bg1"/>
                          </a:solidFill>
                          <a:latin typeface="Arial"/>
                          <a:cs typeface="Arial"/>
                        </a:rPr>
                        <a:t>unable</a:t>
                      </a:r>
                      <a:r>
                        <a:rPr sz="2400" spc="-5" dirty="0">
                          <a:solidFill>
                            <a:schemeClr val="bg1"/>
                          </a:solidFill>
                          <a:latin typeface="Arial"/>
                          <a:cs typeface="Arial"/>
                        </a:rPr>
                        <a:t> </a:t>
                      </a:r>
                      <a:r>
                        <a:rPr sz="2400" dirty="0">
                          <a:solidFill>
                            <a:schemeClr val="bg1"/>
                          </a:solidFill>
                          <a:latin typeface="Arial"/>
                          <a:cs typeface="Arial"/>
                        </a:rPr>
                        <a:t>to</a:t>
                      </a:r>
                      <a:r>
                        <a:rPr sz="2400" spc="-25" dirty="0">
                          <a:solidFill>
                            <a:schemeClr val="bg1"/>
                          </a:solidFill>
                          <a:latin typeface="Arial"/>
                          <a:cs typeface="Arial"/>
                        </a:rPr>
                        <a:t> </a:t>
                      </a:r>
                      <a:r>
                        <a:rPr sz="2400" spc="-10" dirty="0">
                          <a:solidFill>
                            <a:schemeClr val="bg1"/>
                          </a:solidFill>
                          <a:latin typeface="Arial"/>
                          <a:cs typeface="Arial"/>
                        </a:rPr>
                        <a:t>provide </a:t>
                      </a:r>
                      <a:r>
                        <a:rPr sz="2400" dirty="0">
                          <a:solidFill>
                            <a:schemeClr val="bg1"/>
                          </a:solidFill>
                          <a:latin typeface="Arial"/>
                          <a:cs typeface="Arial"/>
                        </a:rPr>
                        <a:t>any</a:t>
                      </a:r>
                      <a:r>
                        <a:rPr sz="2400" spc="-30" dirty="0">
                          <a:solidFill>
                            <a:schemeClr val="bg1"/>
                          </a:solidFill>
                          <a:latin typeface="Arial"/>
                          <a:cs typeface="Arial"/>
                        </a:rPr>
                        <a:t> </a:t>
                      </a:r>
                      <a:r>
                        <a:rPr sz="2400" dirty="0">
                          <a:solidFill>
                            <a:schemeClr val="bg1"/>
                          </a:solidFill>
                          <a:latin typeface="Arial"/>
                          <a:cs typeface="Arial"/>
                        </a:rPr>
                        <a:t>acceptable</a:t>
                      </a:r>
                      <a:r>
                        <a:rPr sz="2400" spc="5" dirty="0">
                          <a:solidFill>
                            <a:schemeClr val="bg1"/>
                          </a:solidFill>
                          <a:latin typeface="Arial"/>
                          <a:cs typeface="Arial"/>
                        </a:rPr>
                        <a:t> </a:t>
                      </a:r>
                      <a:r>
                        <a:rPr sz="2400" dirty="0">
                          <a:solidFill>
                            <a:schemeClr val="bg1"/>
                          </a:solidFill>
                          <a:latin typeface="Arial"/>
                          <a:cs typeface="Arial"/>
                        </a:rPr>
                        <a:t>documents</a:t>
                      </a:r>
                      <a:r>
                        <a:rPr sz="2400" spc="-10" dirty="0">
                          <a:solidFill>
                            <a:schemeClr val="bg1"/>
                          </a:solidFill>
                          <a:latin typeface="Arial"/>
                          <a:cs typeface="Arial"/>
                        </a:rPr>
                        <a:t> </a:t>
                      </a:r>
                      <a:r>
                        <a:rPr sz="2400" dirty="0">
                          <a:solidFill>
                            <a:schemeClr val="bg1"/>
                          </a:solidFill>
                          <a:latin typeface="Arial"/>
                          <a:cs typeface="Arial"/>
                        </a:rPr>
                        <a:t>due</a:t>
                      </a:r>
                      <a:r>
                        <a:rPr sz="2400" spc="-10" dirty="0">
                          <a:solidFill>
                            <a:schemeClr val="bg1"/>
                          </a:solidFill>
                          <a:latin typeface="Arial"/>
                          <a:cs typeface="Arial"/>
                        </a:rPr>
                        <a:t> </a:t>
                      </a:r>
                      <a:r>
                        <a:rPr sz="2400" dirty="0">
                          <a:solidFill>
                            <a:schemeClr val="bg1"/>
                          </a:solidFill>
                          <a:latin typeface="Arial"/>
                          <a:cs typeface="Arial"/>
                        </a:rPr>
                        <a:t>to</a:t>
                      </a:r>
                      <a:r>
                        <a:rPr sz="2400" spc="-15" dirty="0">
                          <a:solidFill>
                            <a:schemeClr val="bg1"/>
                          </a:solidFill>
                          <a:latin typeface="Arial"/>
                          <a:cs typeface="Arial"/>
                        </a:rPr>
                        <a:t> </a:t>
                      </a:r>
                      <a:r>
                        <a:rPr sz="2400" dirty="0">
                          <a:solidFill>
                            <a:schemeClr val="bg1"/>
                          </a:solidFill>
                          <a:latin typeface="Arial"/>
                          <a:cs typeface="Arial"/>
                        </a:rPr>
                        <a:t>an</a:t>
                      </a:r>
                      <a:r>
                        <a:rPr sz="2400" spc="-15" dirty="0">
                          <a:solidFill>
                            <a:schemeClr val="bg1"/>
                          </a:solidFill>
                          <a:latin typeface="Arial"/>
                          <a:cs typeface="Arial"/>
                        </a:rPr>
                        <a:t> </a:t>
                      </a:r>
                      <a:r>
                        <a:rPr sz="2400" dirty="0">
                          <a:solidFill>
                            <a:schemeClr val="bg1"/>
                          </a:solidFill>
                          <a:latin typeface="Arial"/>
                          <a:cs typeface="Arial"/>
                        </a:rPr>
                        <a:t>in</a:t>
                      </a:r>
                      <a:r>
                        <a:rPr sz="2400" spc="-10" dirty="0">
                          <a:solidFill>
                            <a:schemeClr val="bg1"/>
                          </a:solidFill>
                          <a:latin typeface="Arial"/>
                          <a:cs typeface="Arial"/>
                        </a:rPr>
                        <a:t> </a:t>
                      </a:r>
                      <a:r>
                        <a:rPr sz="2400" dirty="0">
                          <a:solidFill>
                            <a:schemeClr val="bg1"/>
                          </a:solidFill>
                          <a:latin typeface="Arial"/>
                          <a:cs typeface="Arial"/>
                        </a:rPr>
                        <a:t>time</a:t>
                      </a:r>
                      <a:r>
                        <a:rPr sz="2400" spc="-15" dirty="0">
                          <a:solidFill>
                            <a:schemeClr val="bg1"/>
                          </a:solidFill>
                          <a:latin typeface="Arial"/>
                          <a:cs typeface="Arial"/>
                        </a:rPr>
                        <a:t> </a:t>
                      </a:r>
                      <a:r>
                        <a:rPr sz="2400" spc="-10" dirty="0">
                          <a:solidFill>
                            <a:schemeClr val="bg1"/>
                          </a:solidFill>
                          <a:latin typeface="Arial"/>
                          <a:cs typeface="Arial"/>
                        </a:rPr>
                        <a:t>outstanding </a:t>
                      </a:r>
                      <a:r>
                        <a:rPr sz="2400" dirty="0">
                          <a:solidFill>
                            <a:schemeClr val="bg1"/>
                          </a:solidFill>
                          <a:latin typeface="Arial"/>
                          <a:cs typeface="Arial"/>
                        </a:rPr>
                        <a:t>application</a:t>
                      </a:r>
                      <a:r>
                        <a:rPr sz="2400" spc="10" dirty="0">
                          <a:solidFill>
                            <a:schemeClr val="bg1"/>
                          </a:solidFill>
                          <a:latin typeface="Arial"/>
                          <a:cs typeface="Arial"/>
                        </a:rPr>
                        <a:t> </a:t>
                      </a:r>
                      <a:r>
                        <a:rPr sz="2400" dirty="0">
                          <a:solidFill>
                            <a:schemeClr val="bg1"/>
                          </a:solidFill>
                          <a:latin typeface="Arial"/>
                          <a:cs typeface="Arial"/>
                        </a:rPr>
                        <a:t>or</a:t>
                      </a:r>
                      <a:r>
                        <a:rPr sz="2400" spc="-30" dirty="0">
                          <a:solidFill>
                            <a:schemeClr val="bg1"/>
                          </a:solidFill>
                          <a:latin typeface="Arial"/>
                          <a:cs typeface="Arial"/>
                        </a:rPr>
                        <a:t> </a:t>
                      </a:r>
                      <a:r>
                        <a:rPr sz="2400" dirty="0">
                          <a:solidFill>
                            <a:schemeClr val="bg1"/>
                          </a:solidFill>
                          <a:latin typeface="Arial"/>
                          <a:cs typeface="Arial"/>
                        </a:rPr>
                        <a:t>appeal</a:t>
                      </a:r>
                      <a:r>
                        <a:rPr sz="2400" spc="-10" dirty="0">
                          <a:solidFill>
                            <a:schemeClr val="bg1"/>
                          </a:solidFill>
                          <a:latin typeface="Arial"/>
                          <a:cs typeface="Arial"/>
                        </a:rPr>
                        <a:t> </a:t>
                      </a:r>
                      <a:r>
                        <a:rPr sz="2400" dirty="0">
                          <a:solidFill>
                            <a:schemeClr val="bg1"/>
                          </a:solidFill>
                          <a:latin typeface="Arial"/>
                          <a:cs typeface="Arial"/>
                        </a:rPr>
                        <a:t>with</a:t>
                      </a:r>
                      <a:r>
                        <a:rPr sz="2400" spc="-15" dirty="0">
                          <a:solidFill>
                            <a:schemeClr val="bg1"/>
                          </a:solidFill>
                          <a:latin typeface="Arial"/>
                          <a:cs typeface="Arial"/>
                        </a:rPr>
                        <a:t> </a:t>
                      </a:r>
                      <a:r>
                        <a:rPr sz="2400" dirty="0">
                          <a:solidFill>
                            <a:schemeClr val="bg1"/>
                          </a:solidFill>
                          <a:latin typeface="Arial"/>
                          <a:cs typeface="Arial"/>
                        </a:rPr>
                        <a:t>the</a:t>
                      </a:r>
                      <a:r>
                        <a:rPr sz="2400" spc="-25" dirty="0">
                          <a:solidFill>
                            <a:schemeClr val="bg1"/>
                          </a:solidFill>
                          <a:latin typeface="Arial"/>
                          <a:cs typeface="Arial"/>
                        </a:rPr>
                        <a:t> </a:t>
                      </a:r>
                      <a:r>
                        <a:rPr sz="2400" dirty="0">
                          <a:solidFill>
                            <a:schemeClr val="bg1"/>
                          </a:solidFill>
                          <a:latin typeface="Arial"/>
                          <a:cs typeface="Arial"/>
                        </a:rPr>
                        <a:t>Home</a:t>
                      </a:r>
                      <a:r>
                        <a:rPr sz="2400" spc="-20" dirty="0">
                          <a:solidFill>
                            <a:schemeClr val="bg1"/>
                          </a:solidFill>
                          <a:latin typeface="Arial"/>
                          <a:cs typeface="Arial"/>
                        </a:rPr>
                        <a:t> </a:t>
                      </a:r>
                      <a:r>
                        <a:rPr sz="2400" spc="-10" dirty="0">
                          <a:solidFill>
                            <a:schemeClr val="bg1"/>
                          </a:solidFill>
                          <a:latin typeface="Arial"/>
                          <a:cs typeface="Arial"/>
                        </a:rPr>
                        <a:t>Office.</a:t>
                      </a:r>
                      <a:endParaRPr sz="2400" dirty="0">
                        <a:solidFill>
                          <a:schemeClr val="bg1"/>
                        </a:solidFill>
                        <a:latin typeface="Arial"/>
                        <a:cs typeface="Arial"/>
                      </a:endParaRPr>
                    </a:p>
                  </a:txBody>
                  <a:tcPr marL="0" marR="0" marT="38735" marB="0">
                    <a:lnL w="6350">
                      <a:solidFill>
                        <a:srgbClr val="FFFFFF"/>
                      </a:solidFill>
                      <a:prstDash val="solid"/>
                    </a:lnL>
                    <a:lnR w="6350">
                      <a:solidFill>
                        <a:srgbClr val="FFFFFF"/>
                      </a:solidFill>
                      <a:prstDash val="solid"/>
                    </a:lnR>
                    <a:lnT w="38100">
                      <a:solidFill>
                        <a:srgbClr val="FFFFFF"/>
                      </a:solidFill>
                      <a:prstDash val="solid"/>
                    </a:lnT>
                    <a:lnB w="12700">
                      <a:solidFill>
                        <a:srgbClr val="FFFFFF"/>
                      </a:solidFill>
                      <a:prstDash val="solid"/>
                    </a:lnB>
                    <a:solidFill>
                      <a:srgbClr val="C00000"/>
                    </a:solidFill>
                  </a:tcPr>
                </a:tc>
                <a:extLst>
                  <a:ext uri="{0D108BD9-81ED-4DB2-BD59-A6C34878D82A}">
                    <a16:rowId xmlns:a16="http://schemas.microsoft.com/office/drawing/2014/main" val="10001"/>
                  </a:ext>
                </a:extLst>
              </a:tr>
              <a:tr h="1636283">
                <a:tc>
                  <a:txBody>
                    <a:bodyPr/>
                    <a:lstStyle/>
                    <a:p>
                      <a:pPr marL="88265" marR="280035">
                        <a:lnSpc>
                          <a:spcPct val="100000"/>
                        </a:lnSpc>
                        <a:spcBef>
                          <a:spcPts val="310"/>
                        </a:spcBef>
                      </a:pPr>
                      <a:r>
                        <a:rPr sz="2400" dirty="0">
                          <a:solidFill>
                            <a:schemeClr val="bg1"/>
                          </a:solidFill>
                          <a:latin typeface="Arial"/>
                          <a:cs typeface="Arial"/>
                        </a:rPr>
                        <a:t>Where</a:t>
                      </a:r>
                      <a:r>
                        <a:rPr sz="2400" spc="-20" dirty="0">
                          <a:solidFill>
                            <a:schemeClr val="bg1"/>
                          </a:solidFill>
                          <a:latin typeface="Arial"/>
                          <a:cs typeface="Arial"/>
                        </a:rPr>
                        <a:t> </a:t>
                      </a:r>
                      <a:r>
                        <a:rPr sz="2400" dirty="0">
                          <a:solidFill>
                            <a:schemeClr val="bg1"/>
                          </a:solidFill>
                          <a:latin typeface="Arial"/>
                          <a:cs typeface="Arial"/>
                        </a:rPr>
                        <a:t>the</a:t>
                      </a:r>
                      <a:r>
                        <a:rPr sz="2400" spc="-35" dirty="0">
                          <a:solidFill>
                            <a:schemeClr val="bg1"/>
                          </a:solidFill>
                          <a:latin typeface="Arial"/>
                          <a:cs typeface="Arial"/>
                        </a:rPr>
                        <a:t> </a:t>
                      </a:r>
                      <a:r>
                        <a:rPr sz="2400" dirty="0">
                          <a:solidFill>
                            <a:schemeClr val="bg1"/>
                          </a:solidFill>
                          <a:latin typeface="Arial"/>
                          <a:cs typeface="Arial"/>
                        </a:rPr>
                        <a:t>employer</a:t>
                      </a:r>
                      <a:r>
                        <a:rPr sz="2400" spc="-5" dirty="0">
                          <a:solidFill>
                            <a:schemeClr val="bg1"/>
                          </a:solidFill>
                          <a:latin typeface="Arial"/>
                          <a:cs typeface="Arial"/>
                        </a:rPr>
                        <a:t> </a:t>
                      </a:r>
                      <a:r>
                        <a:rPr sz="2400" dirty="0">
                          <a:solidFill>
                            <a:schemeClr val="bg1"/>
                          </a:solidFill>
                          <a:latin typeface="Arial"/>
                          <a:cs typeface="Arial"/>
                        </a:rPr>
                        <a:t>considers</a:t>
                      </a:r>
                      <a:r>
                        <a:rPr sz="2400" spc="5" dirty="0">
                          <a:solidFill>
                            <a:schemeClr val="bg1"/>
                          </a:solidFill>
                          <a:latin typeface="Arial"/>
                          <a:cs typeface="Arial"/>
                        </a:rPr>
                        <a:t> </a:t>
                      </a:r>
                      <a:r>
                        <a:rPr sz="2400" dirty="0">
                          <a:solidFill>
                            <a:schemeClr val="bg1"/>
                          </a:solidFill>
                          <a:latin typeface="Arial"/>
                          <a:cs typeface="Arial"/>
                        </a:rPr>
                        <a:t>that</a:t>
                      </a:r>
                      <a:r>
                        <a:rPr sz="2400" spc="-30" dirty="0">
                          <a:solidFill>
                            <a:schemeClr val="bg1"/>
                          </a:solidFill>
                          <a:latin typeface="Arial"/>
                          <a:cs typeface="Arial"/>
                        </a:rPr>
                        <a:t> </a:t>
                      </a:r>
                      <a:r>
                        <a:rPr lang="en-GB" sz="2400" spc="-20" dirty="0">
                          <a:solidFill>
                            <a:schemeClr val="bg1"/>
                          </a:solidFill>
                          <a:latin typeface="Arial"/>
                          <a:cs typeface="Arial"/>
                        </a:rPr>
                        <a:t>any</a:t>
                      </a:r>
                      <a:r>
                        <a:rPr sz="2400" spc="-10" dirty="0">
                          <a:solidFill>
                            <a:schemeClr val="bg1"/>
                          </a:solidFill>
                          <a:latin typeface="Arial"/>
                          <a:cs typeface="Arial"/>
                        </a:rPr>
                        <a:t> </a:t>
                      </a:r>
                      <a:r>
                        <a:rPr sz="2400" dirty="0">
                          <a:solidFill>
                            <a:schemeClr val="bg1"/>
                          </a:solidFill>
                          <a:latin typeface="Arial"/>
                          <a:cs typeface="Arial"/>
                        </a:rPr>
                        <a:t>acceptable</a:t>
                      </a:r>
                      <a:r>
                        <a:rPr sz="2400" spc="5" dirty="0">
                          <a:solidFill>
                            <a:schemeClr val="bg1"/>
                          </a:solidFill>
                          <a:latin typeface="Arial"/>
                          <a:cs typeface="Arial"/>
                        </a:rPr>
                        <a:t> </a:t>
                      </a:r>
                      <a:r>
                        <a:rPr sz="2400" spc="-10" dirty="0">
                          <a:solidFill>
                            <a:schemeClr val="bg1"/>
                          </a:solidFill>
                          <a:latin typeface="Arial"/>
                          <a:cs typeface="Arial"/>
                        </a:rPr>
                        <a:t>document </a:t>
                      </a:r>
                      <a:r>
                        <a:rPr sz="2400" dirty="0">
                          <a:solidFill>
                            <a:schemeClr val="bg1"/>
                          </a:solidFill>
                          <a:latin typeface="Arial"/>
                          <a:cs typeface="Arial"/>
                        </a:rPr>
                        <a:t>ha</a:t>
                      </a:r>
                      <a:r>
                        <a:rPr lang="en-GB" sz="2400" dirty="0" err="1">
                          <a:solidFill>
                            <a:schemeClr val="bg1"/>
                          </a:solidFill>
                          <a:latin typeface="Arial"/>
                          <a:cs typeface="Arial"/>
                        </a:rPr>
                        <a:t>ve</a:t>
                      </a:r>
                      <a:r>
                        <a:rPr sz="2400" spc="-15" dirty="0">
                          <a:solidFill>
                            <a:schemeClr val="bg1"/>
                          </a:solidFill>
                          <a:latin typeface="Arial"/>
                          <a:cs typeface="Arial"/>
                        </a:rPr>
                        <a:t> </a:t>
                      </a:r>
                      <a:r>
                        <a:rPr sz="2400" dirty="0">
                          <a:solidFill>
                            <a:schemeClr val="bg1"/>
                          </a:solidFill>
                          <a:latin typeface="Arial"/>
                          <a:cs typeface="Arial"/>
                        </a:rPr>
                        <a:t>not</a:t>
                      </a:r>
                      <a:r>
                        <a:rPr sz="2400" spc="-20" dirty="0">
                          <a:solidFill>
                            <a:schemeClr val="bg1"/>
                          </a:solidFill>
                          <a:latin typeface="Arial"/>
                          <a:cs typeface="Arial"/>
                        </a:rPr>
                        <a:t> </a:t>
                      </a:r>
                      <a:r>
                        <a:rPr sz="2400" dirty="0">
                          <a:solidFill>
                            <a:schemeClr val="bg1"/>
                          </a:solidFill>
                          <a:latin typeface="Arial"/>
                          <a:cs typeface="Arial"/>
                        </a:rPr>
                        <a:t>been</a:t>
                      </a:r>
                      <a:r>
                        <a:rPr sz="2400" spc="10" dirty="0">
                          <a:solidFill>
                            <a:schemeClr val="bg1"/>
                          </a:solidFill>
                          <a:latin typeface="Arial"/>
                          <a:cs typeface="Arial"/>
                        </a:rPr>
                        <a:t> </a:t>
                      </a:r>
                      <a:r>
                        <a:rPr sz="2400" dirty="0">
                          <a:solidFill>
                            <a:schemeClr val="bg1"/>
                          </a:solidFill>
                          <a:latin typeface="Arial"/>
                          <a:cs typeface="Arial"/>
                        </a:rPr>
                        <a:t>provided,</a:t>
                      </a:r>
                      <a:r>
                        <a:rPr sz="2400" spc="5" dirty="0">
                          <a:solidFill>
                            <a:schemeClr val="bg1"/>
                          </a:solidFill>
                          <a:latin typeface="Arial"/>
                          <a:cs typeface="Arial"/>
                        </a:rPr>
                        <a:t> </a:t>
                      </a:r>
                      <a:r>
                        <a:rPr sz="2400" dirty="0">
                          <a:solidFill>
                            <a:schemeClr val="bg1"/>
                          </a:solidFill>
                          <a:latin typeface="Arial"/>
                          <a:cs typeface="Arial"/>
                        </a:rPr>
                        <a:t>but</a:t>
                      </a:r>
                      <a:r>
                        <a:rPr sz="2400" spc="-20" dirty="0">
                          <a:solidFill>
                            <a:schemeClr val="bg1"/>
                          </a:solidFill>
                          <a:latin typeface="Arial"/>
                          <a:cs typeface="Arial"/>
                        </a:rPr>
                        <a:t> </a:t>
                      </a:r>
                      <a:r>
                        <a:rPr sz="2400" dirty="0">
                          <a:solidFill>
                            <a:schemeClr val="bg1"/>
                          </a:solidFill>
                          <a:latin typeface="Arial"/>
                          <a:cs typeface="Arial"/>
                        </a:rPr>
                        <a:t>the</a:t>
                      </a:r>
                      <a:r>
                        <a:rPr sz="2400" spc="-10" dirty="0">
                          <a:solidFill>
                            <a:schemeClr val="bg1"/>
                          </a:solidFill>
                          <a:latin typeface="Arial"/>
                          <a:cs typeface="Arial"/>
                        </a:rPr>
                        <a:t> </a:t>
                      </a:r>
                      <a:r>
                        <a:rPr sz="2400" dirty="0">
                          <a:solidFill>
                            <a:schemeClr val="bg1"/>
                          </a:solidFill>
                          <a:latin typeface="Arial"/>
                          <a:cs typeface="Arial"/>
                        </a:rPr>
                        <a:t>person presents</a:t>
                      </a:r>
                      <a:r>
                        <a:rPr sz="2400" spc="-10" dirty="0">
                          <a:solidFill>
                            <a:schemeClr val="bg1"/>
                          </a:solidFill>
                          <a:latin typeface="Arial"/>
                          <a:cs typeface="Arial"/>
                        </a:rPr>
                        <a:t> </a:t>
                      </a:r>
                      <a:r>
                        <a:rPr sz="2400" dirty="0">
                          <a:solidFill>
                            <a:schemeClr val="bg1"/>
                          </a:solidFill>
                          <a:latin typeface="Arial"/>
                          <a:cs typeface="Arial"/>
                        </a:rPr>
                        <a:t>other</a:t>
                      </a:r>
                      <a:r>
                        <a:rPr sz="2400" spc="-10" dirty="0">
                          <a:solidFill>
                            <a:schemeClr val="bg1"/>
                          </a:solidFill>
                          <a:latin typeface="Arial"/>
                          <a:cs typeface="Arial"/>
                        </a:rPr>
                        <a:t> information </a:t>
                      </a:r>
                      <a:r>
                        <a:rPr sz="2400" dirty="0">
                          <a:solidFill>
                            <a:schemeClr val="bg1"/>
                          </a:solidFill>
                          <a:latin typeface="Arial"/>
                          <a:cs typeface="Arial"/>
                        </a:rPr>
                        <a:t>indicating</a:t>
                      </a:r>
                      <a:r>
                        <a:rPr sz="2400" spc="15" dirty="0">
                          <a:solidFill>
                            <a:schemeClr val="bg1"/>
                          </a:solidFill>
                          <a:latin typeface="Arial"/>
                          <a:cs typeface="Arial"/>
                        </a:rPr>
                        <a:t> </a:t>
                      </a:r>
                      <a:r>
                        <a:rPr sz="2400" dirty="0">
                          <a:solidFill>
                            <a:schemeClr val="bg1"/>
                          </a:solidFill>
                          <a:latin typeface="Arial"/>
                          <a:cs typeface="Arial"/>
                        </a:rPr>
                        <a:t>they</a:t>
                      </a:r>
                      <a:r>
                        <a:rPr sz="2400" spc="-15" dirty="0">
                          <a:solidFill>
                            <a:schemeClr val="bg1"/>
                          </a:solidFill>
                          <a:latin typeface="Arial"/>
                          <a:cs typeface="Arial"/>
                        </a:rPr>
                        <a:t> </a:t>
                      </a:r>
                      <a:r>
                        <a:rPr sz="2400" dirty="0">
                          <a:solidFill>
                            <a:schemeClr val="bg1"/>
                          </a:solidFill>
                          <a:latin typeface="Arial"/>
                          <a:cs typeface="Arial"/>
                        </a:rPr>
                        <a:t>are</a:t>
                      </a:r>
                      <a:r>
                        <a:rPr sz="2400" spc="-15" dirty="0">
                          <a:solidFill>
                            <a:schemeClr val="bg1"/>
                          </a:solidFill>
                          <a:latin typeface="Arial"/>
                          <a:cs typeface="Arial"/>
                        </a:rPr>
                        <a:t> </a:t>
                      </a:r>
                      <a:r>
                        <a:rPr sz="2400" dirty="0">
                          <a:solidFill>
                            <a:schemeClr val="bg1"/>
                          </a:solidFill>
                          <a:latin typeface="Arial"/>
                          <a:cs typeface="Arial"/>
                        </a:rPr>
                        <a:t>a</a:t>
                      </a:r>
                      <a:r>
                        <a:rPr sz="2400" spc="-5" dirty="0">
                          <a:solidFill>
                            <a:schemeClr val="bg1"/>
                          </a:solidFill>
                          <a:latin typeface="Arial"/>
                          <a:cs typeface="Arial"/>
                        </a:rPr>
                        <a:t> </a:t>
                      </a:r>
                      <a:r>
                        <a:rPr sz="2400" spc="-10" dirty="0">
                          <a:solidFill>
                            <a:schemeClr val="bg1"/>
                          </a:solidFill>
                          <a:latin typeface="Arial"/>
                          <a:cs typeface="Arial"/>
                        </a:rPr>
                        <a:t>long-</a:t>
                      </a:r>
                      <a:r>
                        <a:rPr sz="2400" dirty="0">
                          <a:solidFill>
                            <a:schemeClr val="bg1"/>
                          </a:solidFill>
                          <a:latin typeface="Arial"/>
                          <a:cs typeface="Arial"/>
                        </a:rPr>
                        <a:t>term</a:t>
                      </a:r>
                      <a:r>
                        <a:rPr sz="2400" spc="-10" dirty="0">
                          <a:solidFill>
                            <a:schemeClr val="bg1"/>
                          </a:solidFill>
                          <a:latin typeface="Arial"/>
                          <a:cs typeface="Arial"/>
                        </a:rPr>
                        <a:t> </a:t>
                      </a:r>
                      <a:r>
                        <a:rPr sz="2400" dirty="0">
                          <a:solidFill>
                            <a:schemeClr val="bg1"/>
                          </a:solidFill>
                          <a:latin typeface="Arial"/>
                          <a:cs typeface="Arial"/>
                        </a:rPr>
                        <a:t>resident</a:t>
                      </a:r>
                      <a:r>
                        <a:rPr sz="2400" spc="5" dirty="0">
                          <a:solidFill>
                            <a:schemeClr val="bg1"/>
                          </a:solidFill>
                          <a:latin typeface="Arial"/>
                          <a:cs typeface="Arial"/>
                        </a:rPr>
                        <a:t> </a:t>
                      </a:r>
                      <a:r>
                        <a:rPr sz="2400" dirty="0">
                          <a:solidFill>
                            <a:schemeClr val="bg1"/>
                          </a:solidFill>
                          <a:latin typeface="Arial"/>
                          <a:cs typeface="Arial"/>
                        </a:rPr>
                        <a:t>of</a:t>
                      </a:r>
                      <a:r>
                        <a:rPr sz="2400" spc="-10" dirty="0">
                          <a:solidFill>
                            <a:schemeClr val="bg1"/>
                          </a:solidFill>
                          <a:latin typeface="Arial"/>
                          <a:cs typeface="Arial"/>
                        </a:rPr>
                        <a:t> </a:t>
                      </a:r>
                      <a:r>
                        <a:rPr sz="2400" dirty="0">
                          <a:solidFill>
                            <a:schemeClr val="bg1"/>
                          </a:solidFill>
                          <a:latin typeface="Arial"/>
                          <a:cs typeface="Arial"/>
                        </a:rPr>
                        <a:t>the</a:t>
                      </a:r>
                      <a:r>
                        <a:rPr sz="2400" spc="-30" dirty="0">
                          <a:solidFill>
                            <a:schemeClr val="bg1"/>
                          </a:solidFill>
                          <a:latin typeface="Arial"/>
                          <a:cs typeface="Arial"/>
                        </a:rPr>
                        <a:t> </a:t>
                      </a:r>
                      <a:r>
                        <a:rPr sz="2400" dirty="0">
                          <a:solidFill>
                            <a:schemeClr val="bg1"/>
                          </a:solidFill>
                          <a:latin typeface="Arial"/>
                          <a:cs typeface="Arial"/>
                        </a:rPr>
                        <a:t>UK</a:t>
                      </a:r>
                      <a:r>
                        <a:rPr sz="2400" spc="-25" dirty="0">
                          <a:solidFill>
                            <a:schemeClr val="bg1"/>
                          </a:solidFill>
                          <a:latin typeface="Arial"/>
                          <a:cs typeface="Arial"/>
                        </a:rPr>
                        <a:t> </a:t>
                      </a:r>
                      <a:r>
                        <a:rPr sz="2400" dirty="0">
                          <a:solidFill>
                            <a:schemeClr val="bg1"/>
                          </a:solidFill>
                          <a:latin typeface="Arial"/>
                          <a:cs typeface="Arial"/>
                        </a:rPr>
                        <a:t>who</a:t>
                      </a:r>
                      <a:r>
                        <a:rPr sz="2400" spc="-5" dirty="0">
                          <a:solidFill>
                            <a:schemeClr val="bg1"/>
                          </a:solidFill>
                          <a:latin typeface="Arial"/>
                          <a:cs typeface="Arial"/>
                        </a:rPr>
                        <a:t> </a:t>
                      </a:r>
                      <a:r>
                        <a:rPr sz="2400" dirty="0">
                          <a:solidFill>
                            <a:schemeClr val="bg1"/>
                          </a:solidFill>
                          <a:latin typeface="Arial"/>
                          <a:cs typeface="Arial"/>
                        </a:rPr>
                        <a:t>arrived</a:t>
                      </a:r>
                      <a:r>
                        <a:rPr sz="2400" spc="-5" dirty="0">
                          <a:solidFill>
                            <a:schemeClr val="bg1"/>
                          </a:solidFill>
                          <a:latin typeface="Arial"/>
                          <a:cs typeface="Arial"/>
                        </a:rPr>
                        <a:t> </a:t>
                      </a:r>
                      <a:r>
                        <a:rPr sz="2400" spc="-25" dirty="0">
                          <a:solidFill>
                            <a:schemeClr val="bg1"/>
                          </a:solidFill>
                          <a:latin typeface="Arial"/>
                          <a:cs typeface="Arial"/>
                        </a:rPr>
                        <a:t>in </a:t>
                      </a:r>
                      <a:r>
                        <a:rPr sz="2400" dirty="0">
                          <a:solidFill>
                            <a:schemeClr val="bg1"/>
                          </a:solidFill>
                          <a:latin typeface="Arial"/>
                          <a:cs typeface="Arial"/>
                        </a:rPr>
                        <a:t>the</a:t>
                      </a:r>
                      <a:r>
                        <a:rPr sz="2400" spc="-30" dirty="0">
                          <a:solidFill>
                            <a:schemeClr val="bg1"/>
                          </a:solidFill>
                          <a:latin typeface="Arial"/>
                          <a:cs typeface="Arial"/>
                        </a:rPr>
                        <a:t> </a:t>
                      </a:r>
                      <a:r>
                        <a:rPr sz="2400" dirty="0">
                          <a:solidFill>
                            <a:schemeClr val="bg1"/>
                          </a:solidFill>
                          <a:latin typeface="Arial"/>
                          <a:cs typeface="Arial"/>
                        </a:rPr>
                        <a:t>UK</a:t>
                      </a:r>
                      <a:r>
                        <a:rPr sz="2400" spc="-15" dirty="0">
                          <a:solidFill>
                            <a:schemeClr val="bg1"/>
                          </a:solidFill>
                          <a:latin typeface="Arial"/>
                          <a:cs typeface="Arial"/>
                        </a:rPr>
                        <a:t> </a:t>
                      </a:r>
                      <a:r>
                        <a:rPr sz="2400" dirty="0">
                          <a:solidFill>
                            <a:schemeClr val="bg1"/>
                          </a:solidFill>
                          <a:latin typeface="Arial"/>
                          <a:cs typeface="Arial"/>
                        </a:rPr>
                        <a:t>before</a:t>
                      </a:r>
                      <a:r>
                        <a:rPr sz="2400" spc="-10" dirty="0">
                          <a:solidFill>
                            <a:schemeClr val="bg1"/>
                          </a:solidFill>
                          <a:latin typeface="Arial"/>
                          <a:cs typeface="Arial"/>
                        </a:rPr>
                        <a:t> 1988.</a:t>
                      </a:r>
                      <a:endParaRPr sz="2400" dirty="0">
                        <a:solidFill>
                          <a:schemeClr val="bg1"/>
                        </a:solidFill>
                        <a:latin typeface="Arial"/>
                        <a:cs typeface="Arial"/>
                      </a:endParaRPr>
                    </a:p>
                  </a:txBody>
                  <a:tcPr marL="0" marR="0" marT="39370" marB="0">
                    <a:lnL w="6350">
                      <a:solidFill>
                        <a:srgbClr val="FFFFFF"/>
                      </a:solidFill>
                      <a:prstDash val="solid"/>
                    </a:lnL>
                    <a:lnR w="6350">
                      <a:solidFill>
                        <a:srgbClr val="FFFFFF"/>
                      </a:solidFill>
                      <a:prstDash val="solid"/>
                    </a:lnR>
                    <a:lnT w="12700">
                      <a:solidFill>
                        <a:srgbClr val="FFFFFF"/>
                      </a:solidFill>
                      <a:prstDash val="solid"/>
                    </a:lnT>
                    <a:solidFill>
                      <a:srgbClr val="C00000"/>
                    </a:solidFill>
                  </a:tcPr>
                </a:tc>
                <a:extLst>
                  <a:ext uri="{0D108BD9-81ED-4DB2-BD59-A6C34878D82A}">
                    <a16:rowId xmlns:a16="http://schemas.microsoft.com/office/drawing/2014/main" val="10002"/>
                  </a:ext>
                </a:extLst>
              </a:tr>
            </a:tbl>
          </a:graphicData>
        </a:graphic>
      </p:graphicFrame>
      <p:pic>
        <p:nvPicPr>
          <p:cNvPr id="6" name="Picture 5">
            <a:extLst>
              <a:ext uri="{FF2B5EF4-FFF2-40B4-BE49-F238E27FC236}">
                <a16:creationId xmlns:a16="http://schemas.microsoft.com/office/drawing/2014/main" id="{CEACE0FA-263B-4997-9CE1-58ADF5855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158" y="3123"/>
            <a:ext cx="1757757" cy="1411021"/>
          </a:xfrm>
          <a:prstGeom prst="rect">
            <a:avLst/>
          </a:prstGeom>
          <a:effectLst>
            <a:softEdge rad="266700"/>
          </a:effec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3611" y="547276"/>
            <a:ext cx="9128362" cy="873315"/>
          </a:xfrm>
          <a:prstGeom prst="rect">
            <a:avLst/>
          </a:prstGeom>
        </p:spPr>
        <p:txBody>
          <a:bodyPr vert="horz" wrap="square" lIns="0" tIns="422909" rIns="0" bIns="0" rtlCol="0" anchor="ctr">
            <a:spAutoFit/>
          </a:bodyPr>
          <a:lstStyle/>
          <a:p>
            <a:pPr marL="1546860">
              <a:lnSpc>
                <a:spcPct val="100000"/>
              </a:lnSpc>
              <a:spcBef>
                <a:spcPts val="100"/>
              </a:spcBef>
            </a:pPr>
            <a:r>
              <a:rPr sz="2900" b="1" dirty="0">
                <a:solidFill>
                  <a:srgbClr val="C00000"/>
                </a:solidFill>
              </a:rPr>
              <a:t>Application</a:t>
            </a:r>
            <a:r>
              <a:rPr sz="2900" b="1" spc="-75" dirty="0">
                <a:solidFill>
                  <a:srgbClr val="C00000"/>
                </a:solidFill>
              </a:rPr>
              <a:t> </a:t>
            </a:r>
            <a:r>
              <a:rPr sz="2900" b="1" dirty="0">
                <a:solidFill>
                  <a:srgbClr val="C00000"/>
                </a:solidFill>
              </a:rPr>
              <a:t>Registration</a:t>
            </a:r>
            <a:r>
              <a:rPr sz="2900" b="1" spc="-70" dirty="0">
                <a:solidFill>
                  <a:srgbClr val="C00000"/>
                </a:solidFill>
              </a:rPr>
              <a:t> </a:t>
            </a:r>
            <a:r>
              <a:rPr sz="2900" b="1" spc="-20" dirty="0">
                <a:solidFill>
                  <a:srgbClr val="C00000"/>
                </a:solidFill>
              </a:rPr>
              <a:t>Card</a:t>
            </a:r>
            <a:endParaRPr sz="2900" b="1" dirty="0">
              <a:solidFill>
                <a:srgbClr val="C00000"/>
              </a:solidFill>
            </a:endParaRPr>
          </a:p>
        </p:txBody>
      </p:sp>
      <p:sp>
        <p:nvSpPr>
          <p:cNvPr id="3" name="object 3"/>
          <p:cNvSpPr txBox="1"/>
          <p:nvPr/>
        </p:nvSpPr>
        <p:spPr>
          <a:xfrm>
            <a:off x="1828800" y="1571522"/>
            <a:ext cx="7485380" cy="635635"/>
          </a:xfrm>
          <a:prstGeom prst="rect">
            <a:avLst/>
          </a:prstGeom>
        </p:spPr>
        <p:txBody>
          <a:bodyPr vert="horz" wrap="square" lIns="0" tIns="13335" rIns="0" bIns="0" rtlCol="0">
            <a:spAutoFit/>
          </a:bodyPr>
          <a:lstStyle/>
          <a:p>
            <a:pPr marL="12700" marR="5080">
              <a:spcBef>
                <a:spcPts val="105"/>
              </a:spcBef>
              <a:tabLst>
                <a:tab pos="1386840" algn="l"/>
              </a:tabLst>
            </a:pPr>
            <a:r>
              <a:rPr sz="2000" b="1" dirty="0">
                <a:solidFill>
                  <a:srgbClr val="36455B"/>
                </a:solidFill>
                <a:latin typeface="Arial"/>
                <a:cs typeface="Arial"/>
              </a:rPr>
              <a:t>Application</a:t>
            </a:r>
            <a:r>
              <a:rPr sz="2000" b="1" spc="-40" dirty="0">
                <a:solidFill>
                  <a:srgbClr val="36455B"/>
                </a:solidFill>
                <a:latin typeface="Arial"/>
                <a:cs typeface="Arial"/>
              </a:rPr>
              <a:t> </a:t>
            </a:r>
            <a:r>
              <a:rPr sz="2000" b="1" dirty="0">
                <a:solidFill>
                  <a:srgbClr val="36455B"/>
                </a:solidFill>
                <a:latin typeface="Arial"/>
                <a:cs typeface="Arial"/>
              </a:rPr>
              <a:t>Registration</a:t>
            </a:r>
            <a:r>
              <a:rPr sz="2000" b="1" spc="-55" dirty="0">
                <a:solidFill>
                  <a:srgbClr val="36455B"/>
                </a:solidFill>
                <a:latin typeface="Arial"/>
                <a:cs typeface="Arial"/>
              </a:rPr>
              <a:t> </a:t>
            </a:r>
            <a:r>
              <a:rPr sz="2000" b="1" dirty="0">
                <a:solidFill>
                  <a:srgbClr val="36455B"/>
                </a:solidFill>
                <a:latin typeface="Arial"/>
                <a:cs typeface="Arial"/>
              </a:rPr>
              <a:t>Card:</a:t>
            </a:r>
            <a:r>
              <a:rPr sz="2000" b="1" spc="-15" dirty="0">
                <a:solidFill>
                  <a:srgbClr val="36455B"/>
                </a:solidFill>
                <a:latin typeface="Arial"/>
                <a:cs typeface="Arial"/>
              </a:rPr>
              <a:t> </a:t>
            </a:r>
            <a:r>
              <a:rPr sz="2000" dirty="0">
                <a:solidFill>
                  <a:srgbClr val="36455B"/>
                </a:solidFill>
                <a:latin typeface="Arial"/>
                <a:cs typeface="Arial"/>
              </a:rPr>
              <a:t>The</a:t>
            </a:r>
            <a:r>
              <a:rPr sz="2000" spc="-20" dirty="0">
                <a:solidFill>
                  <a:srgbClr val="36455B"/>
                </a:solidFill>
                <a:latin typeface="Arial"/>
                <a:cs typeface="Arial"/>
              </a:rPr>
              <a:t> </a:t>
            </a:r>
            <a:r>
              <a:rPr sz="2000" dirty="0">
                <a:solidFill>
                  <a:srgbClr val="36455B"/>
                </a:solidFill>
                <a:latin typeface="Arial"/>
                <a:cs typeface="Arial"/>
              </a:rPr>
              <a:t>card</a:t>
            </a:r>
            <a:r>
              <a:rPr sz="2000" spc="-30" dirty="0">
                <a:solidFill>
                  <a:srgbClr val="36455B"/>
                </a:solidFill>
                <a:latin typeface="Arial"/>
                <a:cs typeface="Arial"/>
              </a:rPr>
              <a:t> </a:t>
            </a:r>
            <a:r>
              <a:rPr sz="2000" dirty="0">
                <a:solidFill>
                  <a:srgbClr val="36455B"/>
                </a:solidFill>
                <a:latin typeface="Arial"/>
                <a:cs typeface="Arial"/>
              </a:rPr>
              <a:t>used</a:t>
            </a:r>
            <a:r>
              <a:rPr sz="2000" spc="-20" dirty="0">
                <a:solidFill>
                  <a:srgbClr val="36455B"/>
                </a:solidFill>
                <a:latin typeface="Arial"/>
                <a:cs typeface="Arial"/>
              </a:rPr>
              <a:t> </a:t>
            </a:r>
            <a:r>
              <a:rPr sz="2000" dirty="0">
                <a:solidFill>
                  <a:srgbClr val="36455B"/>
                </a:solidFill>
                <a:latin typeface="Arial"/>
                <a:cs typeface="Arial"/>
              </a:rPr>
              <a:t>to</a:t>
            </a:r>
            <a:r>
              <a:rPr sz="2000" spc="-25" dirty="0">
                <a:solidFill>
                  <a:srgbClr val="36455B"/>
                </a:solidFill>
                <a:latin typeface="Arial"/>
                <a:cs typeface="Arial"/>
              </a:rPr>
              <a:t> </a:t>
            </a:r>
            <a:r>
              <a:rPr sz="2000" dirty="0">
                <a:solidFill>
                  <a:srgbClr val="36455B"/>
                </a:solidFill>
                <a:latin typeface="Arial"/>
                <a:cs typeface="Arial"/>
              </a:rPr>
              <a:t>identify</a:t>
            </a:r>
            <a:r>
              <a:rPr sz="2000" spc="-5" dirty="0">
                <a:solidFill>
                  <a:srgbClr val="36455B"/>
                </a:solidFill>
                <a:latin typeface="Arial"/>
                <a:cs typeface="Arial"/>
              </a:rPr>
              <a:t> </a:t>
            </a:r>
            <a:r>
              <a:rPr sz="2000" b="1" spc="-10" dirty="0">
                <a:solidFill>
                  <a:srgbClr val="C00000"/>
                </a:solidFill>
                <a:latin typeface="Arial"/>
                <a:cs typeface="Arial"/>
              </a:rPr>
              <a:t>asylum claimants</a:t>
            </a:r>
            <a:r>
              <a:rPr sz="2000" spc="-10" dirty="0">
                <a:solidFill>
                  <a:srgbClr val="36455B"/>
                </a:solidFill>
                <a:latin typeface="Arial"/>
                <a:cs typeface="Arial"/>
              </a:rPr>
              <a:t>.</a:t>
            </a:r>
            <a:r>
              <a:rPr sz="2000" dirty="0">
                <a:solidFill>
                  <a:srgbClr val="36455B"/>
                </a:solidFill>
                <a:latin typeface="Arial"/>
                <a:cs typeface="Arial"/>
              </a:rPr>
              <a:t>	The</a:t>
            </a:r>
            <a:r>
              <a:rPr sz="2000" spc="-5" dirty="0">
                <a:solidFill>
                  <a:srgbClr val="36455B"/>
                </a:solidFill>
                <a:latin typeface="Arial"/>
                <a:cs typeface="Arial"/>
              </a:rPr>
              <a:t> </a:t>
            </a:r>
            <a:r>
              <a:rPr sz="2000" spc="-10" dirty="0">
                <a:solidFill>
                  <a:srgbClr val="36455B"/>
                </a:solidFill>
                <a:latin typeface="Arial"/>
                <a:cs typeface="Arial"/>
              </a:rPr>
              <a:t>new</a:t>
            </a:r>
            <a:r>
              <a:rPr sz="2000" spc="-135" dirty="0">
                <a:solidFill>
                  <a:srgbClr val="36455B"/>
                </a:solidFill>
                <a:latin typeface="Arial"/>
                <a:cs typeface="Arial"/>
              </a:rPr>
              <a:t> </a:t>
            </a:r>
            <a:r>
              <a:rPr sz="2000" dirty="0">
                <a:solidFill>
                  <a:srgbClr val="36455B"/>
                </a:solidFill>
                <a:latin typeface="Arial"/>
                <a:cs typeface="Arial"/>
              </a:rPr>
              <a:t>ARC was</a:t>
            </a:r>
            <a:r>
              <a:rPr sz="2000" spc="-15" dirty="0">
                <a:solidFill>
                  <a:srgbClr val="36455B"/>
                </a:solidFill>
                <a:latin typeface="Arial"/>
                <a:cs typeface="Arial"/>
              </a:rPr>
              <a:t> </a:t>
            </a:r>
            <a:r>
              <a:rPr sz="2000" dirty="0">
                <a:solidFill>
                  <a:srgbClr val="36455B"/>
                </a:solidFill>
                <a:latin typeface="Arial"/>
                <a:cs typeface="Arial"/>
              </a:rPr>
              <a:t>introduced</a:t>
            </a:r>
            <a:r>
              <a:rPr sz="2000" spc="-40" dirty="0">
                <a:solidFill>
                  <a:srgbClr val="36455B"/>
                </a:solidFill>
                <a:latin typeface="Arial"/>
                <a:cs typeface="Arial"/>
              </a:rPr>
              <a:t> </a:t>
            </a:r>
            <a:r>
              <a:rPr sz="2000" dirty="0">
                <a:solidFill>
                  <a:srgbClr val="36455B"/>
                </a:solidFill>
                <a:latin typeface="Arial"/>
                <a:cs typeface="Arial"/>
              </a:rPr>
              <a:t>in June</a:t>
            </a:r>
            <a:r>
              <a:rPr sz="2000" spc="-25" dirty="0">
                <a:solidFill>
                  <a:srgbClr val="36455B"/>
                </a:solidFill>
                <a:latin typeface="Arial"/>
                <a:cs typeface="Arial"/>
              </a:rPr>
              <a:t> </a:t>
            </a:r>
            <a:r>
              <a:rPr sz="2000" spc="-10" dirty="0">
                <a:solidFill>
                  <a:srgbClr val="36455B"/>
                </a:solidFill>
                <a:latin typeface="Arial"/>
                <a:cs typeface="Arial"/>
              </a:rPr>
              <a:t>2017.</a:t>
            </a:r>
            <a:endParaRPr sz="2000" dirty="0">
              <a:latin typeface="Arial"/>
              <a:cs typeface="Arial"/>
            </a:endParaRPr>
          </a:p>
        </p:txBody>
      </p:sp>
      <p:sp>
        <p:nvSpPr>
          <p:cNvPr id="4" name="object 4"/>
          <p:cNvSpPr txBox="1"/>
          <p:nvPr/>
        </p:nvSpPr>
        <p:spPr>
          <a:xfrm>
            <a:off x="2059941" y="5368239"/>
            <a:ext cx="7193915" cy="636270"/>
          </a:xfrm>
          <a:prstGeom prst="rect">
            <a:avLst/>
          </a:prstGeom>
        </p:spPr>
        <p:txBody>
          <a:bodyPr vert="horz" wrap="square" lIns="0" tIns="13335" rIns="0" bIns="0" rtlCol="0">
            <a:spAutoFit/>
          </a:bodyPr>
          <a:lstStyle/>
          <a:p>
            <a:pPr marL="12700">
              <a:spcBef>
                <a:spcPts val="105"/>
              </a:spcBef>
            </a:pPr>
            <a:r>
              <a:rPr sz="2000" dirty="0">
                <a:solidFill>
                  <a:srgbClr val="36455B"/>
                </a:solidFill>
                <a:latin typeface="Arial"/>
                <a:cs typeface="Arial"/>
              </a:rPr>
              <a:t>Application</a:t>
            </a:r>
            <a:r>
              <a:rPr sz="2000" spc="-50" dirty="0">
                <a:solidFill>
                  <a:srgbClr val="36455B"/>
                </a:solidFill>
                <a:latin typeface="Arial"/>
                <a:cs typeface="Arial"/>
              </a:rPr>
              <a:t> </a:t>
            </a:r>
            <a:r>
              <a:rPr sz="2000" dirty="0">
                <a:solidFill>
                  <a:srgbClr val="36455B"/>
                </a:solidFill>
                <a:latin typeface="Arial"/>
                <a:cs typeface="Arial"/>
              </a:rPr>
              <a:t>Registration</a:t>
            </a:r>
            <a:r>
              <a:rPr sz="2000" spc="-50" dirty="0">
                <a:solidFill>
                  <a:srgbClr val="36455B"/>
                </a:solidFill>
                <a:latin typeface="Arial"/>
                <a:cs typeface="Arial"/>
              </a:rPr>
              <a:t> </a:t>
            </a:r>
            <a:r>
              <a:rPr sz="2000" dirty="0">
                <a:solidFill>
                  <a:srgbClr val="36455B"/>
                </a:solidFill>
                <a:latin typeface="Arial"/>
                <a:cs typeface="Arial"/>
              </a:rPr>
              <a:t>Cards,</a:t>
            </a:r>
            <a:r>
              <a:rPr sz="2000" spc="-55" dirty="0">
                <a:solidFill>
                  <a:srgbClr val="36455B"/>
                </a:solidFill>
                <a:latin typeface="Arial"/>
                <a:cs typeface="Arial"/>
              </a:rPr>
              <a:t> </a:t>
            </a:r>
            <a:r>
              <a:rPr sz="2000" dirty="0">
                <a:solidFill>
                  <a:srgbClr val="36455B"/>
                </a:solidFill>
                <a:latin typeface="Arial"/>
                <a:cs typeface="Arial"/>
              </a:rPr>
              <a:t>permitting</a:t>
            </a:r>
            <a:r>
              <a:rPr sz="2000" spc="-50" dirty="0">
                <a:solidFill>
                  <a:srgbClr val="36455B"/>
                </a:solidFill>
                <a:latin typeface="Arial"/>
                <a:cs typeface="Arial"/>
              </a:rPr>
              <a:t> </a:t>
            </a:r>
            <a:r>
              <a:rPr sz="2000" dirty="0">
                <a:solidFill>
                  <a:srgbClr val="36455B"/>
                </a:solidFill>
                <a:latin typeface="Arial"/>
                <a:cs typeface="Arial"/>
              </a:rPr>
              <a:t>employment,</a:t>
            </a:r>
            <a:r>
              <a:rPr sz="2000" spc="-55" dirty="0">
                <a:solidFill>
                  <a:srgbClr val="36455B"/>
                </a:solidFill>
                <a:latin typeface="Arial"/>
                <a:cs typeface="Arial"/>
              </a:rPr>
              <a:t> </a:t>
            </a:r>
            <a:r>
              <a:rPr sz="2000" dirty="0">
                <a:solidFill>
                  <a:srgbClr val="36455B"/>
                </a:solidFill>
                <a:latin typeface="Arial"/>
                <a:cs typeface="Arial"/>
              </a:rPr>
              <a:t>must</a:t>
            </a:r>
            <a:r>
              <a:rPr sz="2000" spc="-35" dirty="0">
                <a:solidFill>
                  <a:srgbClr val="36455B"/>
                </a:solidFill>
                <a:latin typeface="Arial"/>
                <a:cs typeface="Arial"/>
              </a:rPr>
              <a:t> </a:t>
            </a:r>
            <a:r>
              <a:rPr sz="2000" spc="-25" dirty="0">
                <a:solidFill>
                  <a:srgbClr val="36455B"/>
                </a:solidFill>
                <a:latin typeface="Arial"/>
                <a:cs typeface="Arial"/>
              </a:rPr>
              <a:t>be</a:t>
            </a:r>
            <a:endParaRPr sz="2000" dirty="0">
              <a:latin typeface="Arial"/>
              <a:cs typeface="Arial"/>
            </a:endParaRPr>
          </a:p>
          <a:p>
            <a:pPr marL="12700"/>
            <a:r>
              <a:rPr sz="2000" b="1" dirty="0">
                <a:solidFill>
                  <a:srgbClr val="C00000"/>
                </a:solidFill>
                <a:latin typeface="Arial"/>
                <a:cs typeface="Arial"/>
              </a:rPr>
              <a:t>verified</a:t>
            </a:r>
            <a:r>
              <a:rPr sz="2000" b="1" spc="-55" dirty="0">
                <a:solidFill>
                  <a:srgbClr val="82368B"/>
                </a:solidFill>
                <a:latin typeface="Arial"/>
                <a:cs typeface="Arial"/>
              </a:rPr>
              <a:t> </a:t>
            </a:r>
            <a:r>
              <a:rPr sz="2000" dirty="0">
                <a:solidFill>
                  <a:srgbClr val="36455B"/>
                </a:solidFill>
                <a:latin typeface="Arial"/>
                <a:cs typeface="Arial"/>
              </a:rPr>
              <a:t>with</a:t>
            </a:r>
            <a:r>
              <a:rPr sz="2000" spc="-20" dirty="0">
                <a:solidFill>
                  <a:srgbClr val="36455B"/>
                </a:solidFill>
                <a:latin typeface="Arial"/>
                <a:cs typeface="Arial"/>
              </a:rPr>
              <a:t> </a:t>
            </a:r>
            <a:r>
              <a:rPr sz="2000" dirty="0">
                <a:solidFill>
                  <a:srgbClr val="36455B"/>
                </a:solidFill>
                <a:latin typeface="Arial"/>
                <a:cs typeface="Arial"/>
              </a:rPr>
              <a:t>the</a:t>
            </a:r>
            <a:r>
              <a:rPr sz="2000" spc="-40" dirty="0">
                <a:solidFill>
                  <a:srgbClr val="36455B"/>
                </a:solidFill>
                <a:latin typeface="Arial"/>
                <a:cs typeface="Arial"/>
              </a:rPr>
              <a:t> </a:t>
            </a:r>
            <a:r>
              <a:rPr sz="2000" b="1" dirty="0">
                <a:solidFill>
                  <a:srgbClr val="36455B"/>
                </a:solidFill>
                <a:latin typeface="Arial"/>
                <a:cs typeface="Arial"/>
              </a:rPr>
              <a:t>Employer</a:t>
            </a:r>
            <a:r>
              <a:rPr sz="2000" b="1" spc="15" dirty="0">
                <a:solidFill>
                  <a:srgbClr val="36455B"/>
                </a:solidFill>
                <a:latin typeface="Arial"/>
                <a:cs typeface="Arial"/>
              </a:rPr>
              <a:t> </a:t>
            </a:r>
            <a:r>
              <a:rPr sz="2000" b="1" dirty="0">
                <a:solidFill>
                  <a:srgbClr val="36455B"/>
                </a:solidFill>
                <a:latin typeface="Arial"/>
                <a:cs typeface="Arial"/>
              </a:rPr>
              <a:t>Checking</a:t>
            </a:r>
            <a:r>
              <a:rPr sz="2000" b="1" spc="-50" dirty="0">
                <a:solidFill>
                  <a:srgbClr val="36455B"/>
                </a:solidFill>
                <a:latin typeface="Arial"/>
                <a:cs typeface="Arial"/>
              </a:rPr>
              <a:t> </a:t>
            </a:r>
            <a:r>
              <a:rPr sz="2000" b="1" spc="-10" dirty="0">
                <a:solidFill>
                  <a:srgbClr val="36455B"/>
                </a:solidFill>
                <a:latin typeface="Arial"/>
                <a:cs typeface="Arial"/>
              </a:rPr>
              <a:t>Service</a:t>
            </a:r>
            <a:r>
              <a:rPr sz="2000" spc="-10" dirty="0">
                <a:solidFill>
                  <a:srgbClr val="36455B"/>
                </a:solidFill>
                <a:latin typeface="Arial"/>
                <a:cs typeface="Arial"/>
              </a:rPr>
              <a:t>.</a:t>
            </a:r>
            <a:endParaRPr sz="2000" dirty="0">
              <a:latin typeface="Arial"/>
              <a:cs typeface="Arial"/>
            </a:endParaRPr>
          </a:p>
        </p:txBody>
      </p:sp>
      <p:pic>
        <p:nvPicPr>
          <p:cNvPr id="5" name="object 5"/>
          <p:cNvPicPr/>
          <p:nvPr/>
        </p:nvPicPr>
        <p:blipFill>
          <a:blip r:embed="rId2" cstate="print"/>
          <a:stretch>
            <a:fillRect/>
          </a:stretch>
        </p:blipFill>
        <p:spPr>
          <a:xfrm>
            <a:off x="1828800" y="2350007"/>
            <a:ext cx="4195572" cy="2878836"/>
          </a:xfrm>
          <a:prstGeom prst="rect">
            <a:avLst/>
          </a:prstGeom>
        </p:spPr>
      </p:pic>
      <p:pic>
        <p:nvPicPr>
          <p:cNvPr id="6" name="object 6"/>
          <p:cNvPicPr/>
          <p:nvPr/>
        </p:nvPicPr>
        <p:blipFill>
          <a:blip r:embed="rId3" cstate="print"/>
          <a:stretch>
            <a:fillRect/>
          </a:stretch>
        </p:blipFill>
        <p:spPr>
          <a:xfrm>
            <a:off x="6240780" y="2276855"/>
            <a:ext cx="4104131" cy="2951988"/>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Calibri" panose="020F0502020204030204" pitchFamily="34" charset="0"/>
                <a:cs typeface="Calibri" panose="020F0502020204030204" pitchFamily="34" charset="0"/>
              </a:rPr>
              <a:t>Employee’s visa expires </a:t>
            </a:r>
          </a:p>
        </p:txBody>
      </p:sp>
      <p:sp>
        <p:nvSpPr>
          <p:cNvPr id="4" name="Content Placeholder 3"/>
          <p:cNvSpPr>
            <a:spLocks noGrp="1"/>
          </p:cNvSpPr>
          <p:nvPr>
            <p:ph idx="1"/>
          </p:nvPr>
        </p:nvSpPr>
        <p:spPr>
          <a:xfrm>
            <a:off x="2037241" y="2192785"/>
            <a:ext cx="7886700" cy="3198249"/>
          </a:xfrm>
        </p:spPr>
        <p:txBody>
          <a:bodyPr>
            <a:normAutofit/>
          </a:bodyPr>
          <a:lstStyle/>
          <a:p>
            <a:r>
              <a:rPr lang="en-GB" sz="1500" dirty="0"/>
              <a:t>If, on the date on which your employee visa expires you are reasonably satisfied that your employee: </a:t>
            </a:r>
          </a:p>
          <a:p>
            <a:pPr lvl="1">
              <a:buFont typeface="Wingdings" panose="05000000000000000000" pitchFamily="2" charset="2"/>
              <a:buChar char="v"/>
            </a:pPr>
            <a:r>
              <a:rPr lang="en-GB" sz="1500" dirty="0"/>
              <a:t>has submitted an in-time application to the Home Office to extend or vary their permission to be in the UK; or </a:t>
            </a:r>
          </a:p>
          <a:p>
            <a:pPr lvl="1">
              <a:buFont typeface="Wingdings" panose="05000000000000000000" pitchFamily="2" charset="2"/>
              <a:buChar char="v"/>
            </a:pPr>
            <a:r>
              <a:rPr lang="en-GB" sz="1500" dirty="0"/>
              <a:t>is unable to provide acceptable documentation but presents other information indicating they are a non-EEA long-term lawful resident of the UK who arrived here before 1988. </a:t>
            </a:r>
          </a:p>
          <a:p>
            <a:pPr marL="342900" lvl="1" indent="0">
              <a:buNone/>
            </a:pPr>
            <a:endParaRPr lang="en-GB" sz="1500" dirty="0"/>
          </a:p>
          <a:p>
            <a:r>
              <a:rPr lang="en-GB" sz="1500" dirty="0"/>
              <a:t>Your statutory excuse will continue from the expiry date of your employee’s permission for a further period of up to 28 days to enable you to obtain a ‘</a:t>
            </a:r>
            <a:r>
              <a:rPr lang="en-GB" sz="1500" dirty="0">
                <a:solidFill>
                  <a:srgbClr val="FF0000"/>
                </a:solidFill>
              </a:rPr>
              <a:t>Positive Verification</a:t>
            </a:r>
            <a:r>
              <a:rPr lang="en-GB" sz="1500" dirty="0"/>
              <a:t>’ from the </a:t>
            </a:r>
            <a:r>
              <a:rPr lang="en-GB" sz="1500" b="1" dirty="0"/>
              <a:t>Employer Checking Service</a:t>
            </a:r>
            <a:r>
              <a:rPr lang="en-GB" sz="1500" dirty="0"/>
              <a:t>.</a:t>
            </a:r>
          </a:p>
          <a:p>
            <a:r>
              <a:rPr lang="en-GB" sz="1500" dirty="0"/>
              <a:t>This provides you with a </a:t>
            </a:r>
            <a:r>
              <a:rPr lang="en-GB" sz="1500" b="1" dirty="0"/>
              <a:t>statutory excuse for 6 months from the date in the notice.</a:t>
            </a:r>
          </a:p>
          <a:p>
            <a:pPr marL="0" indent="0">
              <a:buNone/>
            </a:pPr>
            <a:endParaRPr lang="en-GB" dirty="0"/>
          </a:p>
        </p:txBody>
      </p:sp>
      <p:pic>
        <p:nvPicPr>
          <p:cNvPr id="5" name="Picture 4">
            <a:extLst>
              <a:ext uri="{FF2B5EF4-FFF2-40B4-BE49-F238E27FC236}">
                <a16:creationId xmlns:a16="http://schemas.microsoft.com/office/drawing/2014/main" id="{6200DEE6-03CD-4CC1-8933-344F89EE6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290" y="19796"/>
            <a:ext cx="2731626" cy="2192784"/>
          </a:xfrm>
          <a:prstGeom prst="rect">
            <a:avLst/>
          </a:prstGeom>
          <a:effectLst>
            <a:softEdge rad="266700"/>
          </a:effectLst>
        </p:spPr>
      </p:pic>
    </p:spTree>
    <p:extLst>
      <p:ext uri="{BB962C8B-B14F-4D97-AF65-F5344CB8AC3E}">
        <p14:creationId xmlns:p14="http://schemas.microsoft.com/office/powerpoint/2010/main" val="26674028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987367" y="388479"/>
            <a:ext cx="4588764" cy="595579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1" y="365125"/>
            <a:ext cx="5805104" cy="1938076"/>
          </a:xfrm>
        </p:spPr>
        <p:txBody>
          <a:bodyPr vert="horz" lIns="91440" tIns="45720" rIns="91440" bIns="45720" rtlCol="0" anchor="ctr">
            <a:normAutofit/>
          </a:bodyPr>
          <a:lstStyle/>
          <a:p>
            <a:r>
              <a:rPr lang="en-US" b="1" kern="1200" dirty="0">
                <a:solidFill>
                  <a:schemeClr val="tx1"/>
                </a:solidFill>
                <a:latin typeface="+mj-lt"/>
                <a:ea typeface="+mj-ea"/>
                <a:cs typeface="+mj-cs"/>
              </a:rPr>
              <a:t>Biometric Residence Permits</a:t>
            </a:r>
          </a:p>
        </p:txBody>
      </p:sp>
      <p:sp>
        <p:nvSpPr>
          <p:cNvPr id="4" name="Content Placeholder 3"/>
          <p:cNvSpPr>
            <a:spLocks noGrp="1"/>
          </p:cNvSpPr>
          <p:nvPr>
            <p:ph idx="1"/>
          </p:nvPr>
        </p:nvSpPr>
        <p:spPr>
          <a:xfrm>
            <a:off x="838201" y="2482589"/>
            <a:ext cx="4961020" cy="3694373"/>
          </a:xfrm>
        </p:spPr>
        <p:txBody>
          <a:bodyPr vert="horz" lIns="91440" tIns="45720" rIns="91440" bIns="45720" rtlCol="0">
            <a:normAutofit/>
          </a:bodyPr>
          <a:lstStyle/>
          <a:p>
            <a:r>
              <a:rPr lang="en-US" sz="1200" dirty="0"/>
              <a:t>You may see BRP Cards with an expiry date of 31 December 2024 even where the holder’s visa expires beyond this date. This is not an error but part of the UKVI’s move towards a digital visa process. Further announcements on the process will be made by UKVI in early 2024.</a:t>
            </a:r>
          </a:p>
          <a:p>
            <a:pPr marL="0"/>
            <a:endParaRPr lang="en-US" sz="1200" dirty="0"/>
          </a:p>
          <a:p>
            <a:r>
              <a:rPr lang="en-US" sz="1200" dirty="0"/>
              <a:t>For Overseas Migrants entering the UK they are issued with a vignette (sticker) in their passport which is valid for 90 days to enable them to travel to the UK.</a:t>
            </a:r>
          </a:p>
          <a:p>
            <a:endParaRPr lang="en-US" sz="1200" dirty="0"/>
          </a:p>
          <a:p>
            <a:r>
              <a:rPr lang="en-US" sz="1200" dirty="0"/>
              <a:t>Following their arrival, they will have 10 calendar days or before their vignette expires to collect their BRP Card from the Post Office branch detailed in their decision letter.</a:t>
            </a:r>
          </a:p>
          <a:p>
            <a:endParaRPr lang="en-US" sz="1200" dirty="0"/>
          </a:p>
          <a:p>
            <a:r>
              <a:rPr lang="en-US" sz="1200" dirty="0"/>
              <a:t>You should ensure they have collected their BRP Card before they commence work as they will need the information contained on the BRP Card to generate a share code.</a:t>
            </a:r>
          </a:p>
          <a:p>
            <a:pPr marL="0"/>
            <a:endParaRPr lang="en-US" sz="1000" dirty="0"/>
          </a:p>
        </p:txBody>
      </p:sp>
      <p:pic>
        <p:nvPicPr>
          <p:cNvPr id="2050" name="Picture 2" descr="Biometric Resident Permits new terms | Imperium Chambers">
            <a:extLst>
              <a:ext uri="{FF2B5EF4-FFF2-40B4-BE49-F238E27FC236}">
                <a16:creationId xmlns:a16="http://schemas.microsoft.com/office/drawing/2014/main" id="{B9165A18-4A37-442C-AD4B-1EA8D576F0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82" r="-1" b="5228"/>
          <a:stretch/>
        </p:blipFill>
        <p:spPr bwMode="auto">
          <a:xfrm>
            <a:off x="6653462" y="-4"/>
            <a:ext cx="5538537"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How to read UK visa sticker | Uk Visa Number">
            <a:extLst>
              <a:ext uri="{FF2B5EF4-FFF2-40B4-BE49-F238E27FC236}">
                <a16:creationId xmlns:a16="http://schemas.microsoft.com/office/drawing/2014/main" id="{D4959CF5-D6A4-4289-8D14-A8A212AB01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859"/>
          <a:stretch/>
        </p:blipFill>
        <p:spPr bwMode="auto">
          <a:xfrm>
            <a:off x="6509084" y="3802961"/>
            <a:ext cx="569002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8947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1" y="365125"/>
            <a:ext cx="5851357" cy="1938076"/>
          </a:xfrm>
        </p:spPr>
        <p:txBody>
          <a:bodyPr vert="horz" lIns="91440" tIns="45720" rIns="91440" bIns="45720" rtlCol="0" anchor="ctr">
            <a:normAutofit/>
          </a:bodyPr>
          <a:lstStyle/>
          <a:p>
            <a:r>
              <a:rPr lang="en-US" b="1" kern="1200" dirty="0">
                <a:solidFill>
                  <a:schemeClr val="tx1"/>
                </a:solidFill>
                <a:latin typeface="+mj-lt"/>
                <a:ea typeface="+mj-ea"/>
                <a:cs typeface="+mj-cs"/>
              </a:rPr>
              <a:t>Biometric Residence Permits</a:t>
            </a:r>
          </a:p>
        </p:txBody>
      </p:sp>
      <p:sp>
        <p:nvSpPr>
          <p:cNvPr id="4" name="Content Placeholder 3"/>
          <p:cNvSpPr>
            <a:spLocks noGrp="1"/>
          </p:cNvSpPr>
          <p:nvPr>
            <p:ph idx="1"/>
          </p:nvPr>
        </p:nvSpPr>
        <p:spPr>
          <a:xfrm>
            <a:off x="838200" y="2482589"/>
            <a:ext cx="5153525" cy="3694373"/>
          </a:xfrm>
        </p:spPr>
        <p:txBody>
          <a:bodyPr vert="horz" lIns="91440" tIns="45720" rIns="91440" bIns="45720" rtlCol="0">
            <a:noAutofit/>
          </a:bodyPr>
          <a:lstStyle/>
          <a:p>
            <a:r>
              <a:rPr lang="en-US" sz="1100" dirty="0"/>
              <a:t>If they need to start work prior to collecting their BRP Card, they will be able to evidence their right to work by producing the short validity vignette in their passport which they used to travel to the UK.</a:t>
            </a:r>
          </a:p>
          <a:p>
            <a:endParaRPr lang="en-US" sz="1100" dirty="0"/>
          </a:p>
          <a:p>
            <a:r>
              <a:rPr lang="en-US" sz="1100" dirty="0"/>
              <a:t>You will then need to conduct a </a:t>
            </a:r>
            <a:r>
              <a:rPr lang="en-US" sz="1100" b="1" dirty="0">
                <a:solidFill>
                  <a:srgbClr val="FF0000"/>
                </a:solidFill>
              </a:rPr>
              <a:t>MANUAL</a:t>
            </a:r>
            <a:r>
              <a:rPr lang="en-US" sz="1100" b="1" dirty="0"/>
              <a:t> </a:t>
            </a:r>
            <a:r>
              <a:rPr lang="en-US" sz="1100" dirty="0"/>
              <a:t>right to work check on the basis of this vignette which </a:t>
            </a:r>
            <a:r>
              <a:rPr lang="en-US" sz="1100" b="1" dirty="0">
                <a:solidFill>
                  <a:srgbClr val="FF0000"/>
                </a:solidFill>
              </a:rPr>
              <a:t>MUST</a:t>
            </a:r>
            <a:r>
              <a:rPr lang="en-US" sz="1100" dirty="0">
                <a:solidFill>
                  <a:srgbClr val="FF0000"/>
                </a:solidFill>
              </a:rPr>
              <a:t> be </a:t>
            </a:r>
            <a:r>
              <a:rPr lang="en-US" sz="1100" b="1" dirty="0">
                <a:solidFill>
                  <a:srgbClr val="FF0000"/>
                </a:solidFill>
              </a:rPr>
              <a:t>VALID</a:t>
            </a:r>
            <a:r>
              <a:rPr lang="en-US" sz="1100" dirty="0">
                <a:solidFill>
                  <a:srgbClr val="FF0000"/>
                </a:solidFill>
              </a:rPr>
              <a:t> </a:t>
            </a:r>
            <a:r>
              <a:rPr lang="en-US" sz="1100" dirty="0"/>
              <a:t>at the time of the check.</a:t>
            </a:r>
          </a:p>
          <a:p>
            <a:endParaRPr lang="en-US" sz="1100" dirty="0"/>
          </a:p>
          <a:p>
            <a:r>
              <a:rPr lang="en-US" sz="1100" b="1" dirty="0">
                <a:solidFill>
                  <a:srgbClr val="FF0000"/>
                </a:solidFill>
              </a:rPr>
              <a:t>HOWEVER</a:t>
            </a:r>
            <a:r>
              <a:rPr lang="en-US" sz="1100" dirty="0"/>
              <a:t> as this will expire 90 calendar days from issue you will have to repeat the check using the online check for your statutory excuse to continue.</a:t>
            </a:r>
          </a:p>
          <a:p>
            <a:endParaRPr lang="en-US" sz="1100" dirty="0"/>
          </a:p>
          <a:p>
            <a:r>
              <a:rPr lang="en-US" sz="1100" dirty="0"/>
              <a:t>If you employ someone on the basis of the short validity vignette and they are unable to access their BRP information to use the online service when the vignette time expires, you are not required to immediately terminate the employment if you believe the employee continues to have the right to work. </a:t>
            </a:r>
          </a:p>
          <a:p>
            <a:pPr marL="0"/>
            <a:endParaRPr lang="en-US" sz="1100" dirty="0"/>
          </a:p>
          <a:p>
            <a:r>
              <a:rPr lang="en-US" sz="1100" b="1" dirty="0">
                <a:solidFill>
                  <a:srgbClr val="FF0000"/>
                </a:solidFill>
              </a:rPr>
              <a:t>HOWEVER</a:t>
            </a:r>
            <a:r>
              <a:rPr lang="en-US" sz="1100" dirty="0"/>
              <a:t>, once the 90 calendar days has expired, you will not be able to establish a statutory excuse if it transpires that the employee is working illegally.</a:t>
            </a:r>
          </a:p>
        </p:txBody>
      </p:sp>
      <p:pic>
        <p:nvPicPr>
          <p:cNvPr id="2050" name="Picture 2" descr="Biometric Resident Permits new terms | Imperium Chambers">
            <a:extLst>
              <a:ext uri="{FF2B5EF4-FFF2-40B4-BE49-F238E27FC236}">
                <a16:creationId xmlns:a16="http://schemas.microsoft.com/office/drawing/2014/main" id="{B9165A18-4A37-442C-AD4B-1EA8D576F0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82" r="-1" b="5228"/>
          <a:stretch/>
        </p:blipFill>
        <p:spPr bwMode="auto">
          <a:xfrm>
            <a:off x="6845968" y="-4"/>
            <a:ext cx="5346032"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How to read UK visa sticker | Uk Visa Number">
            <a:extLst>
              <a:ext uri="{FF2B5EF4-FFF2-40B4-BE49-F238E27FC236}">
                <a16:creationId xmlns:a16="http://schemas.microsoft.com/office/drawing/2014/main" id="{D4959CF5-D6A4-4289-8D14-A8A212AB01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859"/>
          <a:stretch/>
        </p:blipFill>
        <p:spPr bwMode="auto">
          <a:xfrm>
            <a:off x="6689558" y="3802961"/>
            <a:ext cx="550955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8958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latin typeface="Calibri" panose="020F0502020204030204" pitchFamily="34" charset="0"/>
                <a:cs typeface="Calibri" panose="020F0502020204030204" pitchFamily="34" charset="0"/>
              </a:rPr>
              <a:t>Questions </a:t>
            </a:r>
            <a:r>
              <a:rPr lang="en-GB" i="1" dirty="0">
                <a:solidFill>
                  <a:srgbClr val="E21350"/>
                </a:solidFill>
                <a:latin typeface="Calibri" panose="020F0502020204030204" pitchFamily="34" charset="0"/>
                <a:cs typeface="Calibri" panose="020F0502020204030204" pitchFamily="34" charset="0"/>
              </a:rPr>
              <a:t>&amp;</a:t>
            </a:r>
            <a:r>
              <a:rPr lang="en-GB" i="1" dirty="0">
                <a:latin typeface="Calibri" panose="020F0502020204030204" pitchFamily="34" charset="0"/>
                <a:cs typeface="Calibri" panose="020F0502020204030204" pitchFamily="34" charset="0"/>
              </a:rPr>
              <a:t> Answers</a:t>
            </a:r>
            <a:endParaRPr lang="en-GB" i="1" dirty="0">
              <a:solidFill>
                <a:srgbClr val="E2135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398" y="4877183"/>
            <a:ext cx="3305175" cy="1381125"/>
          </a:xfrm>
          <a:prstGeom prst="rect">
            <a:avLst/>
          </a:prstGeom>
          <a:effectLst>
            <a:softEdge rad="2032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784"/>
          <a:stretch/>
        </p:blipFill>
        <p:spPr>
          <a:xfrm>
            <a:off x="7679123" y="322108"/>
            <a:ext cx="2743549" cy="1552575"/>
          </a:xfrm>
          <a:prstGeom prst="rect">
            <a:avLst/>
          </a:prstGeom>
        </p:spPr>
      </p:pic>
      <p:pic>
        <p:nvPicPr>
          <p:cNvPr id="1026" name="Picture 2" descr="Einstein and questioning ~ A More Beautiful Question by Warren Ber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963" y="2168176"/>
            <a:ext cx="5504046" cy="249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3878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365" y="1919650"/>
            <a:ext cx="4980136" cy="503719"/>
          </a:xfrm>
        </p:spPr>
        <p:txBody>
          <a:bodyPr>
            <a:normAutofit/>
          </a:bodyPr>
          <a:lstStyle/>
          <a:p>
            <a:pPr algn="ctr"/>
            <a:r>
              <a:rPr lang="en-GB" sz="1800" dirty="0"/>
              <a:t>       </a:t>
            </a:r>
            <a:endParaRPr lang="en-GB" sz="13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467" y="1675415"/>
            <a:ext cx="1191579" cy="1191579"/>
          </a:xfrm>
          <a:prstGeom prst="ellipse">
            <a:avLst/>
          </a:prstGeom>
          <a:ln>
            <a:noFill/>
          </a:ln>
          <a:effectLst>
            <a:softEdge rad="112500"/>
          </a:effectLst>
        </p:spPr>
      </p:pic>
      <p:sp>
        <p:nvSpPr>
          <p:cNvPr id="14" name="Rectangle 13"/>
          <p:cNvSpPr/>
          <p:nvPr/>
        </p:nvSpPr>
        <p:spPr>
          <a:xfrm>
            <a:off x="4278384" y="1824183"/>
            <a:ext cx="4572000" cy="992577"/>
          </a:xfrm>
          <a:prstGeom prst="rect">
            <a:avLst/>
          </a:prstGeom>
          <a:no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rPr>
              <a:t>Dipesh Shah</a:t>
            </a:r>
          </a:p>
          <a:p>
            <a:pPr marL="0" marR="0" lvl="0" indent="0" algn="l" defTabSz="6858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endParaRPr>
          </a:p>
          <a:p>
            <a:pPr marL="0" marR="0" lvl="0" indent="0" algn="l" defTabSz="3429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Partner &amp; Head of Corporate Immigration</a:t>
            </a:r>
          </a:p>
          <a:p>
            <a:pPr marL="0" marR="0" lvl="0" indent="0" algn="l" defTabSz="3429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0203 675 7597</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07732 065 402</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0203 675 7576  </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Dipesh.Shah@jmw.co.uk</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69" y="2131170"/>
            <a:ext cx="811649" cy="81164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7778" y="3683800"/>
            <a:ext cx="1015033" cy="31624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715" y="2014330"/>
            <a:ext cx="750094" cy="108585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1715" y="568992"/>
            <a:ext cx="810000" cy="50371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11" y="3822873"/>
            <a:ext cx="964853" cy="81000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1715" y="4331717"/>
            <a:ext cx="1032397" cy="391599"/>
          </a:xfrm>
          <a:prstGeom prst="rect">
            <a:avLst/>
          </a:prstGeom>
        </p:spPr>
      </p:pic>
      <p:pic>
        <p:nvPicPr>
          <p:cNvPr id="1026" name="Picture 2">
            <a:extLst>
              <a:ext uri="{FF2B5EF4-FFF2-40B4-BE49-F238E27FC236}">
                <a16:creationId xmlns:a16="http://schemas.microsoft.com/office/drawing/2014/main" id="{3032DAA8-7EC8-45D6-BC41-78531CF6CE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825" y="535556"/>
            <a:ext cx="871538"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41D7645C-6238-4B9F-9305-1852C8365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825" y="5356949"/>
            <a:ext cx="871538"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0669B97-93FE-4A6A-BEE3-F5451C985408}"/>
              </a:ext>
            </a:extLst>
          </p:cNvPr>
          <p:cNvSpPr txBox="1"/>
          <p:nvPr/>
        </p:nvSpPr>
        <p:spPr>
          <a:xfrm>
            <a:off x="4338186" y="4669140"/>
            <a:ext cx="4572000" cy="1015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sym typeface="Calibri"/>
              </a:rPr>
              <a:t>Yasmeen Hamza</a:t>
            </a:r>
          </a:p>
          <a:p>
            <a:pPr marL="0" marR="0" lvl="0" indent="0" algn="l" defTabSz="6858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sym typeface="Calibri"/>
            </a:endParaRPr>
          </a:p>
          <a:p>
            <a:pPr marL="0" marR="0" lvl="0" indent="0" algn="l" defTabSz="3429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Senior Associate</a:t>
            </a:r>
          </a:p>
          <a:p>
            <a:pPr marL="0" marR="0" lvl="0" indent="0" algn="l" defTabSz="3429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D: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0203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987 7115</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  M: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07936 035 885</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F: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0203 675 7576  </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E: </a:t>
            </a:r>
            <a:r>
              <a:rPr kumimoji="0" lang="en-GB"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Calibri"/>
              </a:rPr>
              <a:t>Yasmeen.hamza</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@jmw.co.uk</a:t>
            </a:r>
          </a:p>
        </p:txBody>
      </p:sp>
      <p:pic>
        <p:nvPicPr>
          <p:cNvPr id="5" name="Picture 4" descr="A blue letter on a black background&#10;&#10;Description automatically generated">
            <a:extLst>
              <a:ext uri="{FF2B5EF4-FFF2-40B4-BE49-F238E27FC236}">
                <a16:creationId xmlns:a16="http://schemas.microsoft.com/office/drawing/2014/main" id="{4E27DCD6-4EEC-50FF-2C36-205E292EEA5F}"/>
              </a:ext>
            </a:extLst>
          </p:cNvPr>
          <p:cNvPicPr>
            <a:picLocks noChangeAspect="1"/>
          </p:cNvPicPr>
          <p:nvPr/>
        </p:nvPicPr>
        <p:blipFill>
          <a:blip r:embed="rId11"/>
          <a:stretch>
            <a:fillRect/>
          </a:stretch>
        </p:blipFill>
        <p:spPr>
          <a:xfrm>
            <a:off x="4917849" y="342978"/>
            <a:ext cx="2356302" cy="1256694"/>
          </a:xfrm>
          <a:prstGeom prst="rect">
            <a:avLst/>
          </a:prstGeom>
        </p:spPr>
      </p:pic>
      <p:pic>
        <p:nvPicPr>
          <p:cNvPr id="3" name="Picture 2">
            <a:extLst>
              <a:ext uri="{FF2B5EF4-FFF2-40B4-BE49-F238E27FC236}">
                <a16:creationId xmlns:a16="http://schemas.microsoft.com/office/drawing/2014/main" id="{D7583E66-96BB-47BD-7FEE-F97B3C3F16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4802" y="3310980"/>
            <a:ext cx="932615" cy="932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750128-B213-DA42-6D33-291E47CD4C7A}"/>
              </a:ext>
            </a:extLst>
          </p:cNvPr>
          <p:cNvSpPr txBox="1"/>
          <p:nvPr/>
        </p:nvSpPr>
        <p:spPr>
          <a:xfrm>
            <a:off x="4259407" y="3227060"/>
            <a:ext cx="3883025" cy="1015663"/>
          </a:xfrm>
          <a:prstGeom prst="rect">
            <a:avLst/>
          </a:prstGeom>
          <a:noFill/>
        </p:spPr>
        <p:txBody>
          <a:bodyPr wrap="square">
            <a:spAutoFit/>
          </a:bodyPr>
          <a:lstStyle/>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sym typeface="Calibri"/>
              </a:rPr>
              <a:t>Hateem Ali</a:t>
            </a:r>
          </a:p>
          <a:p>
            <a:pPr marL="0" marR="0" lvl="0" indent="0" algn="l" defTabSz="6858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E21350"/>
              </a:solidFill>
              <a:effectLst/>
              <a:uLnTx/>
              <a:uFillTx/>
              <a:latin typeface="Arial" panose="020B0604020202020204" pitchFamily="34" charset="0"/>
              <a:ea typeface="+mn-ea"/>
              <a:cs typeface="Arial" panose="020B0604020202020204" pitchFamily="34" charset="0"/>
              <a:sym typeface="Calibri"/>
            </a:endParaRPr>
          </a:p>
          <a:p>
            <a:pPr marL="0" marR="0" lvl="0" indent="0" algn="l" defTabSz="3429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Partner</a:t>
            </a:r>
          </a:p>
          <a:p>
            <a:pPr marL="0" marR="0" lvl="0" indent="0" algn="l" defTabSz="342900" rtl="0" eaLnBrk="1" fontAlgn="auto" latinLnBrk="1" hangingPunct="0">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a:p>
            <a:pPr marL="0" marR="0" lvl="0" indent="0" algn="l" defTabSz="685800" rtl="0" eaLnBrk="1" fontAlgn="auto" latinLnBrk="1" hangingPunct="0">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D: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0203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987 7092</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  M: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0785 836 4821</a:t>
            </a:r>
            <a:b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F: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0203 675 7576  </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E: </a:t>
            </a:r>
            <a:r>
              <a:rPr kumimoji="0" lang="en-GB"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Hateem.ali</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@jmw.co.uk</a:t>
            </a:r>
          </a:p>
        </p:txBody>
      </p:sp>
      <p:pic>
        <p:nvPicPr>
          <p:cNvPr id="4" name="Picture 2">
            <a:extLst>
              <a:ext uri="{FF2B5EF4-FFF2-40B4-BE49-F238E27FC236}">
                <a16:creationId xmlns:a16="http://schemas.microsoft.com/office/drawing/2014/main" id="{127EA908-D992-9C03-EB99-7071D4A0EC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4802" y="4687581"/>
            <a:ext cx="932615" cy="93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63614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45810"/>
            <a:ext cx="5120561" cy="1325563"/>
          </a:xfrm>
        </p:spPr>
        <p:txBody>
          <a:bodyPr vert="horz" lIns="91440" tIns="45720" rIns="91440" bIns="45720" rtlCol="0" anchor="ctr">
            <a:normAutofit/>
          </a:bodyPr>
          <a:lstStyle/>
          <a:p>
            <a:r>
              <a:rPr lang="en-US" kern="1200" dirty="0">
                <a:solidFill>
                  <a:schemeClr val="tx1"/>
                </a:solidFill>
                <a:latin typeface="+mj-lt"/>
                <a:ea typeface="+mj-ea"/>
                <a:cs typeface="+mj-cs"/>
              </a:rPr>
              <a:t>Compliance </a:t>
            </a:r>
            <a:r>
              <a:rPr lang="en-US" dirty="0"/>
              <a:t>Audits</a:t>
            </a:r>
            <a:r>
              <a:rPr lang="en-US" kern="1200" dirty="0">
                <a:solidFill>
                  <a:schemeClr val="tx1"/>
                </a:solidFill>
                <a:latin typeface="+mj-lt"/>
                <a:ea typeface="+mj-ea"/>
                <a:cs typeface="+mj-cs"/>
              </a:rPr>
              <a:t>?</a:t>
            </a:r>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3164305"/>
            <a:ext cx="4290741" cy="369369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6796963"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066" name="Text Placeholder 2">
            <a:extLst>
              <a:ext uri="{FF2B5EF4-FFF2-40B4-BE49-F238E27FC236}">
                <a16:creationId xmlns:a16="http://schemas.microsoft.com/office/drawing/2014/main" id="{5D5BB050-85F9-A020-104B-FCABD845C4E6}"/>
              </a:ext>
            </a:extLst>
          </p:cNvPr>
          <p:cNvGraphicFramePr/>
          <p:nvPr/>
        </p:nvGraphicFramePr>
        <p:xfrm>
          <a:off x="625642" y="1825625"/>
          <a:ext cx="547679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964461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urple and blue background&#10;&#10;Description automatically generated with low confidence">
            <a:extLst>
              <a:ext uri="{FF2B5EF4-FFF2-40B4-BE49-F238E27FC236}">
                <a16:creationId xmlns:a16="http://schemas.microsoft.com/office/drawing/2014/main" id="{E4CEB944-5A0C-F9A7-0C2C-73D3B95DBBBE}"/>
              </a:ext>
            </a:extLst>
          </p:cNvPr>
          <p:cNvPicPr>
            <a:picLocks noChangeAspect="1"/>
          </p:cNvPicPr>
          <p:nvPr/>
        </p:nvPicPr>
        <p:blipFill rotWithShape="1">
          <a:blip r:embed="rId2"/>
          <a:srcRect l="2357" r="18522" b="3108"/>
          <a:stretch/>
        </p:blipFill>
        <p:spPr>
          <a:xfrm>
            <a:off x="1" y="1"/>
            <a:ext cx="12192000" cy="6858000"/>
          </a:xfrm>
          <a:prstGeom prst="rect">
            <a:avLst/>
          </a:prstGeom>
        </p:spPr>
      </p:pic>
      <p:pic>
        <p:nvPicPr>
          <p:cNvPr id="7" name="Picture 6" descr="A black and white sign with white text&#10;&#10;Description automatically generated with low confidence">
            <a:extLst>
              <a:ext uri="{FF2B5EF4-FFF2-40B4-BE49-F238E27FC236}">
                <a16:creationId xmlns:a16="http://schemas.microsoft.com/office/drawing/2014/main" id="{05B466F8-5E93-F294-B522-3E9320A16415}"/>
              </a:ext>
            </a:extLst>
          </p:cNvPr>
          <p:cNvPicPr>
            <a:picLocks noChangeAspect="1"/>
          </p:cNvPicPr>
          <p:nvPr/>
        </p:nvPicPr>
        <p:blipFill>
          <a:blip r:embed="rId3"/>
          <a:stretch>
            <a:fillRect/>
          </a:stretch>
        </p:blipFill>
        <p:spPr>
          <a:xfrm>
            <a:off x="9317420" y="0"/>
            <a:ext cx="1588814" cy="1738976"/>
          </a:xfrm>
          <a:prstGeom prst="rect">
            <a:avLst/>
          </a:prstGeom>
        </p:spPr>
      </p:pic>
      <p:pic>
        <p:nvPicPr>
          <p:cNvPr id="11" name="Picture 10" descr="A white letter on a black background&#10;&#10;Description automatically generated with low confidence">
            <a:extLst>
              <a:ext uri="{FF2B5EF4-FFF2-40B4-BE49-F238E27FC236}">
                <a16:creationId xmlns:a16="http://schemas.microsoft.com/office/drawing/2014/main" id="{3897DE9E-6763-92B9-50CA-83341A886409}"/>
              </a:ext>
            </a:extLst>
          </p:cNvPr>
          <p:cNvPicPr>
            <a:picLocks noChangeAspect="1"/>
          </p:cNvPicPr>
          <p:nvPr/>
        </p:nvPicPr>
        <p:blipFill>
          <a:blip r:embed="rId4"/>
          <a:stretch>
            <a:fillRect/>
          </a:stretch>
        </p:blipFill>
        <p:spPr>
          <a:xfrm>
            <a:off x="1087820" y="889494"/>
            <a:ext cx="1993152" cy="1058862"/>
          </a:xfrm>
          <a:prstGeom prst="rect">
            <a:avLst/>
          </a:prstGeom>
        </p:spPr>
      </p:pic>
      <p:sp>
        <p:nvSpPr>
          <p:cNvPr id="13" name="TextBox 12">
            <a:extLst>
              <a:ext uri="{FF2B5EF4-FFF2-40B4-BE49-F238E27FC236}">
                <a16:creationId xmlns:a16="http://schemas.microsoft.com/office/drawing/2014/main" id="{62E45A94-26B7-0B75-F0BF-07E3B8738275}"/>
              </a:ext>
            </a:extLst>
          </p:cNvPr>
          <p:cNvSpPr txBox="1"/>
          <p:nvPr/>
        </p:nvSpPr>
        <p:spPr>
          <a:xfrm>
            <a:off x="1087820" y="2506717"/>
            <a:ext cx="8142013" cy="2123658"/>
          </a:xfrm>
          <a:prstGeom prst="rect">
            <a:avLst/>
          </a:prstGeom>
          <a:noFill/>
        </p:spPr>
        <p:txBody>
          <a:bodyPr wrap="square" rtlCol="0">
            <a:spAutoFit/>
          </a:bodyPr>
          <a:lstStyle/>
          <a:p>
            <a:r>
              <a:rPr lang="en-GB" sz="4400" spc="600" dirty="0">
                <a:solidFill>
                  <a:schemeClr val="bg1"/>
                </a:solidFill>
                <a:effectLst/>
                <a:latin typeface="+mj-lt"/>
              </a:rPr>
              <a:t>WELCOME TO JMW </a:t>
            </a:r>
            <a:br>
              <a:rPr lang="en-GB" sz="4400" spc="600" dirty="0">
                <a:solidFill>
                  <a:srgbClr val="000000"/>
                </a:solidFill>
                <a:effectLst/>
                <a:latin typeface="+mj-lt"/>
              </a:rPr>
            </a:br>
            <a:r>
              <a:rPr lang="en-GB" sz="4400" spc="600" dirty="0">
                <a:solidFill>
                  <a:srgbClr val="DC0046"/>
                </a:solidFill>
                <a:effectLst/>
                <a:latin typeface="+mj-lt"/>
              </a:rPr>
              <a:t>SOLICITORS FOR YOU </a:t>
            </a:r>
          </a:p>
          <a:p>
            <a:r>
              <a:rPr lang="en-GB" sz="4400" spc="600" dirty="0">
                <a:solidFill>
                  <a:srgbClr val="44D5E8"/>
                </a:solidFill>
                <a:effectLst/>
                <a:latin typeface="+mj-lt"/>
              </a:rPr>
              <a:t>AND YOUR BUSINESS</a:t>
            </a:r>
            <a:endParaRPr lang="en-GB" sz="4400" spc="600" dirty="0">
              <a:solidFill>
                <a:srgbClr val="DC0046"/>
              </a:solidFill>
              <a:effectLst/>
              <a:latin typeface="+mj-lt"/>
            </a:endParaRPr>
          </a:p>
        </p:txBody>
      </p:sp>
    </p:spTree>
    <p:extLst>
      <p:ext uri="{BB962C8B-B14F-4D97-AF65-F5344CB8AC3E}">
        <p14:creationId xmlns:p14="http://schemas.microsoft.com/office/powerpoint/2010/main" val="4165295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45810"/>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Compliance Audit triggers</a:t>
            </a:r>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054" name="TextBox 4">
            <a:extLst>
              <a:ext uri="{FF2B5EF4-FFF2-40B4-BE49-F238E27FC236}">
                <a16:creationId xmlns:a16="http://schemas.microsoft.com/office/drawing/2014/main" id="{4C5C7667-BBD1-7662-5849-51CD3F083C8B}"/>
              </a:ext>
            </a:extLst>
          </p:cNvPr>
          <p:cNvGraphicFramePr/>
          <p:nvPr/>
        </p:nvGraphicFramePr>
        <p:xfrm>
          <a:off x="838201" y="1825625"/>
          <a:ext cx="509219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955348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45810"/>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Compliance Audits?</a:t>
            </a:r>
          </a:p>
        </p:txBody>
      </p:sp>
      <p:sp>
        <p:nvSpPr>
          <p:cNvPr id="5" name="TextBox 4">
            <a:extLst>
              <a:ext uri="{FF2B5EF4-FFF2-40B4-BE49-F238E27FC236}">
                <a16:creationId xmlns:a16="http://schemas.microsoft.com/office/drawing/2014/main" id="{41F6A728-B4E3-03AA-14F9-E3780B52EE67}"/>
              </a:ext>
            </a:extLst>
          </p:cNvPr>
          <p:cNvSpPr txBox="1"/>
          <p:nvPr/>
        </p:nvSpPr>
        <p:spPr>
          <a:xfrm>
            <a:off x="838201" y="1825625"/>
            <a:ext cx="5092194"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b="1" dirty="0"/>
          </a:p>
          <a:p>
            <a:pPr indent="-228600">
              <a:lnSpc>
                <a:spcPct val="90000"/>
              </a:lnSpc>
              <a:spcAft>
                <a:spcPts val="600"/>
              </a:spcAft>
              <a:buFont typeface="Arial" panose="020B0604020202020204" pitchFamily="34" charset="0"/>
              <a:buChar char="•"/>
            </a:pPr>
            <a:endParaRPr lang="en-US" b="1" dirty="0">
              <a:solidFill>
                <a:srgbClr val="C00000"/>
              </a:solidFill>
            </a:endParaRPr>
          </a:p>
          <a:p>
            <a:pPr>
              <a:lnSpc>
                <a:spcPct val="90000"/>
              </a:lnSpc>
              <a:spcAft>
                <a:spcPts val="600"/>
              </a:spcAft>
            </a:pPr>
            <a:r>
              <a:rPr lang="en-US" b="1" dirty="0">
                <a:solidFill>
                  <a:srgbClr val="C00000"/>
                </a:solidFill>
              </a:rPr>
              <a:t>The different types of Home Office Audits:</a:t>
            </a:r>
          </a:p>
          <a:p>
            <a:pPr indent="-228600">
              <a:lnSpc>
                <a:spcPct val="90000"/>
              </a:lnSpc>
              <a:spcAft>
                <a:spcPts val="600"/>
              </a:spcAft>
              <a:buFont typeface="Arial" panose="020B0604020202020204" pitchFamily="34" charset="0"/>
              <a:buChar char="•"/>
            </a:pPr>
            <a:endParaRPr lang="en-US" dirty="0"/>
          </a:p>
          <a:p>
            <a:pPr marL="742950" lvl="1" indent="-228600">
              <a:lnSpc>
                <a:spcPct val="90000"/>
              </a:lnSpc>
              <a:spcAft>
                <a:spcPts val="600"/>
              </a:spcAft>
              <a:buFont typeface="Arial" panose="020B0604020202020204" pitchFamily="34" charset="0"/>
              <a:buChar char="•"/>
            </a:pPr>
            <a:r>
              <a:rPr lang="en-US" dirty="0"/>
              <a:t>Pre-Licence Audit</a:t>
            </a:r>
          </a:p>
          <a:p>
            <a:pPr indent="-228600">
              <a:lnSpc>
                <a:spcPct val="90000"/>
              </a:lnSpc>
              <a:spcAft>
                <a:spcPts val="600"/>
              </a:spcAft>
              <a:buFont typeface="Arial" panose="020B0604020202020204" pitchFamily="34" charset="0"/>
              <a:buChar char="•"/>
            </a:pPr>
            <a:endParaRPr lang="en-US" dirty="0"/>
          </a:p>
          <a:p>
            <a:pPr marL="742950" lvl="1" indent="-228600">
              <a:lnSpc>
                <a:spcPct val="90000"/>
              </a:lnSpc>
              <a:spcAft>
                <a:spcPts val="600"/>
              </a:spcAft>
              <a:buFont typeface="Arial" panose="020B0604020202020204" pitchFamily="34" charset="0"/>
              <a:buChar char="•"/>
            </a:pPr>
            <a:r>
              <a:rPr lang="en-US" dirty="0"/>
              <a:t>Post Licence Audit</a:t>
            </a:r>
          </a:p>
          <a:p>
            <a:pPr marL="285750" indent="-228600">
              <a:lnSpc>
                <a:spcPct val="90000"/>
              </a:lnSpc>
              <a:spcAft>
                <a:spcPts val="600"/>
              </a:spcAft>
              <a:buFont typeface="Arial" panose="020B0604020202020204" pitchFamily="34" charset="0"/>
              <a:buChar char="•"/>
            </a:pPr>
            <a:endParaRPr lang="en-US" dirty="0"/>
          </a:p>
          <a:p>
            <a:pPr marL="742950" lvl="1" indent="-228600">
              <a:lnSpc>
                <a:spcPct val="90000"/>
              </a:lnSpc>
              <a:spcAft>
                <a:spcPts val="600"/>
              </a:spcAft>
              <a:buFont typeface="Arial" panose="020B0604020202020204" pitchFamily="34" charset="0"/>
              <a:buChar char="•"/>
            </a:pPr>
            <a:r>
              <a:rPr lang="en-US" dirty="0"/>
              <a:t>Digital Compliance Audits</a:t>
            </a:r>
          </a:p>
          <a:p>
            <a:pPr marL="285750" indent="-228600">
              <a:lnSpc>
                <a:spcPct val="90000"/>
              </a:lnSpc>
              <a:spcAft>
                <a:spcPts val="600"/>
              </a:spcAft>
              <a:buFont typeface="Arial" panose="020B0604020202020204" pitchFamily="34" charset="0"/>
              <a:buChar char="•"/>
            </a:pPr>
            <a:endParaRPr lang="en-US" dirty="0"/>
          </a:p>
          <a:p>
            <a:pPr marL="742950" lvl="1" indent="-228600">
              <a:lnSpc>
                <a:spcPct val="90000"/>
              </a:lnSpc>
              <a:spcAft>
                <a:spcPts val="600"/>
              </a:spcAft>
              <a:buFont typeface="Arial" panose="020B0604020202020204" pitchFamily="34" charset="0"/>
              <a:buChar char="•"/>
            </a:pPr>
            <a:r>
              <a:rPr lang="en-US" dirty="0"/>
              <a:t>In-Person Audits by UKVI Compliance Officers</a:t>
            </a:r>
          </a:p>
          <a:p>
            <a:pPr indent="-228600">
              <a:lnSpc>
                <a:spcPct val="90000"/>
              </a:lnSpc>
              <a:spcAft>
                <a:spcPts val="600"/>
              </a:spcAft>
              <a:buFont typeface="Arial" panose="020B0604020202020204" pitchFamily="34" charset="0"/>
              <a:buChar char="•"/>
            </a:pPr>
            <a:endParaRPr lang="en-US" dirty="0"/>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65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59" y="268999"/>
            <a:ext cx="6279604" cy="1325563"/>
          </a:xfrm>
        </p:spPr>
        <p:txBody>
          <a:bodyPr vert="horz" lIns="91440" tIns="45720" rIns="91440" bIns="45720" rtlCol="0" anchor="ctr">
            <a:normAutofit fontScale="90000"/>
          </a:bodyPr>
          <a:lstStyle/>
          <a:p>
            <a:r>
              <a:rPr lang="en-US" sz="4000" kern="1200" dirty="0">
                <a:latin typeface="+mj-lt"/>
                <a:ea typeface="+mj-ea"/>
                <a:cs typeface="+mj-cs"/>
              </a:rPr>
              <a:t>What happens during a Compliance Audit?</a:t>
            </a:r>
          </a:p>
        </p:txBody>
      </p:sp>
      <p:pic>
        <p:nvPicPr>
          <p:cNvPr id="9" name="Picture 8" descr="A person holding a magnifying glas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728" r="33096"/>
          <a:stretch/>
        </p:blipFill>
        <p:spPr>
          <a:xfrm>
            <a:off x="7901259" y="3164305"/>
            <a:ext cx="4290741" cy="369369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2050" name="Picture 2" descr="Image result for compliance audit">
            <a:extLst>
              <a:ext uri="{FF2B5EF4-FFF2-40B4-BE49-F238E27FC236}">
                <a16:creationId xmlns:a16="http://schemas.microsoft.com/office/drawing/2014/main" id="{052C7EA7-7AE8-3AB9-7DCF-6AE06DEFA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1" r="3682"/>
          <a:stretch/>
        </p:blipFill>
        <p:spPr bwMode="auto">
          <a:xfrm>
            <a:off x="6796963"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F6A728-B4E3-03AA-14F9-E3780B52EE67}"/>
              </a:ext>
            </a:extLst>
          </p:cNvPr>
          <p:cNvSpPr txBox="1"/>
          <p:nvPr/>
        </p:nvSpPr>
        <p:spPr>
          <a:xfrm>
            <a:off x="712090" y="1608634"/>
            <a:ext cx="4984204" cy="4801314"/>
          </a:xfrm>
          <a:prstGeom prst="rect">
            <a:avLst/>
          </a:prstGeom>
          <a:noFill/>
        </p:spPr>
        <p:txBody>
          <a:bodyPr wrap="square" rtlCol="0">
            <a:spAutoFit/>
          </a:bodyPr>
          <a:lstStyle/>
          <a:p>
            <a:endParaRPr lang="en-GB" b="1" dirty="0"/>
          </a:p>
          <a:p>
            <a:r>
              <a:rPr lang="en-GB" b="1" dirty="0">
                <a:solidFill>
                  <a:srgbClr val="C00000"/>
                </a:solidFill>
              </a:rPr>
              <a:t>Prior to the Audit:</a:t>
            </a:r>
          </a:p>
          <a:p>
            <a:pPr marL="285750" indent="-285750">
              <a:buFont typeface="Arial" panose="020B0604020202020204" pitchFamily="34" charset="0"/>
              <a:buChar char="•"/>
            </a:pPr>
            <a:r>
              <a:rPr lang="en-GB" dirty="0"/>
              <a:t>Initial communication from Home Office setting a date for the Compliance Audit; a request for information/documents and a list of employees they would like to interview.</a:t>
            </a:r>
          </a:p>
          <a:p>
            <a:endParaRPr lang="en-GB" dirty="0"/>
          </a:p>
          <a:p>
            <a:r>
              <a:rPr lang="en-GB" b="1" dirty="0">
                <a:solidFill>
                  <a:srgbClr val="C00000"/>
                </a:solidFill>
              </a:rPr>
              <a:t>What takes place on the day of the Audit:</a:t>
            </a:r>
          </a:p>
          <a:p>
            <a:pPr marL="285750" indent="-285750">
              <a:buFont typeface="Arial" panose="020B0604020202020204" pitchFamily="34" charset="0"/>
              <a:buChar char="•"/>
            </a:pPr>
            <a:r>
              <a:rPr lang="en-GB" dirty="0"/>
              <a:t>On the day of the Audit the Compliance Officers will hold interviews with your key personnel and selected employees</a:t>
            </a:r>
          </a:p>
          <a:p>
            <a:endParaRPr lang="en-GB" dirty="0"/>
          </a:p>
          <a:p>
            <a:r>
              <a:rPr lang="en-GB" b="1" dirty="0">
                <a:solidFill>
                  <a:srgbClr val="C00000"/>
                </a:solidFill>
              </a:rPr>
              <a:t>What happens at the end of the interview? </a:t>
            </a:r>
          </a:p>
          <a:p>
            <a:pPr marL="285750" indent="-285750">
              <a:buFont typeface="Arial" panose="020B0604020202020204" pitchFamily="34" charset="0"/>
              <a:buChar char="•"/>
            </a:pPr>
            <a:r>
              <a:rPr lang="en-GB" dirty="0"/>
              <a:t>Your rights?</a:t>
            </a:r>
          </a:p>
          <a:p>
            <a:pPr marL="285750" indent="-285750">
              <a:buFont typeface="Arial" panose="020B0604020202020204" pitchFamily="34" charset="0"/>
              <a:buChar char="•"/>
            </a:pPr>
            <a:r>
              <a:rPr lang="en-GB" dirty="0"/>
              <a:t>Post Audit procedures?</a:t>
            </a:r>
          </a:p>
          <a:p>
            <a:endParaRPr lang="en-GB" dirty="0"/>
          </a:p>
          <a:p>
            <a:endParaRPr lang="en-GB" dirty="0"/>
          </a:p>
        </p:txBody>
      </p:sp>
    </p:spTree>
    <p:extLst>
      <p:ext uri="{BB962C8B-B14F-4D97-AF65-F5344CB8AC3E}">
        <p14:creationId xmlns:p14="http://schemas.microsoft.com/office/powerpoint/2010/main" val="33246484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46000"/>
                    </a14:imgEffect>
                    <a14:imgEffect>
                      <a14:saturation sat="184000"/>
                    </a14:imgEffect>
                  </a14:imgLayer>
                </a14:imgProps>
              </a:ext>
              <a:ext uri="{28A0092B-C50C-407E-A947-70E740481C1C}">
                <a14:useLocalDpi xmlns:a14="http://schemas.microsoft.com/office/drawing/2010/main" val="0"/>
              </a:ext>
            </a:extLst>
          </a:blip>
          <a:stretch>
            <a:fillRect/>
          </a:stretch>
        </p:blipFill>
        <p:spPr>
          <a:xfrm>
            <a:off x="1777744" y="1727195"/>
            <a:ext cx="8708571" cy="4876800"/>
          </a:xfrm>
          <a:prstGeom prst="rect">
            <a:avLst/>
          </a:prstGeom>
          <a:effectLst>
            <a:softEdge rad="368300"/>
          </a:effectLst>
        </p:spPr>
      </p:pic>
      <p:sp>
        <p:nvSpPr>
          <p:cNvPr id="2" name="Title 1"/>
          <p:cNvSpPr>
            <a:spLocks noGrp="1"/>
          </p:cNvSpPr>
          <p:nvPr>
            <p:ph type="title"/>
          </p:nvPr>
        </p:nvSpPr>
        <p:spPr>
          <a:xfrm>
            <a:off x="5029200" y="733571"/>
            <a:ext cx="8506717" cy="672010"/>
          </a:xfrm>
        </p:spPr>
        <p:txBody>
          <a:bodyPr>
            <a:normAutofit fontScale="90000"/>
          </a:bodyPr>
          <a:lstStyle/>
          <a:p>
            <a:br>
              <a:rPr lang="en-GB" dirty="0">
                <a:latin typeface="Calibri" panose="020F0502020204030204" pitchFamily="34" charset="0"/>
                <a:cs typeface="Calibri" panose="020F0502020204030204" pitchFamily="34" charset="0"/>
              </a:rPr>
            </a:br>
            <a:endParaRPr lang="en-GB" dirty="0">
              <a:solidFill>
                <a:srgbClr val="E21350"/>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5029193" y="366409"/>
            <a:ext cx="6799641" cy="882267"/>
          </a:xfrm>
        </p:spPr>
        <p:txBody>
          <a:bodyPr/>
          <a:lstStyle/>
          <a:p>
            <a:pPr marL="0" indent="0" algn="ctr">
              <a:buNone/>
            </a:pPr>
            <a:r>
              <a:rPr lang="en-GB"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will a Home Office Compliance Offer consider when conducting a Compliance Audit?</a:t>
            </a:r>
          </a:p>
          <a:p>
            <a:endParaRPr lang="en-GB" sz="2000" dirty="0">
              <a:effectLst>
                <a:outerShdw blurRad="38100" dist="38100" dir="2700000" algn="tl">
                  <a:srgbClr val="000000">
                    <a:alpha val="43137"/>
                  </a:srgbClr>
                </a:outerShdw>
              </a:effectLst>
            </a:endParaRPr>
          </a:p>
        </p:txBody>
      </p:sp>
      <p:sp>
        <p:nvSpPr>
          <p:cNvPr id="7" name="TextBox 6"/>
          <p:cNvSpPr txBox="1"/>
          <p:nvPr/>
        </p:nvSpPr>
        <p:spPr>
          <a:xfrm>
            <a:off x="5456481" y="2028451"/>
            <a:ext cx="5029819" cy="1015661"/>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Whether you or your organisation’s activities pose a threat to immigration control.</a:t>
            </a:r>
          </a:p>
        </p:txBody>
      </p:sp>
      <p:sp>
        <p:nvSpPr>
          <p:cNvPr id="8" name="TextBox 7"/>
          <p:cNvSpPr txBox="1"/>
          <p:nvPr/>
        </p:nvSpPr>
        <p:spPr>
          <a:xfrm>
            <a:off x="5456488" y="3041210"/>
            <a:ext cx="5029820" cy="1015661"/>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0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Whether the original number of </a:t>
            </a:r>
            <a:r>
              <a:rPr lang="en-GB" sz="2000" kern="0"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CoS</a:t>
            </a:r>
            <a:r>
              <a:rPr lang="en-GB" sz="20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       requested on the sponsor application or annual request is still justified. </a:t>
            </a:r>
          </a:p>
        </p:txBody>
      </p:sp>
      <p:sp>
        <p:nvSpPr>
          <p:cNvPr id="9" name="TextBox 8"/>
          <p:cNvSpPr txBox="1"/>
          <p:nvPr/>
        </p:nvSpPr>
        <p:spPr>
          <a:xfrm>
            <a:off x="5456480" y="4085628"/>
            <a:ext cx="5029820" cy="1015661"/>
          </a:xfrm>
          <a:prstGeom prst="rect">
            <a:avLst/>
          </a:prstGeom>
          <a:solidFill>
            <a:srgbClr val="3D698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Whether your staff are complying with the conditions of their leave to stay in the UK.</a:t>
            </a:r>
          </a:p>
        </p:txBody>
      </p:sp>
      <p:sp>
        <p:nvSpPr>
          <p:cNvPr id="10" name="TextBox 9"/>
          <p:cNvSpPr txBox="1"/>
          <p:nvPr/>
        </p:nvSpPr>
        <p:spPr>
          <a:xfrm>
            <a:off x="5456480" y="5068961"/>
            <a:ext cx="5029822" cy="707884"/>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latinLnBrk="1" hangingPunct="0">
              <a:buFont typeface="Wingdings" panose="05000000000000000000" pitchFamily="2" charset="2"/>
              <a:buChar char="ü"/>
              <a:defRPr/>
            </a:pPr>
            <a:r>
              <a:rPr lang="en-GB" sz="2000"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Calibri"/>
              </a:rPr>
              <a:t>Whether you continue to have a trading presence.</a:t>
            </a:r>
          </a:p>
        </p:txBody>
      </p:sp>
      <p:sp>
        <p:nvSpPr>
          <p:cNvPr id="12" name="TextBox 11">
            <a:extLst>
              <a:ext uri="{FF2B5EF4-FFF2-40B4-BE49-F238E27FC236}">
                <a16:creationId xmlns:a16="http://schemas.microsoft.com/office/drawing/2014/main" id="{09C1F020-2E6B-489D-8D61-34A214060AB1}"/>
              </a:ext>
            </a:extLst>
          </p:cNvPr>
          <p:cNvSpPr txBox="1"/>
          <p:nvPr/>
        </p:nvSpPr>
        <p:spPr>
          <a:xfrm>
            <a:off x="5456481" y="1335944"/>
            <a:ext cx="5029819" cy="707884"/>
          </a:xfrm>
          <a:prstGeom prst="rect">
            <a:avLst/>
          </a:prstGeom>
          <a:solidFill>
            <a:srgbClr val="C0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Wingdings" panose="05000000000000000000" pitchFamily="2" charset="2"/>
              <a:buChar char="ü"/>
              <a:defRPr/>
            </a:pPr>
            <a:r>
              <a:rPr lang="en-GB" sz="2000" kern="0" dirty="0">
                <a:solidFill>
                  <a:srgbClr val="FFFFFF"/>
                </a:solidFill>
                <a:latin typeface="Arial" panose="020B0604020202020204" pitchFamily="34" charset="0"/>
                <a:cs typeface="Arial" panose="020B0604020202020204" pitchFamily="34" charset="0"/>
                <a:sym typeface="Calibri"/>
              </a:rPr>
              <a:t>Your HR systems to ensure you are meeting their sponsor duties.</a:t>
            </a:r>
          </a:p>
        </p:txBody>
      </p:sp>
      <p:pic>
        <p:nvPicPr>
          <p:cNvPr id="5" name="Picture 4">
            <a:extLst>
              <a:ext uri="{FF2B5EF4-FFF2-40B4-BE49-F238E27FC236}">
                <a16:creationId xmlns:a16="http://schemas.microsoft.com/office/drawing/2014/main" id="{7557CEAF-3DF8-723F-62EE-AF5E6DC8D54D}"/>
              </a:ext>
            </a:extLst>
          </p:cNvPr>
          <p:cNvPicPr>
            <a:picLocks noChangeAspect="1"/>
          </p:cNvPicPr>
          <p:nvPr/>
        </p:nvPicPr>
        <p:blipFill>
          <a:blip r:embed="rId4"/>
          <a:stretch>
            <a:fillRect/>
          </a:stretch>
        </p:blipFill>
        <p:spPr>
          <a:xfrm>
            <a:off x="70661" y="-1"/>
            <a:ext cx="4429150" cy="6491591"/>
          </a:xfrm>
          <a:prstGeom prst="rect">
            <a:avLst/>
          </a:prstGeom>
        </p:spPr>
      </p:pic>
    </p:spTree>
    <p:extLst>
      <p:ext uri="{BB962C8B-B14F-4D97-AF65-F5344CB8AC3E}">
        <p14:creationId xmlns:p14="http://schemas.microsoft.com/office/powerpoint/2010/main" val="4019806431"/>
      </p:ext>
    </p:extLst>
  </p:cSld>
  <p:clrMapOvr>
    <a:masterClrMapping/>
  </p:clrMapOvr>
  <p:transition spd="med"/>
</p:sld>
</file>

<file path=ppt/theme/theme1.xml><?xml version="1.0" encoding="utf-8"?>
<a:theme xmlns:a="http://schemas.openxmlformats.org/drawingml/2006/main" name="Office Theme">
  <a:themeElements>
    <a:clrScheme name="JMW">
      <a:dk1>
        <a:srgbClr val="000000"/>
      </a:dk1>
      <a:lt1>
        <a:srgbClr val="FFFFFF"/>
      </a:lt1>
      <a:dk2>
        <a:srgbClr val="44546A"/>
      </a:dk2>
      <a:lt2>
        <a:srgbClr val="E7E6E6"/>
      </a:lt2>
      <a:accent1>
        <a:srgbClr val="D00036"/>
      </a:accent1>
      <a:accent2>
        <a:srgbClr val="44D4E8"/>
      </a:accent2>
      <a:accent3>
        <a:srgbClr val="65205E"/>
      </a:accent3>
      <a:accent4>
        <a:srgbClr val="830941"/>
      </a:accent4>
      <a:accent5>
        <a:srgbClr val="1C9EE7"/>
      </a:accent5>
      <a:accent6>
        <a:srgbClr val="014687"/>
      </a:accent6>
      <a:hlink>
        <a:srgbClr val="CF0036"/>
      </a:hlink>
      <a:folHlink>
        <a:srgbClr val="8309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TotalTime>
  <Words>6030</Words>
  <Application>Microsoft Office PowerPoint</Application>
  <PresentationFormat>Widescreen</PresentationFormat>
  <Paragraphs>479</Paragraphs>
  <Slides>50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Wingdings</vt:lpstr>
      <vt:lpstr>Office Theme</vt:lpstr>
      <vt:lpstr>PowerPoint Presentation</vt:lpstr>
      <vt:lpstr>       </vt:lpstr>
      <vt:lpstr>Recruiting Overseas Workers within the Adult Social Care Sector</vt:lpstr>
      <vt:lpstr>Recruiting Overseas Workers within the Adult Social Care Sector</vt:lpstr>
      <vt:lpstr>Compliance Audits?</vt:lpstr>
      <vt:lpstr>Compliance Audit triggers</vt:lpstr>
      <vt:lpstr>Compliance Audits?</vt:lpstr>
      <vt:lpstr>What happens during a Compliance Audit?</vt:lpstr>
      <vt:lpstr> </vt:lpstr>
      <vt:lpstr> </vt:lpstr>
      <vt:lpstr>Preparing for a Home Office Compliance Audit</vt:lpstr>
      <vt:lpstr>Compliance Audit Outcomes</vt:lpstr>
      <vt:lpstr>What happens if your Sponsor Licence is revoked?</vt:lpstr>
      <vt:lpstr>What happens if your Sponsor Licence is revoked?</vt:lpstr>
      <vt:lpstr>What happens if your Sponsor Licence is revoked?</vt:lpstr>
      <vt:lpstr>Sponsor’s duties:  Co-operation</vt:lpstr>
      <vt:lpstr>Sponsor’s duties:  Record keeping</vt:lpstr>
      <vt:lpstr>Sponsor’s duties:  Record keeping – What Docs?</vt:lpstr>
      <vt:lpstr>Sponsor’s duties:  Record keeping – What Docs?</vt:lpstr>
      <vt:lpstr>Sponsor’s duties:  Reporting Requirements</vt:lpstr>
      <vt:lpstr>Supplementary Employment</vt:lpstr>
      <vt:lpstr>Supplementary Employment</vt:lpstr>
      <vt:lpstr>RIGHT TO WORK CHECKS Question:  </vt:lpstr>
      <vt:lpstr>RIGHT TO WORK CHECKS  </vt:lpstr>
      <vt:lpstr>Reductions in Salary &amp; Working Hours</vt:lpstr>
      <vt:lpstr>Reductions in Salary &amp; Working Hours</vt:lpstr>
      <vt:lpstr>Reductions in Salary &amp; Working Hours</vt:lpstr>
      <vt:lpstr>Working on a Contract Basis</vt:lpstr>
      <vt:lpstr>Working on a Contract Basis</vt:lpstr>
      <vt:lpstr>Evidence of Recruitment Practices</vt:lpstr>
      <vt:lpstr>Pre-Employment Checks</vt:lpstr>
      <vt:lpstr>Duty of Care</vt:lpstr>
      <vt:lpstr>Pastoral Support and Retention</vt:lpstr>
      <vt:lpstr>Advice from Social Care Providers</vt:lpstr>
      <vt:lpstr>RIGHT TO WORK CHECKS  </vt:lpstr>
      <vt:lpstr>Right to Work Checks </vt:lpstr>
      <vt:lpstr>Sanctions against illegal working </vt:lpstr>
      <vt:lpstr>How does the online service work?</vt:lpstr>
      <vt:lpstr>Online right to work check</vt:lpstr>
      <vt:lpstr>Online right to work check:</vt:lpstr>
      <vt:lpstr>PowerPoint Presentation</vt:lpstr>
      <vt:lpstr>Employer Checking Service</vt:lpstr>
      <vt:lpstr>Application Registration Card</vt:lpstr>
      <vt:lpstr>Employee’s visa expires </vt:lpstr>
      <vt:lpstr>PowerPoint Presentation</vt:lpstr>
      <vt:lpstr>Biometric Residence Permits</vt:lpstr>
      <vt:lpstr>Biometric Residence Permits</vt:lpstr>
      <vt:lpstr>Questions &amp; Answers</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Buckley</dc:creator>
  <cp:lastModifiedBy>Hateem Ali</cp:lastModifiedBy>
  <cp:revision>8</cp:revision>
  <dcterms:created xsi:type="dcterms:W3CDTF">2023-06-28T14:25:33Z</dcterms:created>
  <dcterms:modified xsi:type="dcterms:W3CDTF">2024-02-29T09:41:02Z</dcterms:modified>
</cp:coreProperties>
</file>