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547" r:id="rId2"/>
    <p:sldId id="562" r:id="rId3"/>
    <p:sldId id="572" r:id="rId4"/>
    <p:sldId id="573" r:id="rId5"/>
    <p:sldId id="556" r:id="rId6"/>
    <p:sldId id="548" r:id="rId7"/>
    <p:sldId id="549" r:id="rId8"/>
    <p:sldId id="567" r:id="rId9"/>
    <p:sldId id="570" r:id="rId10"/>
    <p:sldId id="568" r:id="rId11"/>
    <p:sldId id="571" r:id="rId12"/>
    <p:sldId id="550" r:id="rId13"/>
    <p:sldId id="56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B912E9-1CB5-4F9A-8D02-3DEE8353F45C}" v="7" dt="2024-03-07T13:22:50.6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chan, Ian" userId="8da5ab1a-b1f2-4380-ae42-e70abc2bc951" providerId="ADAL" clId="{5CB912E9-1CB5-4F9A-8D02-3DEE8353F45C}"/>
    <pc:docChg chg="custSel addSld delSld modSld sldOrd">
      <pc:chgData name="Buchan, Ian" userId="8da5ab1a-b1f2-4380-ae42-e70abc2bc951" providerId="ADAL" clId="{5CB912E9-1CB5-4F9A-8D02-3DEE8353F45C}" dt="2024-03-07T13:25:32.546" v="2244" actId="20577"/>
      <pc:docMkLst>
        <pc:docMk/>
      </pc:docMkLst>
      <pc:sldChg chg="modSp mod">
        <pc:chgData name="Buchan, Ian" userId="8da5ab1a-b1f2-4380-ae42-e70abc2bc951" providerId="ADAL" clId="{5CB912E9-1CB5-4F9A-8D02-3DEE8353F45C}" dt="2024-03-06T14:30:39.189" v="2049" actId="313"/>
        <pc:sldMkLst>
          <pc:docMk/>
          <pc:sldMk cId="4216136660" sldId="548"/>
        </pc:sldMkLst>
        <pc:spChg chg="mod">
          <ac:chgData name="Buchan, Ian" userId="8da5ab1a-b1f2-4380-ae42-e70abc2bc951" providerId="ADAL" clId="{5CB912E9-1CB5-4F9A-8D02-3DEE8353F45C}" dt="2024-03-06T14:30:39.189" v="2049" actId="313"/>
          <ac:spMkLst>
            <pc:docMk/>
            <pc:sldMk cId="4216136660" sldId="548"/>
            <ac:spMk id="2" creationId="{ABFA28C4-296B-E2D0-0D13-C94F4259BEAE}"/>
          </ac:spMkLst>
        </pc:spChg>
      </pc:sldChg>
      <pc:sldChg chg="modSp add mod">
        <pc:chgData name="Buchan, Ian" userId="8da5ab1a-b1f2-4380-ae42-e70abc2bc951" providerId="ADAL" clId="{5CB912E9-1CB5-4F9A-8D02-3DEE8353F45C}" dt="2024-03-06T14:33:08.098" v="2090" actId="5793"/>
        <pc:sldMkLst>
          <pc:docMk/>
          <pc:sldMk cId="2232853111" sldId="549"/>
        </pc:sldMkLst>
        <pc:spChg chg="mod">
          <ac:chgData name="Buchan, Ian" userId="8da5ab1a-b1f2-4380-ae42-e70abc2bc951" providerId="ADAL" clId="{5CB912E9-1CB5-4F9A-8D02-3DEE8353F45C}" dt="2024-03-06T14:33:08.098" v="2090" actId="5793"/>
          <ac:spMkLst>
            <pc:docMk/>
            <pc:sldMk cId="2232853111" sldId="549"/>
            <ac:spMk id="3" creationId="{B8E89C5C-A5D3-73CF-784C-40215882266C}"/>
          </ac:spMkLst>
        </pc:spChg>
      </pc:sldChg>
      <pc:sldChg chg="modSp mod">
        <pc:chgData name="Buchan, Ian" userId="8da5ab1a-b1f2-4380-ae42-e70abc2bc951" providerId="ADAL" clId="{5CB912E9-1CB5-4F9A-8D02-3DEE8353F45C}" dt="2024-03-06T14:34:36.266" v="2097"/>
        <pc:sldMkLst>
          <pc:docMk/>
          <pc:sldMk cId="1427869553" sldId="550"/>
        </pc:sldMkLst>
        <pc:spChg chg="mod">
          <ac:chgData name="Buchan, Ian" userId="8da5ab1a-b1f2-4380-ae42-e70abc2bc951" providerId="ADAL" clId="{5CB912E9-1CB5-4F9A-8D02-3DEE8353F45C}" dt="2024-03-06T14:34:36.266" v="2097"/>
          <ac:spMkLst>
            <pc:docMk/>
            <pc:sldMk cId="1427869553" sldId="550"/>
            <ac:spMk id="2" creationId="{0578C48B-3CC7-41A8-BDBD-7F8C162892C2}"/>
          </ac:spMkLst>
        </pc:spChg>
      </pc:sldChg>
      <pc:sldChg chg="modSp mod">
        <pc:chgData name="Buchan, Ian" userId="8da5ab1a-b1f2-4380-ae42-e70abc2bc951" providerId="ADAL" clId="{5CB912E9-1CB5-4F9A-8D02-3DEE8353F45C}" dt="2024-03-06T13:59:48.755" v="777" actId="20577"/>
        <pc:sldMkLst>
          <pc:docMk/>
          <pc:sldMk cId="1640368953" sldId="562"/>
        </pc:sldMkLst>
        <pc:spChg chg="mod">
          <ac:chgData name="Buchan, Ian" userId="8da5ab1a-b1f2-4380-ae42-e70abc2bc951" providerId="ADAL" clId="{5CB912E9-1CB5-4F9A-8D02-3DEE8353F45C}" dt="2024-03-06T13:59:48.755" v="777" actId="20577"/>
          <ac:spMkLst>
            <pc:docMk/>
            <pc:sldMk cId="1640368953" sldId="562"/>
            <ac:spMk id="7" creationId="{726689DC-999D-851B-DB3F-78A476A0EE75}"/>
          </ac:spMkLst>
        </pc:spChg>
      </pc:sldChg>
      <pc:sldChg chg="modSp mod">
        <pc:chgData name="Buchan, Ian" userId="8da5ab1a-b1f2-4380-ae42-e70abc2bc951" providerId="ADAL" clId="{5CB912E9-1CB5-4F9A-8D02-3DEE8353F45C}" dt="2024-03-07T13:22:29.886" v="2128" actId="20577"/>
        <pc:sldMkLst>
          <pc:docMk/>
          <pc:sldMk cId="4015115863" sldId="567"/>
        </pc:sldMkLst>
        <pc:spChg chg="mod">
          <ac:chgData name="Buchan, Ian" userId="8da5ab1a-b1f2-4380-ae42-e70abc2bc951" providerId="ADAL" clId="{5CB912E9-1CB5-4F9A-8D02-3DEE8353F45C}" dt="2024-03-07T13:22:29.886" v="2128" actId="20577"/>
          <ac:spMkLst>
            <pc:docMk/>
            <pc:sldMk cId="4015115863" sldId="567"/>
            <ac:spMk id="6" creationId="{45A90413-92B2-7DC8-DA58-85FEF5E03C33}"/>
          </ac:spMkLst>
        </pc:spChg>
      </pc:sldChg>
      <pc:sldChg chg="modSp mod">
        <pc:chgData name="Buchan, Ian" userId="8da5ab1a-b1f2-4380-ae42-e70abc2bc951" providerId="ADAL" clId="{5CB912E9-1CB5-4F9A-8D02-3DEE8353F45C}" dt="2024-03-07T13:23:38.878" v="2134" actId="15"/>
        <pc:sldMkLst>
          <pc:docMk/>
          <pc:sldMk cId="1273911113" sldId="568"/>
        </pc:sldMkLst>
        <pc:spChg chg="mod">
          <ac:chgData name="Buchan, Ian" userId="8da5ab1a-b1f2-4380-ae42-e70abc2bc951" providerId="ADAL" clId="{5CB912E9-1CB5-4F9A-8D02-3DEE8353F45C}" dt="2024-03-07T13:23:38.878" v="2134" actId="15"/>
          <ac:spMkLst>
            <pc:docMk/>
            <pc:sldMk cId="1273911113" sldId="568"/>
            <ac:spMk id="7" creationId="{2F647EDF-FC1D-F597-A0C5-784919221631}"/>
          </ac:spMkLst>
        </pc:spChg>
      </pc:sldChg>
      <pc:sldChg chg="del">
        <pc:chgData name="Buchan, Ian" userId="8da5ab1a-b1f2-4380-ae42-e70abc2bc951" providerId="ADAL" clId="{5CB912E9-1CB5-4F9A-8D02-3DEE8353F45C}" dt="2024-03-06T14:34:43.103" v="2098" actId="47"/>
        <pc:sldMkLst>
          <pc:docMk/>
          <pc:sldMk cId="4097025214" sldId="569"/>
        </pc:sldMkLst>
      </pc:sldChg>
      <pc:sldChg chg="delSp modSp mod">
        <pc:chgData name="Buchan, Ian" userId="8da5ab1a-b1f2-4380-ae42-e70abc2bc951" providerId="ADAL" clId="{5CB912E9-1CB5-4F9A-8D02-3DEE8353F45C}" dt="2024-03-07T13:22:53.938" v="2131" actId="20577"/>
        <pc:sldMkLst>
          <pc:docMk/>
          <pc:sldMk cId="3933917576" sldId="570"/>
        </pc:sldMkLst>
        <pc:spChg chg="del">
          <ac:chgData name="Buchan, Ian" userId="8da5ab1a-b1f2-4380-ae42-e70abc2bc951" providerId="ADAL" clId="{5CB912E9-1CB5-4F9A-8D02-3DEE8353F45C}" dt="2024-03-07T13:22:47.425" v="2129" actId="478"/>
          <ac:spMkLst>
            <pc:docMk/>
            <pc:sldMk cId="3933917576" sldId="570"/>
            <ac:spMk id="6" creationId="{F1A8FA53-3C56-F30A-EB3D-FC67539C11D2}"/>
          </ac:spMkLst>
        </pc:spChg>
        <pc:spChg chg="mod">
          <ac:chgData name="Buchan, Ian" userId="8da5ab1a-b1f2-4380-ae42-e70abc2bc951" providerId="ADAL" clId="{5CB912E9-1CB5-4F9A-8D02-3DEE8353F45C}" dt="2024-03-07T13:22:53.938" v="2131" actId="20577"/>
          <ac:spMkLst>
            <pc:docMk/>
            <pc:sldMk cId="3933917576" sldId="570"/>
            <ac:spMk id="7" creationId="{BADD21EE-9CE0-1C4F-7757-FA78AEC35433}"/>
          </ac:spMkLst>
        </pc:spChg>
      </pc:sldChg>
      <pc:sldChg chg="modSp mod">
        <pc:chgData name="Buchan, Ian" userId="8da5ab1a-b1f2-4380-ae42-e70abc2bc951" providerId="ADAL" clId="{5CB912E9-1CB5-4F9A-8D02-3DEE8353F45C}" dt="2024-03-07T13:25:32.546" v="2244" actId="20577"/>
        <pc:sldMkLst>
          <pc:docMk/>
          <pc:sldMk cId="2666609649" sldId="571"/>
        </pc:sldMkLst>
        <pc:spChg chg="mod">
          <ac:chgData name="Buchan, Ian" userId="8da5ab1a-b1f2-4380-ae42-e70abc2bc951" providerId="ADAL" clId="{5CB912E9-1CB5-4F9A-8D02-3DEE8353F45C}" dt="2024-03-04T13:55:17.098" v="32" actId="20577"/>
          <ac:spMkLst>
            <pc:docMk/>
            <pc:sldMk cId="2666609649" sldId="571"/>
            <ac:spMk id="6" creationId="{D8811536-C8D1-ABAD-3B83-FD7951362C22}"/>
          </ac:spMkLst>
        </pc:spChg>
        <pc:spChg chg="mod">
          <ac:chgData name="Buchan, Ian" userId="8da5ab1a-b1f2-4380-ae42-e70abc2bc951" providerId="ADAL" clId="{5CB912E9-1CB5-4F9A-8D02-3DEE8353F45C}" dt="2024-03-07T13:25:32.546" v="2244" actId="20577"/>
          <ac:spMkLst>
            <pc:docMk/>
            <pc:sldMk cId="2666609649" sldId="571"/>
            <ac:spMk id="7" creationId="{DC243B76-C3C1-EB86-5CA6-3405DB23CED9}"/>
          </ac:spMkLst>
        </pc:spChg>
      </pc:sldChg>
      <pc:sldChg chg="addSp delSp modSp new mod ord modClrScheme chgLayout">
        <pc:chgData name="Buchan, Ian" userId="8da5ab1a-b1f2-4380-ae42-e70abc2bc951" providerId="ADAL" clId="{5CB912E9-1CB5-4F9A-8D02-3DEE8353F45C}" dt="2024-03-06T14:19:37.290" v="1626" actId="20577"/>
        <pc:sldMkLst>
          <pc:docMk/>
          <pc:sldMk cId="2021832604" sldId="572"/>
        </pc:sldMkLst>
        <pc:spChg chg="del mod ord">
          <ac:chgData name="Buchan, Ian" userId="8da5ab1a-b1f2-4380-ae42-e70abc2bc951" providerId="ADAL" clId="{5CB912E9-1CB5-4F9A-8D02-3DEE8353F45C}" dt="2024-03-04T16:19:11.551" v="363" actId="700"/>
          <ac:spMkLst>
            <pc:docMk/>
            <pc:sldMk cId="2021832604" sldId="572"/>
            <ac:spMk id="2" creationId="{8097CE29-3D0C-D531-FC3F-0A737677D6C4}"/>
          </ac:spMkLst>
        </pc:spChg>
        <pc:spChg chg="del mod ord">
          <ac:chgData name="Buchan, Ian" userId="8da5ab1a-b1f2-4380-ae42-e70abc2bc951" providerId="ADAL" clId="{5CB912E9-1CB5-4F9A-8D02-3DEE8353F45C}" dt="2024-03-04T16:19:11.551" v="363" actId="700"/>
          <ac:spMkLst>
            <pc:docMk/>
            <pc:sldMk cId="2021832604" sldId="572"/>
            <ac:spMk id="3" creationId="{8EF266B0-94F8-E66D-56EE-B90A8CE5D032}"/>
          </ac:spMkLst>
        </pc:spChg>
        <pc:spChg chg="mod ord">
          <ac:chgData name="Buchan, Ian" userId="8da5ab1a-b1f2-4380-ae42-e70abc2bc951" providerId="ADAL" clId="{5CB912E9-1CB5-4F9A-8D02-3DEE8353F45C}" dt="2024-03-04T16:19:11.551" v="363" actId="700"/>
          <ac:spMkLst>
            <pc:docMk/>
            <pc:sldMk cId="2021832604" sldId="572"/>
            <ac:spMk id="4" creationId="{88525968-5237-55ED-1386-7E15F53E1CFA}"/>
          </ac:spMkLst>
        </pc:spChg>
        <pc:spChg chg="mod ord">
          <ac:chgData name="Buchan, Ian" userId="8da5ab1a-b1f2-4380-ae42-e70abc2bc951" providerId="ADAL" clId="{5CB912E9-1CB5-4F9A-8D02-3DEE8353F45C}" dt="2024-03-04T16:19:11.551" v="363" actId="700"/>
          <ac:spMkLst>
            <pc:docMk/>
            <pc:sldMk cId="2021832604" sldId="572"/>
            <ac:spMk id="5" creationId="{DD1426DE-2DA8-D131-D16A-5F2E57D738A7}"/>
          </ac:spMkLst>
        </pc:spChg>
        <pc:spChg chg="add mod ord">
          <ac:chgData name="Buchan, Ian" userId="8da5ab1a-b1f2-4380-ae42-e70abc2bc951" providerId="ADAL" clId="{5CB912E9-1CB5-4F9A-8D02-3DEE8353F45C}" dt="2024-03-06T13:54:50.883" v="698" actId="27636"/>
          <ac:spMkLst>
            <pc:docMk/>
            <pc:sldMk cId="2021832604" sldId="572"/>
            <ac:spMk id="6" creationId="{55F93717-AA41-EDC8-07C1-56EFE51E653B}"/>
          </ac:spMkLst>
        </pc:spChg>
        <pc:spChg chg="add mod ord">
          <ac:chgData name="Buchan, Ian" userId="8da5ab1a-b1f2-4380-ae42-e70abc2bc951" providerId="ADAL" clId="{5CB912E9-1CB5-4F9A-8D02-3DEE8353F45C}" dt="2024-03-06T14:19:37.290" v="1626" actId="20577"/>
          <ac:spMkLst>
            <pc:docMk/>
            <pc:sldMk cId="2021832604" sldId="572"/>
            <ac:spMk id="7" creationId="{D0F2ABF6-70F8-EE24-97A2-C030A3161444}"/>
          </ac:spMkLst>
        </pc:spChg>
      </pc:sldChg>
      <pc:sldChg chg="addSp delSp modSp new mod modClrScheme chgLayout">
        <pc:chgData name="Buchan, Ian" userId="8da5ab1a-b1f2-4380-ae42-e70abc2bc951" providerId="ADAL" clId="{5CB912E9-1CB5-4F9A-8D02-3DEE8353F45C}" dt="2024-03-07T13:22:12.652" v="2125" actId="1076"/>
        <pc:sldMkLst>
          <pc:docMk/>
          <pc:sldMk cId="617030660" sldId="573"/>
        </pc:sldMkLst>
        <pc:spChg chg="del mod ord">
          <ac:chgData name="Buchan, Ian" userId="8da5ab1a-b1f2-4380-ae42-e70abc2bc951" providerId="ADAL" clId="{5CB912E9-1CB5-4F9A-8D02-3DEE8353F45C}" dt="2024-03-04T16:19:16.342" v="364" actId="700"/>
          <ac:spMkLst>
            <pc:docMk/>
            <pc:sldMk cId="617030660" sldId="573"/>
            <ac:spMk id="2" creationId="{5508D4FE-7AC5-34C9-1C14-6F802BA3C5E1}"/>
          </ac:spMkLst>
        </pc:spChg>
        <pc:spChg chg="del mod ord">
          <ac:chgData name="Buchan, Ian" userId="8da5ab1a-b1f2-4380-ae42-e70abc2bc951" providerId="ADAL" clId="{5CB912E9-1CB5-4F9A-8D02-3DEE8353F45C}" dt="2024-03-04T16:19:16.342" v="364" actId="700"/>
          <ac:spMkLst>
            <pc:docMk/>
            <pc:sldMk cId="617030660" sldId="573"/>
            <ac:spMk id="3" creationId="{5F5F265B-F6F1-2F7B-F319-A1D3A38C01CE}"/>
          </ac:spMkLst>
        </pc:spChg>
        <pc:spChg chg="mod ord">
          <ac:chgData name="Buchan, Ian" userId="8da5ab1a-b1f2-4380-ae42-e70abc2bc951" providerId="ADAL" clId="{5CB912E9-1CB5-4F9A-8D02-3DEE8353F45C}" dt="2024-03-04T16:19:16.342" v="364" actId="700"/>
          <ac:spMkLst>
            <pc:docMk/>
            <pc:sldMk cId="617030660" sldId="573"/>
            <ac:spMk id="4" creationId="{2AC2159B-4F2E-015C-1B8C-D68D61DBCA95}"/>
          </ac:spMkLst>
        </pc:spChg>
        <pc:spChg chg="mod ord">
          <ac:chgData name="Buchan, Ian" userId="8da5ab1a-b1f2-4380-ae42-e70abc2bc951" providerId="ADAL" clId="{5CB912E9-1CB5-4F9A-8D02-3DEE8353F45C}" dt="2024-03-04T16:19:16.342" v="364" actId="700"/>
          <ac:spMkLst>
            <pc:docMk/>
            <pc:sldMk cId="617030660" sldId="573"/>
            <ac:spMk id="5" creationId="{4C1DF781-4F9B-7697-BA34-81F0A88687DF}"/>
          </ac:spMkLst>
        </pc:spChg>
        <pc:spChg chg="add mod ord">
          <ac:chgData name="Buchan, Ian" userId="8da5ab1a-b1f2-4380-ae42-e70abc2bc951" providerId="ADAL" clId="{5CB912E9-1CB5-4F9A-8D02-3DEE8353F45C}" dt="2024-03-06T14:29:41.275" v="2047" actId="14100"/>
          <ac:spMkLst>
            <pc:docMk/>
            <pc:sldMk cId="617030660" sldId="573"/>
            <ac:spMk id="6" creationId="{50BD0FC0-21DF-F78A-0CFF-327B4BB8E8D8}"/>
          </ac:spMkLst>
        </pc:spChg>
        <pc:spChg chg="add mod ord">
          <ac:chgData name="Buchan, Ian" userId="8da5ab1a-b1f2-4380-ae42-e70abc2bc951" providerId="ADAL" clId="{5CB912E9-1CB5-4F9A-8D02-3DEE8353F45C}" dt="2024-03-07T13:22:12.652" v="2125" actId="1076"/>
          <ac:spMkLst>
            <pc:docMk/>
            <pc:sldMk cId="617030660" sldId="573"/>
            <ac:spMk id="7" creationId="{9889D358-92DC-4F63-A365-21D9731E3EC2}"/>
          </ac:spMkLst>
        </pc:spChg>
      </pc:sldChg>
      <pc:sldChg chg="add del">
        <pc:chgData name="Buchan, Ian" userId="8da5ab1a-b1f2-4380-ae42-e70abc2bc951" providerId="ADAL" clId="{5CB912E9-1CB5-4F9A-8D02-3DEE8353F45C}" dt="2024-03-06T14:34:43.103" v="2098" actId="47"/>
        <pc:sldMkLst>
          <pc:docMk/>
          <pc:sldMk cId="1112823879" sldId="574"/>
        </pc:sldMkLst>
      </pc:sldChg>
      <pc:sldChg chg="add del">
        <pc:chgData name="Buchan, Ian" userId="8da5ab1a-b1f2-4380-ae42-e70abc2bc951" providerId="ADAL" clId="{5CB912E9-1CB5-4F9A-8D02-3DEE8353F45C}" dt="2024-03-06T14:34:43.103" v="2098" actId="47"/>
        <pc:sldMkLst>
          <pc:docMk/>
          <pc:sldMk cId="4239775405" sldId="575"/>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rtlCol="0"/>
          <a:lstStyle/>
          <a:p>
            <a:r>
              <a:rPr lang="en-US"/>
              <a:t>Click to edit Master title style</a:t>
            </a:r>
          </a:p>
        </p:txBody>
      </p:sp>
      <p:sp>
        <p:nvSpPr>
          <p:cNvPr id="4" name="Date Placeholder 9">
            <a:extLst>
              <a:ext uri="{FF2B5EF4-FFF2-40B4-BE49-F238E27FC236}">
                <a16:creationId xmlns:a16="http://schemas.microsoft.com/office/drawing/2014/main" id="{0893626A-4022-409A-8613-4D2164CE4DB0}"/>
              </a:ext>
            </a:extLst>
          </p:cNvPr>
          <p:cNvSpPr>
            <a:spLocks noGrp="1"/>
          </p:cNvSpPr>
          <p:nvPr>
            <p:ph type="dt" sz="half" idx="10"/>
          </p:nvPr>
        </p:nvSpPr>
        <p:spPr/>
        <p:txBody>
          <a:bodyPr/>
          <a:lstStyle>
            <a:lvl1pPr>
              <a:defRPr/>
            </a:lvl1pPr>
          </a:lstStyle>
          <a:p>
            <a:pPr>
              <a:defRPr/>
            </a:pPr>
            <a:fld id="{2FEFD276-5515-4FA3-9580-41D8CA52F948}" type="datetime1">
              <a:rPr lang="en-US"/>
              <a:pPr>
                <a:defRPr/>
              </a:pPr>
              <a:t>3/7/2024</a:t>
            </a:fld>
            <a:endParaRPr lang="en-US" dirty="0"/>
          </a:p>
        </p:txBody>
      </p:sp>
      <p:sp>
        <p:nvSpPr>
          <p:cNvPr id="5" name="Footer Placeholder 21">
            <a:extLst>
              <a:ext uri="{FF2B5EF4-FFF2-40B4-BE49-F238E27FC236}">
                <a16:creationId xmlns:a16="http://schemas.microsoft.com/office/drawing/2014/main" id="{79821401-C82E-417F-9771-EF4F5ED87A95}"/>
              </a:ext>
            </a:extLst>
          </p:cNvPr>
          <p:cNvSpPr>
            <a:spLocks noGrp="1"/>
          </p:cNvSpPr>
          <p:nvPr>
            <p:ph type="ftr" sz="quarter" idx="11"/>
          </p:nvPr>
        </p:nvSpPr>
        <p:spPr/>
        <p:txBody>
          <a:bodyPr/>
          <a:lstStyle>
            <a:lvl1pPr>
              <a:defRPr/>
            </a:lvl1pPr>
          </a:lstStyle>
          <a:p>
            <a:pPr>
              <a:defRPr/>
            </a:pPr>
            <a:endParaRPr lang="en-GB" dirty="0"/>
          </a:p>
        </p:txBody>
      </p:sp>
      <p:sp>
        <p:nvSpPr>
          <p:cNvPr id="6" name="Slide Number Placeholder 17">
            <a:extLst>
              <a:ext uri="{FF2B5EF4-FFF2-40B4-BE49-F238E27FC236}">
                <a16:creationId xmlns:a16="http://schemas.microsoft.com/office/drawing/2014/main" id="{BC69BE4D-E79C-4AF6-80AB-DBA6AEA89327}"/>
              </a:ext>
            </a:extLst>
          </p:cNvPr>
          <p:cNvSpPr>
            <a:spLocks noGrp="1"/>
          </p:cNvSpPr>
          <p:nvPr>
            <p:ph type="sldNum" sz="quarter" idx="12"/>
          </p:nvPr>
        </p:nvSpPr>
        <p:spPr/>
        <p:txBody>
          <a:bodyPr/>
          <a:lstStyle>
            <a:lvl1pPr>
              <a:defRPr/>
            </a:lvl1pPr>
          </a:lstStyle>
          <a:p>
            <a:pPr>
              <a:defRPr/>
            </a:pPr>
            <a:fld id="{5894C9C4-0291-4AF7-9900-5C2F4EAAA0C1}" type="slidenum">
              <a:rPr lang="en-US" altLang="en-US"/>
              <a:pPr>
                <a:defRPr/>
              </a:pPr>
              <a:t>‹#›</a:t>
            </a:fld>
            <a:endParaRPr lang="en-US" altLang="en-US" dirty="0"/>
          </a:p>
        </p:txBody>
      </p:sp>
    </p:spTree>
    <p:extLst>
      <p:ext uri="{BB962C8B-B14F-4D97-AF65-F5344CB8AC3E}">
        <p14:creationId xmlns:p14="http://schemas.microsoft.com/office/powerpoint/2010/main" val="2475698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1A6E6-075E-4828-AF88-09BD0A7425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F3800DB-487B-4E23-AC0B-90C9ED4E10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64DF5B1-3694-42A9-866E-9F1FF6CF0C01}"/>
              </a:ext>
            </a:extLst>
          </p:cNvPr>
          <p:cNvSpPr>
            <a:spLocks noGrp="1"/>
          </p:cNvSpPr>
          <p:nvPr>
            <p:ph type="dt" sz="half" idx="10"/>
          </p:nvPr>
        </p:nvSpPr>
        <p:spPr/>
        <p:txBody>
          <a:bodyPr/>
          <a:lstStyle/>
          <a:p>
            <a:fld id="{EED1C14C-A143-42F5-B247-D0E800131009}" type="datetimeFigureOut">
              <a:rPr lang="en-US" smtClean="0"/>
              <a:t>3/7/2024</a:t>
            </a:fld>
            <a:endParaRPr lang="en-US"/>
          </a:p>
        </p:txBody>
      </p:sp>
      <p:sp>
        <p:nvSpPr>
          <p:cNvPr id="5" name="Footer Placeholder 4">
            <a:extLst>
              <a:ext uri="{FF2B5EF4-FFF2-40B4-BE49-F238E27FC236}">
                <a16:creationId xmlns:a16="http://schemas.microsoft.com/office/drawing/2014/main" id="{54718E67-8162-4BE0-9B01-22B89A120A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568B9D-A8C9-40C5-85B0-14F435F39C81}"/>
              </a:ext>
            </a:extLst>
          </p:cNvPr>
          <p:cNvSpPr>
            <a:spLocks noGrp="1"/>
          </p:cNvSpPr>
          <p:nvPr>
            <p:ph type="sldNum" sz="quarter" idx="12"/>
          </p:nvPr>
        </p:nvSpPr>
        <p:spPr/>
        <p:txBody>
          <a:bodyPr/>
          <a:lstStyle/>
          <a:p>
            <a:fld id="{5B03D32D-F1BC-4E9C-97E1-36CFF5B22341}" type="slidenum">
              <a:rPr lang="en-US" smtClean="0"/>
              <a:t>‹#›</a:t>
            </a:fld>
            <a:endParaRPr lang="en-US"/>
          </a:p>
        </p:txBody>
      </p:sp>
    </p:spTree>
    <p:extLst>
      <p:ext uri="{BB962C8B-B14F-4D97-AF65-F5344CB8AC3E}">
        <p14:creationId xmlns:p14="http://schemas.microsoft.com/office/powerpoint/2010/main" val="22367533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a:extLst>
              <a:ext uri="{FF2B5EF4-FFF2-40B4-BE49-F238E27FC236}">
                <a16:creationId xmlns:a16="http://schemas.microsoft.com/office/drawing/2014/main" id="{B109B91C-5006-483D-88C0-167D67EBBFFC}"/>
              </a:ext>
            </a:extLst>
          </p:cNvPr>
          <p:cNvSpPr>
            <a:spLocks/>
          </p:cNvSpPr>
          <p:nvPr/>
        </p:nvSpPr>
        <p:spPr bwMode="auto">
          <a:xfrm>
            <a:off x="666751" y="5945188"/>
            <a:ext cx="6587067"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hangingPunct="1">
              <a:defRPr/>
            </a:pPr>
            <a:endParaRPr lang="en-US" sz="1800" dirty="0">
              <a:latin typeface="Arial" charset="0"/>
            </a:endParaRPr>
          </a:p>
        </p:txBody>
      </p:sp>
      <p:sp>
        <p:nvSpPr>
          <p:cNvPr id="1027" name="Freeform 11">
            <a:extLst>
              <a:ext uri="{FF2B5EF4-FFF2-40B4-BE49-F238E27FC236}">
                <a16:creationId xmlns:a16="http://schemas.microsoft.com/office/drawing/2014/main" id="{86E266F2-7919-477D-99F5-60E9BFBF7AD9}"/>
              </a:ext>
            </a:extLst>
          </p:cNvPr>
          <p:cNvSpPr>
            <a:spLocks/>
          </p:cNvSpPr>
          <p:nvPr/>
        </p:nvSpPr>
        <p:spPr bwMode="auto">
          <a:xfrm>
            <a:off x="647700" y="5938838"/>
            <a:ext cx="4921251" cy="933450"/>
          </a:xfrm>
          <a:custGeom>
            <a:avLst/>
            <a:gdLst>
              <a:gd name="T0" fmla="*/ 0 w 5591"/>
              <a:gd name="T1" fmla="*/ 0 h 588"/>
              <a:gd name="T2" fmla="*/ 2147483646 w 5591"/>
              <a:gd name="T3" fmla="*/ 0 h 588"/>
              <a:gd name="T4" fmla="*/ 2147483646 w 5591"/>
              <a:gd name="T5" fmla="*/ 2147483646 h 588"/>
              <a:gd name="T6" fmla="*/ 2147483646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GB" sz="1800" dirty="0"/>
          </a:p>
        </p:txBody>
      </p:sp>
      <p:sp>
        <p:nvSpPr>
          <p:cNvPr id="14" name="Right Triangle 13">
            <a:extLst>
              <a:ext uri="{FF2B5EF4-FFF2-40B4-BE49-F238E27FC236}">
                <a16:creationId xmlns:a16="http://schemas.microsoft.com/office/drawing/2014/main" id="{8F257D28-1641-4638-93B3-E7B26C28AB6B}"/>
              </a:ext>
            </a:extLst>
          </p:cNvPr>
          <p:cNvSpPr>
            <a:spLocks/>
          </p:cNvSpPr>
          <p:nvPr/>
        </p:nvSpPr>
        <p:spPr bwMode="auto">
          <a:xfrm>
            <a:off x="-8056" y="5791253"/>
            <a:ext cx="4536419" cy="1080868"/>
          </a:xfrm>
          <a:prstGeom prst="rtTriangle">
            <a:avLst/>
          </a:prstGeom>
          <a:blipFill>
            <a:blip r:embed="rId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dirty="0"/>
          </a:p>
        </p:txBody>
      </p:sp>
      <p:cxnSp>
        <p:nvCxnSpPr>
          <p:cNvPr id="15" name="Straight Connector 14">
            <a:extLst>
              <a:ext uri="{FF2B5EF4-FFF2-40B4-BE49-F238E27FC236}">
                <a16:creationId xmlns:a16="http://schemas.microsoft.com/office/drawing/2014/main" id="{B0EC415E-ABAC-41B4-95F2-F73E0645E5AC}"/>
              </a:ext>
            </a:extLst>
          </p:cNvPr>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a:extLst>
              <a:ext uri="{FF2B5EF4-FFF2-40B4-BE49-F238E27FC236}">
                <a16:creationId xmlns:a16="http://schemas.microsoft.com/office/drawing/2014/main" id="{CAAFD561-F686-490A-AAC9-C0ABAD640F24}"/>
              </a:ext>
            </a:extLst>
          </p:cNvPr>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lang="en-US"/>
              <a:t>Click to edit Master title style</a:t>
            </a:r>
          </a:p>
        </p:txBody>
      </p:sp>
      <p:sp>
        <p:nvSpPr>
          <p:cNvPr id="1033" name="Text Placeholder 29">
            <a:extLst>
              <a:ext uri="{FF2B5EF4-FFF2-40B4-BE49-F238E27FC236}">
                <a16:creationId xmlns:a16="http://schemas.microsoft.com/office/drawing/2014/main" id="{2CC6B0CC-5B6F-4452-9802-EEEAE3DEF6A1}"/>
              </a:ext>
            </a:extLst>
          </p:cNvPr>
          <p:cNvSpPr>
            <a:spLocks noGrp="1"/>
          </p:cNvSpPr>
          <p:nvPr>
            <p:ph type="body" idx="1"/>
          </p:nvPr>
        </p:nvSpPr>
        <p:spPr bwMode="auto">
          <a:xfrm>
            <a:off x="609600" y="148113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Date Placeholder 9">
            <a:extLst>
              <a:ext uri="{FF2B5EF4-FFF2-40B4-BE49-F238E27FC236}">
                <a16:creationId xmlns:a16="http://schemas.microsoft.com/office/drawing/2014/main" id="{2C475DCA-78DB-4E70-8EAE-6BC5D941E41C}"/>
              </a:ext>
            </a:extLst>
          </p:cNvPr>
          <p:cNvSpPr>
            <a:spLocks noGrp="1"/>
          </p:cNvSpPr>
          <p:nvPr>
            <p:ph type="dt" sz="half" idx="2"/>
          </p:nvPr>
        </p:nvSpPr>
        <p:spPr>
          <a:xfrm>
            <a:off x="8970433" y="6408739"/>
            <a:ext cx="2559051" cy="365125"/>
          </a:xfrm>
          <a:prstGeom prst="rect">
            <a:avLst/>
          </a:prstGeom>
        </p:spPr>
        <p:txBody>
          <a:bodyPr vert="horz" anchor="b"/>
          <a:lstStyle>
            <a:lvl1pPr algn="l" eaLnBrk="1" latinLnBrk="0" hangingPunct="1">
              <a:defRPr kumimoji="0" sz="1000">
                <a:solidFill>
                  <a:schemeClr val="tx1"/>
                </a:solidFill>
                <a:latin typeface="Arial" charset="0"/>
              </a:defRPr>
            </a:lvl1pPr>
          </a:lstStyle>
          <a:p>
            <a:pPr>
              <a:defRPr/>
            </a:pPr>
            <a:fld id="{64EFA1F0-CA72-4A3C-A976-5D492C97F94B}" type="datetime1">
              <a:rPr lang="en-US"/>
              <a:pPr>
                <a:defRPr/>
              </a:pPr>
              <a:t>3/7/2024</a:t>
            </a:fld>
            <a:endParaRPr lang="en-US" dirty="0"/>
          </a:p>
        </p:txBody>
      </p:sp>
      <p:sp>
        <p:nvSpPr>
          <p:cNvPr id="22" name="Footer Placeholder 21">
            <a:extLst>
              <a:ext uri="{FF2B5EF4-FFF2-40B4-BE49-F238E27FC236}">
                <a16:creationId xmlns:a16="http://schemas.microsoft.com/office/drawing/2014/main" id="{5986F652-3C41-4449-A233-571AAA646449}"/>
              </a:ext>
            </a:extLst>
          </p:cNvPr>
          <p:cNvSpPr>
            <a:spLocks noGrp="1"/>
          </p:cNvSpPr>
          <p:nvPr>
            <p:ph type="ftr" sz="quarter" idx="3"/>
          </p:nvPr>
        </p:nvSpPr>
        <p:spPr>
          <a:xfrm>
            <a:off x="5839884" y="6408739"/>
            <a:ext cx="3134783" cy="36512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000">
                <a:latin typeface="Arial" charset="0"/>
              </a:defRPr>
            </a:lvl1pPr>
          </a:lstStyle>
          <a:p>
            <a:pPr>
              <a:defRPr/>
            </a:pPr>
            <a:endParaRPr lang="en-GB" dirty="0"/>
          </a:p>
        </p:txBody>
      </p:sp>
      <p:sp>
        <p:nvSpPr>
          <p:cNvPr id="18" name="Slide Number Placeholder 17">
            <a:extLst>
              <a:ext uri="{FF2B5EF4-FFF2-40B4-BE49-F238E27FC236}">
                <a16:creationId xmlns:a16="http://schemas.microsoft.com/office/drawing/2014/main" id="{900E2130-6434-4C84-8DCD-883B3FDF96F2}"/>
              </a:ext>
            </a:extLst>
          </p:cNvPr>
          <p:cNvSpPr>
            <a:spLocks noGrp="1"/>
          </p:cNvSpPr>
          <p:nvPr>
            <p:ph type="sldNum" sz="quarter" idx="4"/>
          </p:nvPr>
        </p:nvSpPr>
        <p:spPr>
          <a:xfrm>
            <a:off x="11529484" y="6408739"/>
            <a:ext cx="488949" cy="36512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000"/>
            </a:lvl1pPr>
          </a:lstStyle>
          <a:p>
            <a:pPr>
              <a:defRPr/>
            </a:pPr>
            <a:fld id="{3FE3F1C7-F0B6-4864-835F-5DB10DD3806A}" type="slidenum">
              <a:rPr lang="en-US" altLang="en-US"/>
              <a:pPr>
                <a:defRPr/>
              </a:pPr>
              <a:t>‹#›</a:t>
            </a:fld>
            <a:endParaRPr lang="en-US" altLang="en-US" dirty="0"/>
          </a:p>
        </p:txBody>
      </p:sp>
      <p:pic>
        <p:nvPicPr>
          <p:cNvPr id="1037" name="Picture 5">
            <a:extLst>
              <a:ext uri="{FF2B5EF4-FFF2-40B4-BE49-F238E27FC236}">
                <a16:creationId xmlns:a16="http://schemas.microsoft.com/office/drawing/2014/main" id="{8D06E74D-980B-42F3-ACB9-B9B4923A213A}"/>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1328400" y="0"/>
            <a:ext cx="863600" cy="520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98129890"/>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p:titleStyle>
    <p:bodyStyle>
      <a:lvl1pPr marL="365125" indent="-255588" algn="l" rtl="0" eaLnBrk="0" fontAlgn="base" hangingPunct="0">
        <a:spcBef>
          <a:spcPts val="400"/>
        </a:spcBef>
        <a:spcAft>
          <a:spcPct val="0"/>
        </a:spcAft>
        <a:buClr>
          <a:schemeClr val="accent1"/>
        </a:buClr>
        <a:buSzPct val="68000"/>
        <a:buFont typeface="Wingdings 3" panose="05040102010807070707"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anose="020B0604030504040204"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anose="05020102010507070707"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anose="05020102010507070707"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anose="05020102010507070707"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skillsforcare.org.uk/Recruitment-support/International-recruitment/International-recruitment.aspx" TargetMode="External"/><Relationship Id="rId2" Type="http://schemas.openxmlformats.org/officeDocument/2006/relationships/hyperlink" Target="https://www.local.gov.uk/our-support/partners-care-and-health/care-and-health-improvement/adult-social-care-workforce/overseas-recruitment" TargetMode="External"/><Relationship Id="rId1" Type="http://schemas.openxmlformats.org/officeDocument/2006/relationships/slideLayout" Target="../slideLayouts/slideLayout1.xml"/><Relationship Id="rId6" Type="http://schemas.openxmlformats.org/officeDocument/2006/relationships/hyperlink" Target="https://www.gov.uk/government/publications/applying-for-health-and-social-care-jobs-in-the-uk-from-abroad/applying-for-health-and-social-care-jobs-in-the-uk-from-abroad#annex-b-4-principles-around-repayment-clauses" TargetMode="External"/><Relationship Id="rId5" Type="http://schemas.openxmlformats.org/officeDocument/2006/relationships/hyperlink" Target="https://www.gov.uk/government/publications/skilled-worker-visa-eligible-occupations/skilled-worker-visa-eligible-occupations-and-codes" TargetMode="External"/><Relationship Id="rId4" Type="http://schemas.openxmlformats.org/officeDocument/2006/relationships/hyperlink" Target="https://www.gov.uk/government/publications/code-of-practice-for-the-international-recruitment-of-health-and-social-care-personnel/code-of-practice-for-the-international-recruitment-of-health-and-social-care-personnel-in-england#annex-a-red-and-amber-list-countries"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mailto:Ian.Buchan1@bexley.gov.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1780343-94B4-F624-32D6-920AFCC153A4}"/>
              </a:ext>
            </a:extLst>
          </p:cNvPr>
          <p:cNvSpPr>
            <a:spLocks noGrp="1"/>
          </p:cNvSpPr>
          <p:nvPr>
            <p:ph idx="1"/>
          </p:nvPr>
        </p:nvSpPr>
        <p:spPr>
          <a:xfrm>
            <a:off x="609600" y="2716566"/>
            <a:ext cx="10972800" cy="3290533"/>
          </a:xfrm>
        </p:spPr>
        <p:txBody>
          <a:bodyPr/>
          <a:lstStyle/>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pPr marL="109537" indent="0" algn="ctr">
              <a:buNone/>
            </a:pPr>
            <a:r>
              <a:rPr lang="en-GB" dirty="0">
                <a:latin typeface="Arial" panose="020B0604020202020204" pitchFamily="34" charset="0"/>
                <a:cs typeface="Arial" panose="020B0604020202020204" pitchFamily="34" charset="0"/>
              </a:rPr>
              <a:t>Ian Buchan </a:t>
            </a:r>
          </a:p>
          <a:p>
            <a:pPr marL="109537" indent="0" algn="ctr">
              <a:buNone/>
            </a:pPr>
            <a:r>
              <a:rPr lang="en-GB" dirty="0">
                <a:latin typeface="Arial" panose="020B0604020202020204" pitchFamily="34" charset="0"/>
                <a:cs typeface="Arial" panose="020B0604020202020204" pitchFamily="34" charset="0"/>
              </a:rPr>
              <a:t>Programme Lead</a:t>
            </a:r>
          </a:p>
          <a:p>
            <a:pPr marL="109537" indent="0" algn="ctr">
              <a:buNone/>
            </a:pPr>
            <a:r>
              <a:rPr lang="en-GB" dirty="0">
                <a:latin typeface="Arial" panose="020B0604020202020204" pitchFamily="34" charset="0"/>
                <a:cs typeface="Arial" panose="020B0604020202020204" pitchFamily="34" charset="0"/>
              </a:rPr>
              <a:t>SEL DASS Group  </a:t>
            </a:r>
          </a:p>
        </p:txBody>
      </p:sp>
      <p:sp>
        <p:nvSpPr>
          <p:cNvPr id="3" name="Title 2">
            <a:extLst>
              <a:ext uri="{FF2B5EF4-FFF2-40B4-BE49-F238E27FC236}">
                <a16:creationId xmlns:a16="http://schemas.microsoft.com/office/drawing/2014/main" id="{A22C61AF-A5A2-3485-5639-C5221157FF21}"/>
              </a:ext>
            </a:extLst>
          </p:cNvPr>
          <p:cNvSpPr>
            <a:spLocks noGrp="1"/>
          </p:cNvSpPr>
          <p:nvPr>
            <p:ph type="title"/>
          </p:nvPr>
        </p:nvSpPr>
        <p:spPr>
          <a:xfrm>
            <a:off x="609600" y="274638"/>
            <a:ext cx="10972800" cy="2370908"/>
          </a:xfrm>
        </p:spPr>
        <p:txBody>
          <a:bodyPr>
            <a:normAutofit/>
          </a:bodyPr>
          <a:lstStyle/>
          <a:p>
            <a:pPr algn="ctr"/>
            <a:r>
              <a:rPr lang="en-GB" sz="6600" dirty="0">
                <a:latin typeface="Arial" panose="020B0604020202020204" pitchFamily="34" charset="0"/>
                <a:cs typeface="Arial" panose="020B0604020202020204" pitchFamily="34" charset="0"/>
              </a:rPr>
              <a:t>All Things Recruitment  </a:t>
            </a:r>
          </a:p>
        </p:txBody>
      </p:sp>
      <p:sp>
        <p:nvSpPr>
          <p:cNvPr id="4" name="Footer Placeholder 3">
            <a:extLst>
              <a:ext uri="{FF2B5EF4-FFF2-40B4-BE49-F238E27FC236}">
                <a16:creationId xmlns:a16="http://schemas.microsoft.com/office/drawing/2014/main" id="{CC1E059A-3C9A-B21A-4415-34151D8732D8}"/>
              </a:ext>
            </a:extLst>
          </p:cNvPr>
          <p:cNvSpPr>
            <a:spLocks noGrp="1"/>
          </p:cNvSpPr>
          <p:nvPr>
            <p:ph type="ftr" sz="quarter" idx="11"/>
          </p:nvPr>
        </p:nvSpPr>
        <p:spPr/>
        <p:txBody>
          <a:bodyPr/>
          <a:lstStyle/>
          <a:p>
            <a:pPr>
              <a:defRPr/>
            </a:pPr>
            <a:endParaRPr lang="en-GB" dirty="0"/>
          </a:p>
        </p:txBody>
      </p:sp>
      <p:sp>
        <p:nvSpPr>
          <p:cNvPr id="5" name="Slide Number Placeholder 4">
            <a:extLst>
              <a:ext uri="{FF2B5EF4-FFF2-40B4-BE49-F238E27FC236}">
                <a16:creationId xmlns:a16="http://schemas.microsoft.com/office/drawing/2014/main" id="{E88D2D86-4572-87C9-79FA-ADCF0DABA01B}"/>
              </a:ext>
            </a:extLst>
          </p:cNvPr>
          <p:cNvSpPr>
            <a:spLocks noGrp="1"/>
          </p:cNvSpPr>
          <p:nvPr>
            <p:ph type="sldNum" sz="quarter" idx="12"/>
          </p:nvPr>
        </p:nvSpPr>
        <p:spPr/>
        <p:txBody>
          <a:bodyPr/>
          <a:lstStyle/>
          <a:p>
            <a:pPr>
              <a:defRPr/>
            </a:pPr>
            <a:fld id="{5894C9C4-0291-4AF7-9900-5C2F4EAAA0C1}" type="slidenum">
              <a:rPr lang="en-US" altLang="en-US" smtClean="0"/>
              <a:pPr>
                <a:defRPr/>
              </a:pPr>
              <a:t>1</a:t>
            </a:fld>
            <a:endParaRPr lang="en-US" altLang="en-US" dirty="0"/>
          </a:p>
        </p:txBody>
      </p:sp>
    </p:spTree>
    <p:extLst>
      <p:ext uri="{BB962C8B-B14F-4D97-AF65-F5344CB8AC3E}">
        <p14:creationId xmlns:p14="http://schemas.microsoft.com/office/powerpoint/2010/main" val="3448938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2F647EDF-FC1D-F597-A0C5-784919221631}"/>
              </a:ext>
            </a:extLst>
          </p:cNvPr>
          <p:cNvSpPr>
            <a:spLocks noGrp="1"/>
          </p:cNvSpPr>
          <p:nvPr>
            <p:ph idx="1"/>
          </p:nvPr>
        </p:nvSpPr>
        <p:spPr/>
        <p:txBody>
          <a:bodyPr/>
          <a:lstStyle/>
          <a:p>
            <a:r>
              <a:rPr lang="en-GB" dirty="0"/>
              <a:t>Employers must take all reasonable steps to ensure that each worker’s average working time (including overtime) does not exceed 48 hours a week.</a:t>
            </a:r>
          </a:p>
          <a:p>
            <a:r>
              <a:rPr lang="en-GB" dirty="0"/>
              <a:t>Rest periods and rest breaks</a:t>
            </a:r>
          </a:p>
          <a:p>
            <a:pPr lvl="1"/>
            <a:r>
              <a:rPr lang="en-GB" dirty="0"/>
              <a:t>Employers are generally required to allow workers the following rest periods and rest breaks:</a:t>
            </a:r>
          </a:p>
          <a:p>
            <a:pPr lvl="2"/>
            <a:r>
              <a:rPr lang="en-GB" dirty="0"/>
              <a:t>a daily uninterrupted rest period of 11 hours</a:t>
            </a:r>
          </a:p>
          <a:p>
            <a:pPr lvl="2"/>
            <a:r>
              <a:rPr lang="en-GB" dirty="0"/>
              <a:t>a weekly rest period of 24 hours’ uninterrupted rest a week or 48 hours a fortnight, at the employer’s choice</a:t>
            </a:r>
          </a:p>
          <a:p>
            <a:pPr lvl="2"/>
            <a:r>
              <a:rPr lang="en-GB" dirty="0"/>
              <a:t>a rest break of 20 minutes when working more than 6 hours a day.</a:t>
            </a:r>
          </a:p>
          <a:p>
            <a:r>
              <a:rPr lang="en-GB" dirty="0"/>
              <a:t>Paid Holiday at 5.8 weeks per year (including BH)</a:t>
            </a:r>
          </a:p>
          <a:p>
            <a:endParaRPr lang="en-GB" dirty="0"/>
          </a:p>
        </p:txBody>
      </p:sp>
      <p:sp>
        <p:nvSpPr>
          <p:cNvPr id="6" name="Title 5">
            <a:extLst>
              <a:ext uri="{FF2B5EF4-FFF2-40B4-BE49-F238E27FC236}">
                <a16:creationId xmlns:a16="http://schemas.microsoft.com/office/drawing/2014/main" id="{CE5BAC72-ADE6-E159-9D8E-366F2AE1B537}"/>
              </a:ext>
            </a:extLst>
          </p:cNvPr>
          <p:cNvSpPr>
            <a:spLocks noGrp="1"/>
          </p:cNvSpPr>
          <p:nvPr>
            <p:ph type="title"/>
          </p:nvPr>
        </p:nvSpPr>
        <p:spPr/>
        <p:txBody>
          <a:bodyPr/>
          <a:lstStyle/>
          <a:p>
            <a:r>
              <a:rPr lang="en-GB" dirty="0"/>
              <a:t>Working Time Directives/ HMRC Rules </a:t>
            </a:r>
          </a:p>
        </p:txBody>
      </p:sp>
      <p:sp>
        <p:nvSpPr>
          <p:cNvPr id="4" name="Footer Placeholder 3">
            <a:extLst>
              <a:ext uri="{FF2B5EF4-FFF2-40B4-BE49-F238E27FC236}">
                <a16:creationId xmlns:a16="http://schemas.microsoft.com/office/drawing/2014/main" id="{6507F37D-57CE-1BD0-084D-AA14924D60F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8387EBD-C0E2-A327-87CA-FCE132EE1EA5}"/>
              </a:ext>
            </a:extLst>
          </p:cNvPr>
          <p:cNvSpPr>
            <a:spLocks noGrp="1"/>
          </p:cNvSpPr>
          <p:nvPr>
            <p:ph type="sldNum" sz="quarter" idx="12"/>
          </p:nvPr>
        </p:nvSpPr>
        <p:spPr/>
        <p:txBody>
          <a:bodyPr/>
          <a:lstStyle/>
          <a:p>
            <a:fld id="{5B03D32D-F1BC-4E9C-97E1-36CFF5B22341}" type="slidenum">
              <a:rPr lang="en-US" smtClean="0"/>
              <a:t>10</a:t>
            </a:fld>
            <a:endParaRPr lang="en-US"/>
          </a:p>
        </p:txBody>
      </p:sp>
    </p:spTree>
    <p:extLst>
      <p:ext uri="{BB962C8B-B14F-4D97-AF65-F5344CB8AC3E}">
        <p14:creationId xmlns:p14="http://schemas.microsoft.com/office/powerpoint/2010/main" val="1273911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DC243B76-C3C1-EB86-5CA6-3405DB23CED9}"/>
              </a:ext>
            </a:extLst>
          </p:cNvPr>
          <p:cNvSpPr>
            <a:spLocks noGrp="1"/>
          </p:cNvSpPr>
          <p:nvPr>
            <p:ph idx="1"/>
          </p:nvPr>
        </p:nvSpPr>
        <p:spPr/>
        <p:txBody>
          <a:bodyPr/>
          <a:lstStyle/>
          <a:p>
            <a:r>
              <a:rPr lang="en-GB" dirty="0"/>
              <a:t>Travel between jobs/ clients is likely to count as working time for peripatetic/ care workers. This is because during this time, the person is classed as doing work for their employer – for example, the employer may change or add tasks. If the gaps between jobs is longer than travel time required due to the employer not having work for the carer, UKVI will also consider this as working time. And raise issues about pay. </a:t>
            </a:r>
          </a:p>
          <a:p>
            <a:r>
              <a:rPr lang="en-GB" dirty="0"/>
              <a:t>The gap between jobs/ clients is likely to be linked to the demand the employer is managing not the decision of the carer not to work. </a:t>
            </a:r>
          </a:p>
        </p:txBody>
      </p:sp>
      <p:sp>
        <p:nvSpPr>
          <p:cNvPr id="6" name="Title 5">
            <a:extLst>
              <a:ext uri="{FF2B5EF4-FFF2-40B4-BE49-F238E27FC236}">
                <a16:creationId xmlns:a16="http://schemas.microsoft.com/office/drawing/2014/main" id="{D8811536-C8D1-ABAD-3B83-FD7951362C22}"/>
              </a:ext>
            </a:extLst>
          </p:cNvPr>
          <p:cNvSpPr>
            <a:spLocks noGrp="1"/>
          </p:cNvSpPr>
          <p:nvPr>
            <p:ph type="title"/>
          </p:nvPr>
        </p:nvSpPr>
        <p:spPr/>
        <p:txBody>
          <a:bodyPr/>
          <a:lstStyle/>
          <a:p>
            <a:r>
              <a:rPr lang="en-GB" dirty="0"/>
              <a:t>Travel Time under the HMRC Rules </a:t>
            </a:r>
          </a:p>
        </p:txBody>
      </p:sp>
      <p:sp>
        <p:nvSpPr>
          <p:cNvPr id="4" name="Footer Placeholder 3">
            <a:extLst>
              <a:ext uri="{FF2B5EF4-FFF2-40B4-BE49-F238E27FC236}">
                <a16:creationId xmlns:a16="http://schemas.microsoft.com/office/drawing/2014/main" id="{633F6CBD-8286-548A-E4F1-7458CF6252A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2714C58-5D69-6454-1D51-4A43D4EA62B9}"/>
              </a:ext>
            </a:extLst>
          </p:cNvPr>
          <p:cNvSpPr>
            <a:spLocks noGrp="1"/>
          </p:cNvSpPr>
          <p:nvPr>
            <p:ph type="sldNum" sz="quarter" idx="12"/>
          </p:nvPr>
        </p:nvSpPr>
        <p:spPr/>
        <p:txBody>
          <a:bodyPr/>
          <a:lstStyle/>
          <a:p>
            <a:fld id="{5B03D32D-F1BC-4E9C-97E1-36CFF5B22341}" type="slidenum">
              <a:rPr lang="en-US" smtClean="0"/>
              <a:t>11</a:t>
            </a:fld>
            <a:endParaRPr lang="en-US"/>
          </a:p>
        </p:txBody>
      </p:sp>
    </p:spTree>
    <p:extLst>
      <p:ext uri="{BB962C8B-B14F-4D97-AF65-F5344CB8AC3E}">
        <p14:creationId xmlns:p14="http://schemas.microsoft.com/office/powerpoint/2010/main" val="2666609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578C48B-3CC7-41A8-BDBD-7F8C162892C2}"/>
              </a:ext>
            </a:extLst>
          </p:cNvPr>
          <p:cNvSpPr>
            <a:spLocks noGrp="1"/>
          </p:cNvSpPr>
          <p:nvPr>
            <p:ph idx="1"/>
          </p:nvPr>
        </p:nvSpPr>
        <p:spPr>
          <a:xfrm>
            <a:off x="609600" y="1481138"/>
            <a:ext cx="10972800" cy="4804252"/>
          </a:xfrm>
        </p:spPr>
        <p:txBody>
          <a:bodyPr/>
          <a:lstStyle/>
          <a:p>
            <a:pPr marL="109537" indent="0">
              <a:buNone/>
            </a:pPr>
            <a:r>
              <a:rPr lang="en-GB" sz="1800" dirty="0">
                <a:latin typeface="Arial" panose="020B0604020202020204" pitchFamily="34" charset="0"/>
                <a:cs typeface="Arial" panose="020B0604020202020204" pitchFamily="34" charset="0"/>
              </a:rPr>
              <a:t>Local Government Association</a:t>
            </a:r>
          </a:p>
          <a:p>
            <a:pPr marL="109537" indent="0">
              <a:buNone/>
            </a:pPr>
            <a:r>
              <a:rPr lang="en-GB" sz="1800" dirty="0">
                <a:latin typeface="Arial" panose="020B0604020202020204" pitchFamily="34" charset="0"/>
                <a:cs typeface="Arial" panose="020B0604020202020204" pitchFamily="34" charset="0"/>
                <a:hlinkClick r:id="rId2"/>
              </a:rPr>
              <a:t>Overseas recruitment bite-size guide for social care providers in England | Local Government Association</a:t>
            </a:r>
            <a:endParaRPr lang="en-GB" sz="1800" dirty="0">
              <a:latin typeface="Arial" panose="020B0604020202020204" pitchFamily="34" charset="0"/>
              <a:cs typeface="Arial" panose="020B0604020202020204" pitchFamily="34" charset="0"/>
            </a:endParaRPr>
          </a:p>
          <a:p>
            <a:pPr marL="109537" indent="0">
              <a:buNone/>
            </a:pPr>
            <a:endParaRPr lang="en-GB" sz="1800" dirty="0">
              <a:latin typeface="Arial" panose="020B0604020202020204" pitchFamily="34" charset="0"/>
              <a:cs typeface="Arial" panose="020B0604020202020204" pitchFamily="34" charset="0"/>
            </a:endParaRPr>
          </a:p>
          <a:p>
            <a:pPr marL="109537" indent="0">
              <a:buNone/>
            </a:pPr>
            <a:r>
              <a:rPr lang="en-GB" sz="1800" dirty="0">
                <a:latin typeface="Arial" panose="020B0604020202020204" pitchFamily="34" charset="0"/>
                <a:cs typeface="Arial" panose="020B0604020202020204" pitchFamily="34" charset="0"/>
              </a:rPr>
              <a:t>Skills for Care</a:t>
            </a:r>
          </a:p>
          <a:p>
            <a:pPr marL="109537" indent="0">
              <a:buNone/>
            </a:pPr>
            <a:r>
              <a:rPr lang="en-GB" sz="1800" dirty="0">
                <a:latin typeface="Arial" panose="020B0604020202020204" pitchFamily="34" charset="0"/>
                <a:cs typeface="Arial" panose="020B0604020202020204" pitchFamily="34" charset="0"/>
                <a:hlinkClick r:id="rId3"/>
              </a:rPr>
              <a:t>International recruitment (skillsforcare.org.uk)</a:t>
            </a:r>
            <a:endParaRPr lang="en-GB" sz="1800" dirty="0">
              <a:latin typeface="Arial" panose="020B0604020202020204" pitchFamily="34" charset="0"/>
              <a:cs typeface="Arial" panose="020B0604020202020204" pitchFamily="34" charset="0"/>
            </a:endParaRPr>
          </a:p>
          <a:p>
            <a:pPr marL="109537" indent="0">
              <a:buNone/>
            </a:pPr>
            <a:endParaRPr lang="en-GB" sz="1800" dirty="0">
              <a:latin typeface="Arial" panose="020B0604020202020204" pitchFamily="34" charset="0"/>
              <a:cs typeface="Arial" panose="020B0604020202020204" pitchFamily="34" charset="0"/>
            </a:endParaRPr>
          </a:p>
          <a:p>
            <a:pPr marL="109537" indent="0">
              <a:buNone/>
            </a:pPr>
            <a:r>
              <a:rPr lang="en-GB" sz="1800" dirty="0">
                <a:latin typeface="Arial" panose="020B0604020202020204" pitchFamily="34" charset="0"/>
                <a:cs typeface="Arial" panose="020B0604020202020204" pitchFamily="34" charset="0"/>
              </a:rPr>
              <a:t>DHSC </a:t>
            </a:r>
          </a:p>
          <a:p>
            <a:pPr marL="109537" indent="0">
              <a:buNone/>
            </a:pPr>
            <a:r>
              <a:rPr lang="en-GB" sz="1800" dirty="0">
                <a:latin typeface="Arial" panose="020B0604020202020204" pitchFamily="34" charset="0"/>
                <a:cs typeface="Arial" panose="020B0604020202020204" pitchFamily="34" charset="0"/>
                <a:hlinkClick r:id="rId4"/>
              </a:rPr>
              <a:t>Code of practice for the international recruitment of health and social care personnel in England - GOV.UK (www.gov.uk)</a:t>
            </a:r>
            <a:endParaRPr lang="en-GB" sz="1800" dirty="0">
              <a:latin typeface="Arial" panose="020B0604020202020204" pitchFamily="34" charset="0"/>
              <a:cs typeface="Arial" panose="020B0604020202020204" pitchFamily="34" charset="0"/>
            </a:endParaRPr>
          </a:p>
          <a:p>
            <a:pPr marL="109537" indent="0">
              <a:buNone/>
            </a:pPr>
            <a:endParaRPr lang="en-GB" sz="1800" dirty="0">
              <a:latin typeface="Arial" panose="020B0604020202020204" pitchFamily="34" charset="0"/>
              <a:cs typeface="Arial" panose="020B0604020202020204" pitchFamily="34" charset="0"/>
            </a:endParaRPr>
          </a:p>
          <a:p>
            <a:pPr marL="109537" indent="0">
              <a:buNone/>
            </a:pPr>
            <a:r>
              <a:rPr lang="en-GB" sz="1800" dirty="0">
                <a:latin typeface="Arial" panose="020B0604020202020204" pitchFamily="34" charset="0"/>
                <a:cs typeface="Arial" panose="020B0604020202020204" pitchFamily="34" charset="0"/>
              </a:rPr>
              <a:t>Home Office – Skilled Workers List</a:t>
            </a:r>
          </a:p>
          <a:p>
            <a:pPr marL="109537" indent="0">
              <a:buNone/>
            </a:pPr>
            <a:r>
              <a:rPr lang="en-GB" sz="1800" dirty="0">
                <a:latin typeface="Arial" panose="020B0604020202020204" pitchFamily="34" charset="0"/>
                <a:cs typeface="Arial" panose="020B0604020202020204" pitchFamily="34" charset="0"/>
              </a:rPr>
              <a:t> </a:t>
            </a:r>
            <a:r>
              <a:rPr lang="en-GB" sz="1800" dirty="0">
                <a:latin typeface="Arial" panose="020B0604020202020204" pitchFamily="34" charset="0"/>
                <a:cs typeface="Arial" panose="020B0604020202020204" pitchFamily="34" charset="0"/>
                <a:hlinkClick r:id="rId5"/>
              </a:rPr>
              <a:t>Skilled Worker visa: eligible occupations and codes - GOV.UK (www.gov.uk)</a:t>
            </a:r>
            <a:endParaRPr lang="en-GB" sz="1800" dirty="0">
              <a:latin typeface="Arial" panose="020B0604020202020204" pitchFamily="34" charset="0"/>
              <a:cs typeface="Arial" panose="020B0604020202020204" pitchFamily="34" charset="0"/>
            </a:endParaRPr>
          </a:p>
          <a:p>
            <a:pPr marL="109537" indent="0">
              <a:buNone/>
            </a:pPr>
            <a:endParaRPr lang="en-GB" sz="1800" dirty="0">
              <a:latin typeface="Arial" panose="020B0604020202020204" pitchFamily="34" charset="0"/>
              <a:cs typeface="Arial" panose="020B0604020202020204" pitchFamily="34" charset="0"/>
            </a:endParaRPr>
          </a:p>
          <a:p>
            <a:pPr marL="109537" indent="0">
              <a:buNone/>
            </a:pPr>
            <a:r>
              <a:rPr lang="en-GB" sz="1800" dirty="0">
                <a:hlinkClick r:id="rId6"/>
              </a:rPr>
              <a:t>Applying for health and social care jobs in the UK from abroad - GOV.UK (www.gov.uk)</a:t>
            </a:r>
            <a:endParaRPr lang="en-GB" sz="1800" dirty="0"/>
          </a:p>
          <a:p>
            <a:pPr marL="109537" indent="0">
              <a:buNone/>
            </a:pPr>
            <a:endParaRPr lang="en-GB" sz="1800" dirty="0">
              <a:latin typeface="Arial" panose="020B0604020202020204" pitchFamily="34" charset="0"/>
              <a:cs typeface="Arial" panose="020B0604020202020204" pitchFamily="34" charset="0"/>
            </a:endParaRPr>
          </a:p>
          <a:p>
            <a:pPr marL="109537" indent="0">
              <a:buNone/>
            </a:pPr>
            <a:endParaRPr lang="en-GB" sz="1800" dirty="0">
              <a:latin typeface="Arial" panose="020B0604020202020204" pitchFamily="34" charset="0"/>
              <a:cs typeface="Arial" panose="020B0604020202020204" pitchFamily="34" charset="0"/>
            </a:endParaRPr>
          </a:p>
        </p:txBody>
      </p:sp>
      <p:sp>
        <p:nvSpPr>
          <p:cNvPr id="3" name="Title 2">
            <a:extLst>
              <a:ext uri="{FF2B5EF4-FFF2-40B4-BE49-F238E27FC236}">
                <a16:creationId xmlns:a16="http://schemas.microsoft.com/office/drawing/2014/main" id="{5D7ED52E-A4E6-F868-7558-23705EA352DF}"/>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Sources of information and support </a:t>
            </a:r>
          </a:p>
        </p:txBody>
      </p:sp>
      <p:sp>
        <p:nvSpPr>
          <p:cNvPr id="4" name="Footer Placeholder 3">
            <a:extLst>
              <a:ext uri="{FF2B5EF4-FFF2-40B4-BE49-F238E27FC236}">
                <a16:creationId xmlns:a16="http://schemas.microsoft.com/office/drawing/2014/main" id="{8DA6D1B5-3247-E3DA-7963-899AE4AA4678}"/>
              </a:ext>
            </a:extLst>
          </p:cNvPr>
          <p:cNvSpPr>
            <a:spLocks noGrp="1"/>
          </p:cNvSpPr>
          <p:nvPr>
            <p:ph type="ftr" sz="quarter" idx="11"/>
          </p:nvPr>
        </p:nvSpPr>
        <p:spPr/>
        <p:txBody>
          <a:bodyPr/>
          <a:lstStyle/>
          <a:p>
            <a:pPr>
              <a:defRPr/>
            </a:pPr>
            <a:endParaRPr lang="en-GB" dirty="0"/>
          </a:p>
        </p:txBody>
      </p:sp>
      <p:sp>
        <p:nvSpPr>
          <p:cNvPr id="5" name="Slide Number Placeholder 4">
            <a:extLst>
              <a:ext uri="{FF2B5EF4-FFF2-40B4-BE49-F238E27FC236}">
                <a16:creationId xmlns:a16="http://schemas.microsoft.com/office/drawing/2014/main" id="{6E21CFCC-E7AC-8781-2D80-0C47AAD7646D}"/>
              </a:ext>
            </a:extLst>
          </p:cNvPr>
          <p:cNvSpPr>
            <a:spLocks noGrp="1"/>
          </p:cNvSpPr>
          <p:nvPr>
            <p:ph type="sldNum" sz="quarter" idx="12"/>
          </p:nvPr>
        </p:nvSpPr>
        <p:spPr/>
        <p:txBody>
          <a:bodyPr/>
          <a:lstStyle/>
          <a:p>
            <a:pPr>
              <a:defRPr/>
            </a:pPr>
            <a:fld id="{5894C9C4-0291-4AF7-9900-5C2F4EAAA0C1}" type="slidenum">
              <a:rPr lang="en-US" altLang="en-US" smtClean="0"/>
              <a:pPr>
                <a:defRPr/>
              </a:pPr>
              <a:t>12</a:t>
            </a:fld>
            <a:endParaRPr lang="en-US" altLang="en-US" dirty="0"/>
          </a:p>
        </p:txBody>
      </p:sp>
    </p:spTree>
    <p:extLst>
      <p:ext uri="{BB962C8B-B14F-4D97-AF65-F5344CB8AC3E}">
        <p14:creationId xmlns:p14="http://schemas.microsoft.com/office/powerpoint/2010/main" val="1427869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6BCA1-AA69-8346-BBCB-FC0CCC922B34}"/>
              </a:ext>
            </a:extLst>
          </p:cNvPr>
          <p:cNvSpPr>
            <a:spLocks noGrp="1"/>
          </p:cNvSpPr>
          <p:nvPr>
            <p:ph type="ctrTitle"/>
          </p:nvPr>
        </p:nvSpPr>
        <p:spPr>
          <a:xfrm>
            <a:off x="408373" y="1122363"/>
            <a:ext cx="11610060" cy="3289840"/>
          </a:xfrm>
        </p:spPr>
        <p:txBody>
          <a:bodyPr>
            <a:normAutofit/>
          </a:bodyPr>
          <a:lstStyle/>
          <a:p>
            <a:r>
              <a:rPr lang="en-GB" dirty="0">
                <a:hlinkClick r:id="rId2"/>
              </a:rPr>
              <a:t>Ian.Buchan1@bexley.gov.uk</a:t>
            </a:r>
            <a:br>
              <a:rPr lang="en-GB" dirty="0"/>
            </a:br>
            <a:endParaRPr lang="en-GB" dirty="0"/>
          </a:p>
        </p:txBody>
      </p:sp>
      <p:sp>
        <p:nvSpPr>
          <p:cNvPr id="4" name="Footer Placeholder 3">
            <a:extLst>
              <a:ext uri="{FF2B5EF4-FFF2-40B4-BE49-F238E27FC236}">
                <a16:creationId xmlns:a16="http://schemas.microsoft.com/office/drawing/2014/main" id="{E7389710-914C-CE43-F0CA-71FED62BCB9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798482F-370A-2604-A5B8-ACDD6536A0F1}"/>
              </a:ext>
            </a:extLst>
          </p:cNvPr>
          <p:cNvSpPr>
            <a:spLocks noGrp="1"/>
          </p:cNvSpPr>
          <p:nvPr>
            <p:ph type="sldNum" sz="quarter" idx="12"/>
          </p:nvPr>
        </p:nvSpPr>
        <p:spPr/>
        <p:txBody>
          <a:bodyPr/>
          <a:lstStyle/>
          <a:p>
            <a:fld id="{5B03D32D-F1BC-4E9C-97E1-36CFF5B22341}" type="slidenum">
              <a:rPr lang="en-US" smtClean="0"/>
              <a:t>13</a:t>
            </a:fld>
            <a:endParaRPr lang="en-US"/>
          </a:p>
        </p:txBody>
      </p:sp>
    </p:spTree>
    <p:extLst>
      <p:ext uri="{BB962C8B-B14F-4D97-AF65-F5344CB8AC3E}">
        <p14:creationId xmlns:p14="http://schemas.microsoft.com/office/powerpoint/2010/main" val="3851148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726689DC-999D-851B-DB3F-78A476A0EE75}"/>
              </a:ext>
            </a:extLst>
          </p:cNvPr>
          <p:cNvSpPr>
            <a:spLocks noGrp="1"/>
          </p:cNvSpPr>
          <p:nvPr>
            <p:ph idx="1"/>
          </p:nvPr>
        </p:nvSpPr>
        <p:spPr/>
        <p:txBody>
          <a:bodyPr/>
          <a:lstStyle/>
          <a:p>
            <a:pPr marL="623887" indent="-514350">
              <a:buFont typeface="+mj-lt"/>
              <a:buAutoNum type="arabicPeriod"/>
            </a:pPr>
            <a:endParaRPr lang="en-GB" dirty="0">
              <a:latin typeface="Arial" panose="020B0604020202020204" pitchFamily="34" charset="0"/>
              <a:cs typeface="Arial" panose="020B0604020202020204" pitchFamily="34" charset="0"/>
            </a:endParaRPr>
          </a:p>
          <a:p>
            <a:pPr marL="623887" indent="-514350">
              <a:buFont typeface="+mj-lt"/>
              <a:buAutoNum type="arabicPeriod"/>
            </a:pPr>
            <a:r>
              <a:rPr lang="en-GB" dirty="0">
                <a:solidFill>
                  <a:prstClr val="black"/>
                </a:solidFill>
                <a:latin typeface="Arial" panose="020B0604020202020204" pitchFamily="34" charset="0"/>
                <a:cs typeface="Arial" panose="020B0604020202020204" pitchFamily="34" charset="0"/>
              </a:rPr>
              <a:t>The Role of the local authority </a:t>
            </a:r>
          </a:p>
          <a:p>
            <a:pPr marL="879475" lvl="1" indent="-514350">
              <a:buFont typeface="+mj-lt"/>
              <a:buAutoNum type="arabicPeriod"/>
            </a:pPr>
            <a:r>
              <a:rPr lang="en-GB" dirty="0">
                <a:solidFill>
                  <a:prstClr val="black"/>
                </a:solidFill>
                <a:latin typeface="Arial" panose="020B0604020202020204" pitchFamily="34" charset="0"/>
                <a:cs typeface="Arial" panose="020B0604020202020204" pitchFamily="34" charset="0"/>
              </a:rPr>
              <a:t>Market Management</a:t>
            </a:r>
          </a:p>
          <a:p>
            <a:pPr marL="879475" lvl="1" indent="-514350">
              <a:buFont typeface="+mj-lt"/>
              <a:buAutoNum type="arabicPeriod"/>
            </a:pPr>
            <a:r>
              <a:rPr kumimoji="0" lang="en-GB"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QA</a:t>
            </a:r>
          </a:p>
          <a:p>
            <a:pPr marL="623887" marR="0" lvl="0" indent="-514350" algn="l" defTabSz="914400" rtl="0" eaLnBrk="0" fontAlgn="base" latinLnBrk="0" hangingPunct="0">
              <a:lnSpc>
                <a:spcPct val="100000"/>
              </a:lnSpc>
              <a:spcBef>
                <a:spcPts val="400"/>
              </a:spcBef>
              <a:spcAft>
                <a:spcPct val="0"/>
              </a:spcAft>
              <a:buClr>
                <a:srgbClr val="8D2F5E"/>
              </a:buClr>
              <a:buSzPct val="68000"/>
              <a:buFont typeface="+mj-lt"/>
              <a:buAutoNum type="arabicPeriod"/>
              <a:tabLst/>
              <a:defRPr/>
            </a:pPr>
            <a:r>
              <a:rPr kumimoji="0" lang="en-GB" sz="2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Key Issues with International Recruitment </a:t>
            </a:r>
          </a:p>
          <a:p>
            <a:pPr marL="879475" marR="0" lvl="1" indent="-514350" algn="l" defTabSz="914400" rtl="0" eaLnBrk="0" fontAlgn="base" latinLnBrk="0" hangingPunct="0">
              <a:lnSpc>
                <a:spcPct val="100000"/>
              </a:lnSpc>
              <a:spcBef>
                <a:spcPts val="325"/>
              </a:spcBef>
              <a:spcAft>
                <a:spcPct val="0"/>
              </a:spcAft>
              <a:buClr>
                <a:srgbClr val="8D2F5E"/>
              </a:buClr>
              <a:buSzTx/>
              <a:buFont typeface="+mj-lt"/>
              <a:buAutoNum type="arabicPeriod"/>
              <a:tabLst/>
              <a:defRPr/>
            </a:pPr>
            <a:r>
              <a:rPr kumimoji="0" lang="en-GB" sz="23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UKVI Regs </a:t>
            </a:r>
          </a:p>
          <a:p>
            <a:pPr marL="879475" marR="0" lvl="1" indent="-514350" algn="l" defTabSz="914400" rtl="0" eaLnBrk="0" fontAlgn="base" latinLnBrk="0" hangingPunct="0">
              <a:lnSpc>
                <a:spcPct val="100000"/>
              </a:lnSpc>
              <a:spcBef>
                <a:spcPts val="325"/>
              </a:spcBef>
              <a:spcAft>
                <a:spcPct val="0"/>
              </a:spcAft>
              <a:buClr>
                <a:srgbClr val="8D2F5E"/>
              </a:buClr>
              <a:buSzTx/>
              <a:buFont typeface="+mj-lt"/>
              <a:buAutoNum type="arabicPeriod"/>
              <a:tabLst/>
              <a:defRPr/>
            </a:pPr>
            <a:r>
              <a:rPr kumimoji="0" lang="en-GB" sz="23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HMRC Rules</a:t>
            </a:r>
          </a:p>
          <a:p>
            <a:pPr marL="623887" indent="-514350">
              <a:buFont typeface="+mj-lt"/>
              <a:buAutoNum type="arabicPeriod"/>
            </a:pPr>
            <a:r>
              <a:rPr lang="en-GB" dirty="0">
                <a:latin typeface="Arial" panose="020B0604020202020204" pitchFamily="34" charset="0"/>
                <a:cs typeface="Arial" panose="020B0604020202020204" pitchFamily="34" charset="0"/>
              </a:rPr>
              <a:t>Sources of support</a:t>
            </a:r>
          </a:p>
          <a:p>
            <a:pPr marL="109537" indent="0">
              <a:buNone/>
            </a:pPr>
            <a:endParaRPr lang="en-GB" dirty="0">
              <a:latin typeface="Arial" panose="020B0604020202020204" pitchFamily="34" charset="0"/>
              <a:cs typeface="Arial" panose="020B0604020202020204" pitchFamily="34" charset="0"/>
            </a:endParaRPr>
          </a:p>
          <a:p>
            <a:pPr marL="879475" lvl="1" indent="-514350">
              <a:buFont typeface="+mj-lt"/>
              <a:buAutoNum type="arabicPeriod"/>
            </a:pPr>
            <a:endParaRPr lang="en-GB" dirty="0">
              <a:latin typeface="Arial" panose="020B0604020202020204" pitchFamily="34" charset="0"/>
              <a:cs typeface="Arial" panose="020B0604020202020204" pitchFamily="34" charset="0"/>
            </a:endParaRPr>
          </a:p>
          <a:p>
            <a:pPr marL="879475" lvl="1" indent="-514350">
              <a:buFont typeface="+mj-lt"/>
              <a:buAutoNum type="arabicPeriod"/>
            </a:pPr>
            <a:endParaRPr lang="en-GB" dirty="0">
              <a:latin typeface="Arial" panose="020B0604020202020204" pitchFamily="34" charset="0"/>
              <a:cs typeface="Arial" panose="020B0604020202020204" pitchFamily="34" charset="0"/>
            </a:endParaRPr>
          </a:p>
          <a:p>
            <a:pPr marL="879475" lvl="1" indent="-514350">
              <a:buFont typeface="+mj-lt"/>
              <a:buAutoNum type="arabicPeriod"/>
            </a:pPr>
            <a:endParaRPr lang="en-GB" dirty="0">
              <a:latin typeface="Arial" panose="020B0604020202020204" pitchFamily="34" charset="0"/>
              <a:cs typeface="Arial" panose="020B0604020202020204" pitchFamily="34" charset="0"/>
            </a:endParaRPr>
          </a:p>
        </p:txBody>
      </p:sp>
      <p:sp>
        <p:nvSpPr>
          <p:cNvPr id="6" name="Title 5">
            <a:extLst>
              <a:ext uri="{FF2B5EF4-FFF2-40B4-BE49-F238E27FC236}">
                <a16:creationId xmlns:a16="http://schemas.microsoft.com/office/drawing/2014/main" id="{2AB150D3-B0B1-A862-BA93-3F79ED4245B5}"/>
              </a:ext>
            </a:extLst>
          </p:cNvPr>
          <p:cNvSpPr>
            <a:spLocks noGrp="1"/>
          </p:cNvSpPr>
          <p:nvPr>
            <p:ph type="title"/>
          </p:nvPr>
        </p:nvSpPr>
        <p:spPr/>
        <p:txBody>
          <a:bodyPr/>
          <a:lstStyle/>
          <a:p>
            <a:r>
              <a:rPr lang="en-GB" dirty="0"/>
              <a:t>Agenda </a:t>
            </a:r>
          </a:p>
        </p:txBody>
      </p:sp>
      <p:sp>
        <p:nvSpPr>
          <p:cNvPr id="4" name="Footer Placeholder 3">
            <a:extLst>
              <a:ext uri="{FF2B5EF4-FFF2-40B4-BE49-F238E27FC236}">
                <a16:creationId xmlns:a16="http://schemas.microsoft.com/office/drawing/2014/main" id="{C419AAA3-8718-28A7-5940-5D4EE7B8AF8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D64A52-D5BF-4479-C22A-D9F6981980B0}"/>
              </a:ext>
            </a:extLst>
          </p:cNvPr>
          <p:cNvSpPr>
            <a:spLocks noGrp="1"/>
          </p:cNvSpPr>
          <p:nvPr>
            <p:ph type="sldNum" sz="quarter" idx="12"/>
          </p:nvPr>
        </p:nvSpPr>
        <p:spPr/>
        <p:txBody>
          <a:bodyPr/>
          <a:lstStyle/>
          <a:p>
            <a:fld id="{5B03D32D-F1BC-4E9C-97E1-36CFF5B22341}" type="slidenum">
              <a:rPr lang="en-US" smtClean="0"/>
              <a:t>2</a:t>
            </a:fld>
            <a:endParaRPr lang="en-US"/>
          </a:p>
        </p:txBody>
      </p:sp>
    </p:spTree>
    <p:extLst>
      <p:ext uri="{BB962C8B-B14F-4D97-AF65-F5344CB8AC3E}">
        <p14:creationId xmlns:p14="http://schemas.microsoft.com/office/powerpoint/2010/main" val="1640368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D0F2ABF6-70F8-EE24-97A2-C030A3161444}"/>
              </a:ext>
            </a:extLst>
          </p:cNvPr>
          <p:cNvSpPr>
            <a:spLocks noGrp="1"/>
          </p:cNvSpPr>
          <p:nvPr>
            <p:ph idx="1"/>
          </p:nvPr>
        </p:nvSpPr>
        <p:spPr/>
        <p:txBody>
          <a:bodyPr/>
          <a:lstStyle/>
          <a:p>
            <a:r>
              <a:rPr lang="en-GB" sz="2400" dirty="0"/>
              <a:t>Market shaping and commissioning of adult care and support, facilitating the development of services, incl  improving quality and workforce. </a:t>
            </a:r>
          </a:p>
          <a:p>
            <a:r>
              <a:rPr lang="en-GB" sz="2400" dirty="0"/>
              <a:t>Ensuring there is adequate supply of high-quality services to meet the needs of the locality</a:t>
            </a:r>
          </a:p>
          <a:p>
            <a:r>
              <a:rPr lang="en-GB" sz="2400" dirty="0"/>
              <a:t>Promote the efficient and effective operation of the market for adult care and support as a whole – understanding the market and the needs of the local population.</a:t>
            </a:r>
          </a:p>
          <a:p>
            <a:r>
              <a:rPr lang="en-GB" sz="2400" dirty="0"/>
              <a:t>The above is done via commissioning and setting out the authority’s priorities in the Market Position Statement</a:t>
            </a:r>
          </a:p>
          <a:p>
            <a:r>
              <a:rPr lang="en-GB" sz="2400" dirty="0"/>
              <a:t>Managing Provider Failure and other service interruptions – including contingency planning</a:t>
            </a:r>
          </a:p>
        </p:txBody>
      </p:sp>
      <p:sp>
        <p:nvSpPr>
          <p:cNvPr id="6" name="Title 5">
            <a:extLst>
              <a:ext uri="{FF2B5EF4-FFF2-40B4-BE49-F238E27FC236}">
                <a16:creationId xmlns:a16="http://schemas.microsoft.com/office/drawing/2014/main" id="{55F93717-AA41-EDC8-07C1-56EFE51E653B}"/>
              </a:ext>
            </a:extLst>
          </p:cNvPr>
          <p:cNvSpPr>
            <a:spLocks noGrp="1"/>
          </p:cNvSpPr>
          <p:nvPr>
            <p:ph type="title"/>
          </p:nvPr>
        </p:nvSpPr>
        <p:spPr/>
        <p:txBody>
          <a:bodyPr>
            <a:normAutofit fontScale="90000"/>
          </a:bodyPr>
          <a:lstStyle/>
          <a:p>
            <a:r>
              <a:rPr lang="en-GB" dirty="0"/>
              <a:t>Local Authority’s Role with the Care Market </a:t>
            </a:r>
          </a:p>
        </p:txBody>
      </p:sp>
      <p:sp>
        <p:nvSpPr>
          <p:cNvPr id="4" name="Footer Placeholder 3">
            <a:extLst>
              <a:ext uri="{FF2B5EF4-FFF2-40B4-BE49-F238E27FC236}">
                <a16:creationId xmlns:a16="http://schemas.microsoft.com/office/drawing/2014/main" id="{88525968-5237-55ED-1386-7E15F53E1CF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D1426DE-2DA8-D131-D16A-5F2E57D738A7}"/>
              </a:ext>
            </a:extLst>
          </p:cNvPr>
          <p:cNvSpPr>
            <a:spLocks noGrp="1"/>
          </p:cNvSpPr>
          <p:nvPr>
            <p:ph type="sldNum" sz="quarter" idx="12"/>
          </p:nvPr>
        </p:nvSpPr>
        <p:spPr/>
        <p:txBody>
          <a:bodyPr/>
          <a:lstStyle/>
          <a:p>
            <a:fld id="{5B03D32D-F1BC-4E9C-97E1-36CFF5B22341}" type="slidenum">
              <a:rPr lang="en-US" smtClean="0"/>
              <a:t>3</a:t>
            </a:fld>
            <a:endParaRPr lang="en-US"/>
          </a:p>
        </p:txBody>
      </p:sp>
    </p:spTree>
    <p:extLst>
      <p:ext uri="{BB962C8B-B14F-4D97-AF65-F5344CB8AC3E}">
        <p14:creationId xmlns:p14="http://schemas.microsoft.com/office/powerpoint/2010/main" val="2021832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9889D358-92DC-4F63-A365-21D9731E3EC2}"/>
              </a:ext>
            </a:extLst>
          </p:cNvPr>
          <p:cNvSpPr>
            <a:spLocks noGrp="1"/>
          </p:cNvSpPr>
          <p:nvPr>
            <p:ph idx="1"/>
          </p:nvPr>
        </p:nvSpPr>
        <p:spPr>
          <a:xfrm>
            <a:off x="556684" y="1562470"/>
            <a:ext cx="10972800" cy="4915147"/>
          </a:xfrm>
        </p:spPr>
        <p:txBody>
          <a:bodyPr/>
          <a:lstStyle/>
          <a:p>
            <a:r>
              <a:rPr lang="en-GB" sz="2200" dirty="0"/>
              <a:t>Their role is to monitor and have an overview of the market, supporting it and ensuring services are of an appropriate quality and are safe for people to use, not just services we commission </a:t>
            </a:r>
          </a:p>
          <a:p>
            <a:r>
              <a:rPr lang="en-GB" sz="2200" dirty="0"/>
              <a:t>They should focus on the contractual terms and conditions, the specification- they should check providers have safe and effective systems in place to manage their services, learning from issues (QA Processes) etc.</a:t>
            </a:r>
          </a:p>
          <a:p>
            <a:r>
              <a:rPr lang="en-GB" sz="2200" dirty="0"/>
              <a:t>The Safeguarding Adults Board have responsibilities for ensuring people are protected from abuse and therefore QA teams are a key part of how they deliver on this responsibility.</a:t>
            </a:r>
          </a:p>
          <a:p>
            <a:r>
              <a:rPr lang="en-GB" sz="2200" dirty="0"/>
              <a:t>QA Teams work in different ways, some using data provided and crossed by visits and others who mainly use office visits to cross check systems and processes that can impact on quality of the service. </a:t>
            </a:r>
          </a:p>
        </p:txBody>
      </p:sp>
      <p:sp>
        <p:nvSpPr>
          <p:cNvPr id="6" name="Title 5">
            <a:extLst>
              <a:ext uri="{FF2B5EF4-FFF2-40B4-BE49-F238E27FC236}">
                <a16:creationId xmlns:a16="http://schemas.microsoft.com/office/drawing/2014/main" id="{50BD0FC0-21DF-F78A-0CFF-327B4BB8E8D8}"/>
              </a:ext>
            </a:extLst>
          </p:cNvPr>
          <p:cNvSpPr>
            <a:spLocks noGrp="1"/>
          </p:cNvSpPr>
          <p:nvPr>
            <p:ph type="title"/>
          </p:nvPr>
        </p:nvSpPr>
        <p:spPr>
          <a:xfrm>
            <a:off x="609600" y="274638"/>
            <a:ext cx="10972800" cy="879459"/>
          </a:xfrm>
        </p:spPr>
        <p:txBody>
          <a:bodyPr/>
          <a:lstStyle/>
          <a:p>
            <a:r>
              <a:rPr lang="en-GB" dirty="0"/>
              <a:t>Quality Assurance Role </a:t>
            </a:r>
          </a:p>
        </p:txBody>
      </p:sp>
      <p:sp>
        <p:nvSpPr>
          <p:cNvPr id="4" name="Footer Placeholder 3">
            <a:extLst>
              <a:ext uri="{FF2B5EF4-FFF2-40B4-BE49-F238E27FC236}">
                <a16:creationId xmlns:a16="http://schemas.microsoft.com/office/drawing/2014/main" id="{2AC2159B-4F2E-015C-1B8C-D68D61DBCA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C1DF781-4F9B-7697-BA34-81F0A88687DF}"/>
              </a:ext>
            </a:extLst>
          </p:cNvPr>
          <p:cNvSpPr>
            <a:spLocks noGrp="1"/>
          </p:cNvSpPr>
          <p:nvPr>
            <p:ph type="sldNum" sz="quarter" idx="12"/>
          </p:nvPr>
        </p:nvSpPr>
        <p:spPr/>
        <p:txBody>
          <a:bodyPr/>
          <a:lstStyle/>
          <a:p>
            <a:fld id="{5B03D32D-F1BC-4E9C-97E1-36CFF5B22341}" type="slidenum">
              <a:rPr lang="en-US" smtClean="0"/>
              <a:t>4</a:t>
            </a:fld>
            <a:endParaRPr lang="en-US"/>
          </a:p>
        </p:txBody>
      </p:sp>
    </p:spTree>
    <p:extLst>
      <p:ext uri="{BB962C8B-B14F-4D97-AF65-F5344CB8AC3E}">
        <p14:creationId xmlns:p14="http://schemas.microsoft.com/office/powerpoint/2010/main" val="617030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45957-9131-EEB5-5239-1D2F17188381}"/>
              </a:ext>
            </a:extLst>
          </p:cNvPr>
          <p:cNvSpPr>
            <a:spLocks noGrp="1"/>
          </p:cNvSpPr>
          <p:nvPr>
            <p:ph type="ctrTitle"/>
          </p:nvPr>
        </p:nvSpPr>
        <p:spPr>
          <a:xfrm>
            <a:off x="1524000" y="1122363"/>
            <a:ext cx="9144000" cy="2774934"/>
          </a:xfrm>
        </p:spPr>
        <p:txBody>
          <a:bodyPr>
            <a:normAutofit fontScale="90000"/>
          </a:bodyPr>
          <a:lstStyle/>
          <a:p>
            <a:r>
              <a:rPr lang="en-GB" dirty="0"/>
              <a:t>Now </a:t>
            </a:r>
            <a:br>
              <a:rPr lang="en-GB" dirty="0"/>
            </a:br>
            <a:r>
              <a:rPr lang="en-GB" dirty="0"/>
              <a:t>I </a:t>
            </a:r>
            <a:r>
              <a:rPr lang="en-GB" dirty="0" err="1"/>
              <a:t>ll</a:t>
            </a:r>
            <a:r>
              <a:rPr lang="en-GB" dirty="0"/>
              <a:t> get to International Recruitment Support! </a:t>
            </a:r>
          </a:p>
        </p:txBody>
      </p:sp>
      <p:sp>
        <p:nvSpPr>
          <p:cNvPr id="4" name="Footer Placeholder 3">
            <a:extLst>
              <a:ext uri="{FF2B5EF4-FFF2-40B4-BE49-F238E27FC236}">
                <a16:creationId xmlns:a16="http://schemas.microsoft.com/office/drawing/2014/main" id="{378C6A22-21EF-7BE9-CB14-D2C97E9C6DD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47B4BF1-E90C-6661-AAC3-053EB7E80302}"/>
              </a:ext>
            </a:extLst>
          </p:cNvPr>
          <p:cNvSpPr>
            <a:spLocks noGrp="1"/>
          </p:cNvSpPr>
          <p:nvPr>
            <p:ph type="sldNum" sz="quarter" idx="12"/>
          </p:nvPr>
        </p:nvSpPr>
        <p:spPr/>
        <p:txBody>
          <a:bodyPr/>
          <a:lstStyle/>
          <a:p>
            <a:fld id="{5B03D32D-F1BC-4E9C-97E1-36CFF5B22341}" type="slidenum">
              <a:rPr lang="en-US" smtClean="0"/>
              <a:t>5</a:t>
            </a:fld>
            <a:endParaRPr lang="en-US"/>
          </a:p>
        </p:txBody>
      </p:sp>
    </p:spTree>
    <p:extLst>
      <p:ext uri="{BB962C8B-B14F-4D97-AF65-F5344CB8AC3E}">
        <p14:creationId xmlns:p14="http://schemas.microsoft.com/office/powerpoint/2010/main" val="4192839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BFA28C4-296B-E2D0-0D13-C94F4259BEAE}"/>
              </a:ext>
            </a:extLst>
          </p:cNvPr>
          <p:cNvSpPr>
            <a:spLocks noGrp="1"/>
          </p:cNvSpPr>
          <p:nvPr>
            <p:ph idx="1"/>
          </p:nvPr>
        </p:nvSpPr>
        <p:spPr>
          <a:xfrm>
            <a:off x="89647" y="977153"/>
            <a:ext cx="11492753" cy="5029947"/>
          </a:xfrm>
        </p:spPr>
        <p:txBody>
          <a:bodyPr/>
          <a:lstStyle/>
          <a:p>
            <a:endParaRPr lang="en-GB" sz="2000" dirty="0"/>
          </a:p>
          <a:p>
            <a:pPr marL="342900" lvl="0" indent="-342900">
              <a:lnSpc>
                <a:spcPct val="120000"/>
              </a:lnSpc>
              <a:spcAft>
                <a:spcPts val="750"/>
              </a:spcAft>
              <a:buFont typeface="+mj-lt"/>
              <a:buAutoNum type="arabicPeriod"/>
            </a:pPr>
            <a:r>
              <a:rPr lang="en-GB" sz="1400" kern="100" dirty="0">
                <a:effectLst/>
                <a:latin typeface="Arial" panose="020B0604020202020204" pitchFamily="34" charset="0"/>
                <a:ea typeface="Arial" panose="020B0604020202020204" pitchFamily="34" charset="0"/>
                <a:cs typeface="Times New Roman" panose="02020603050405020304" pitchFamily="18" charset="0"/>
              </a:rPr>
              <a:t>Supplying staff to a 3</a:t>
            </a:r>
            <a:r>
              <a:rPr lang="en-GB" sz="1400" kern="100" baseline="30000" dirty="0">
                <a:effectLst/>
                <a:latin typeface="Arial" panose="020B0604020202020204" pitchFamily="34" charset="0"/>
                <a:ea typeface="Arial" panose="020B0604020202020204" pitchFamily="34" charset="0"/>
                <a:cs typeface="Times New Roman" panose="02020603050405020304" pitchFamily="18" charset="0"/>
              </a:rPr>
              <a:t>rd</a:t>
            </a:r>
            <a:r>
              <a:rPr lang="en-GB" sz="1400" kern="100" dirty="0">
                <a:effectLst/>
                <a:latin typeface="Arial" panose="020B0604020202020204" pitchFamily="34" charset="0"/>
                <a:ea typeface="Arial" panose="020B0604020202020204" pitchFamily="34" charset="0"/>
                <a:cs typeface="Times New Roman" panose="02020603050405020304" pitchFamily="18" charset="0"/>
              </a:rPr>
              <a:t> Party – 66% of suspension/ revocations mention this  </a:t>
            </a:r>
            <a:endParaRPr lang="en-GB" sz="1400" kern="100" dirty="0">
              <a:effectLst/>
              <a:latin typeface="Lato" panose="020F0502020204030203" pitchFamily="34" charset="0"/>
              <a:ea typeface="Arial" panose="020B0604020202020204" pitchFamily="34" charset="0"/>
              <a:cs typeface="Times New Roman" panose="02020603050405020304" pitchFamily="18" charset="0"/>
            </a:endParaRPr>
          </a:p>
          <a:p>
            <a:pPr marL="342900" lvl="0" indent="-342900">
              <a:lnSpc>
                <a:spcPct val="120000"/>
              </a:lnSpc>
              <a:spcAft>
                <a:spcPts val="750"/>
              </a:spcAft>
              <a:buFont typeface="+mj-lt"/>
              <a:buAutoNum type="arabicPeriod"/>
            </a:pPr>
            <a:r>
              <a:rPr lang="en-GB" sz="1400" kern="100" dirty="0">
                <a:effectLst/>
                <a:latin typeface="Arial" panose="020B0604020202020204" pitchFamily="34" charset="0"/>
                <a:ea typeface="Arial" panose="020B0604020202020204" pitchFamily="34" charset="0"/>
                <a:cs typeface="Times New Roman" panose="02020603050405020304" pitchFamily="18" charset="0"/>
              </a:rPr>
              <a:t>Genuineness of vacancies – </a:t>
            </a:r>
            <a:r>
              <a:rPr lang="en-GB" sz="1400" kern="100" dirty="0">
                <a:latin typeface="Arial" panose="020B0604020202020204" pitchFamily="34" charset="0"/>
                <a:ea typeface="Arial" panose="020B0604020202020204" pitchFamily="34" charset="0"/>
                <a:cs typeface="Times New Roman" panose="02020603050405020304" pitchFamily="18" charset="0"/>
              </a:rPr>
              <a:t>40% of suspensions/ revocations mention this </a:t>
            </a:r>
            <a:r>
              <a:rPr lang="en-GB" sz="1400" kern="100" dirty="0">
                <a:effectLst/>
                <a:latin typeface="Arial" panose="020B0604020202020204" pitchFamily="34" charset="0"/>
                <a:ea typeface="Arial" panose="020B0604020202020204" pitchFamily="34" charset="0"/>
                <a:cs typeface="Times New Roman" panose="02020603050405020304" pitchFamily="18" charset="0"/>
              </a:rPr>
              <a:t>.</a:t>
            </a:r>
            <a:endParaRPr lang="en-GB" sz="1400" kern="100" dirty="0">
              <a:effectLst/>
              <a:latin typeface="Lato" panose="020F0502020204030203" pitchFamily="34" charset="0"/>
              <a:ea typeface="Arial" panose="020B0604020202020204" pitchFamily="34" charset="0"/>
              <a:cs typeface="Times New Roman" panose="02020603050405020304" pitchFamily="18" charset="0"/>
            </a:endParaRPr>
          </a:p>
          <a:p>
            <a:pPr marL="735013" lvl="1" indent="-342900">
              <a:lnSpc>
                <a:spcPct val="120000"/>
              </a:lnSpc>
              <a:spcAft>
                <a:spcPts val="750"/>
              </a:spcAft>
              <a:buFont typeface="+mj-lt"/>
              <a:buAutoNum type="arabicPeriod"/>
            </a:pPr>
            <a:r>
              <a:rPr lang="en-GB" sz="1400" kern="100" dirty="0">
                <a:effectLst/>
                <a:latin typeface="Arial" panose="020B0604020202020204" pitchFamily="34" charset="0"/>
                <a:ea typeface="Arial" panose="020B0604020202020204" pitchFamily="34" charset="0"/>
                <a:cs typeface="Times New Roman" panose="02020603050405020304" pitchFamily="18" charset="0"/>
              </a:rPr>
              <a:t>Based on the checks undertaken there was no evidence that the providers had the need for the agreed level of COS issued by the Home Office, in some cases, the provider was a startup or had only ever employed a small number of staff, and no evidence of contracts with local authorities could be found.</a:t>
            </a:r>
            <a:endParaRPr lang="en-GB" sz="1400" kern="100" dirty="0">
              <a:effectLst/>
              <a:latin typeface="Lato" panose="020F0502020204030203" pitchFamily="34" charset="0"/>
              <a:ea typeface="Arial" panose="020B0604020202020204" pitchFamily="34" charset="0"/>
              <a:cs typeface="Times New Roman" panose="02020603050405020304" pitchFamily="18" charset="0"/>
            </a:endParaRPr>
          </a:p>
          <a:p>
            <a:pPr marL="342900" lvl="0" indent="-342900">
              <a:lnSpc>
                <a:spcPct val="120000"/>
              </a:lnSpc>
              <a:spcAft>
                <a:spcPts val="750"/>
              </a:spcAft>
              <a:buFont typeface="+mj-lt"/>
              <a:buAutoNum type="arabicPeriod"/>
            </a:pPr>
            <a:r>
              <a:rPr lang="en-GB" sz="1400" kern="100" dirty="0">
                <a:effectLst/>
                <a:latin typeface="Arial" panose="020B0604020202020204" pitchFamily="34" charset="0"/>
                <a:ea typeface="Arial" panose="020B0604020202020204" pitchFamily="34" charset="0"/>
                <a:cs typeface="Times New Roman" panose="02020603050405020304" pitchFamily="18" charset="0"/>
              </a:rPr>
              <a:t>Salary or pay issues – </a:t>
            </a:r>
            <a:r>
              <a:rPr lang="en-GB" sz="1400" kern="100" dirty="0">
                <a:latin typeface="Arial" panose="020B0604020202020204" pitchFamily="34" charset="0"/>
                <a:ea typeface="Arial" panose="020B0604020202020204" pitchFamily="34" charset="0"/>
                <a:cs typeface="Times New Roman" panose="02020603050405020304" pitchFamily="18" charset="0"/>
              </a:rPr>
              <a:t>20% of suspensions and revocations mention this </a:t>
            </a:r>
            <a:r>
              <a:rPr lang="en-GB" sz="1400" kern="100" dirty="0">
                <a:effectLst/>
                <a:latin typeface="Arial" panose="020B0604020202020204" pitchFamily="34" charset="0"/>
                <a:ea typeface="Arial" panose="020B0604020202020204" pitchFamily="34" charset="0"/>
                <a:cs typeface="Times New Roman" panose="02020603050405020304" pitchFamily="18" charset="0"/>
              </a:rPr>
              <a:t>.</a:t>
            </a:r>
            <a:endParaRPr lang="en-GB" sz="1400" kern="100" dirty="0">
              <a:effectLst/>
              <a:latin typeface="Lato" panose="020F0502020204030203" pitchFamily="34" charset="0"/>
              <a:ea typeface="Arial" panose="020B0604020202020204" pitchFamily="34" charset="0"/>
              <a:cs typeface="Times New Roman" panose="02020603050405020304" pitchFamily="18" charset="0"/>
            </a:endParaRPr>
          </a:p>
          <a:p>
            <a:pPr marL="735013" lvl="1" indent="-342900">
              <a:lnSpc>
                <a:spcPct val="120000"/>
              </a:lnSpc>
              <a:spcAft>
                <a:spcPts val="750"/>
              </a:spcAft>
              <a:buFont typeface="+mj-lt"/>
              <a:buAutoNum type="arabicPeriod"/>
            </a:pPr>
            <a:r>
              <a:rPr lang="en-GB" sz="1400" kern="100" dirty="0">
                <a:effectLst/>
                <a:latin typeface="Arial" panose="020B0604020202020204" pitchFamily="34" charset="0"/>
                <a:ea typeface="Arial" panose="020B0604020202020204" pitchFamily="34" charset="0"/>
                <a:cs typeface="Times New Roman" panose="02020603050405020304" pitchFamily="18" charset="0"/>
              </a:rPr>
              <a:t>Providers are achieving the 40 hours of paid work for recruits by giving them work over a long day and not paying them for the ‘gaps’ in their roster when there is not work available – ie being available for 12 hours but only being paid for 6 or 7 hours. Therefore, this contravenes the HMRC rules and the previous working time directives</a:t>
            </a:r>
            <a:endParaRPr lang="en-GB" sz="1400" kern="100" dirty="0">
              <a:effectLst/>
              <a:latin typeface="Lato" panose="020F0502020204030203" pitchFamily="34" charset="0"/>
              <a:ea typeface="Arial" panose="020B0604020202020204" pitchFamily="34" charset="0"/>
              <a:cs typeface="Times New Roman" panose="02020603050405020304" pitchFamily="18" charset="0"/>
            </a:endParaRPr>
          </a:p>
          <a:p>
            <a:pPr marL="566737" indent="-457200">
              <a:lnSpc>
                <a:spcPct val="120000"/>
              </a:lnSpc>
              <a:spcAft>
                <a:spcPts val="750"/>
              </a:spcAft>
              <a:buFont typeface="+mj-lt"/>
              <a:buAutoNum type="arabicPeriod"/>
            </a:pPr>
            <a:r>
              <a:rPr lang="en-GB" sz="1400" kern="100" dirty="0">
                <a:effectLst/>
                <a:latin typeface="Arial" panose="020B0604020202020204" pitchFamily="34" charset="0"/>
                <a:ea typeface="Arial" panose="020B0604020202020204" pitchFamily="34" charset="0"/>
                <a:cs typeface="Times New Roman" panose="02020603050405020304" pitchFamily="18" charset="0"/>
              </a:rPr>
              <a:t>The maintenance of the SMS with up-to-date info and within the timescales required  - </a:t>
            </a:r>
            <a:r>
              <a:rPr lang="en-GB" sz="1400" kern="100" dirty="0">
                <a:latin typeface="Arial" panose="020B0604020202020204" pitchFamily="34" charset="0"/>
                <a:ea typeface="Arial" panose="020B0604020202020204" pitchFamily="34" charset="0"/>
                <a:cs typeface="Times New Roman" panose="02020603050405020304" pitchFamily="18" charset="0"/>
              </a:rPr>
              <a:t>20% of suspensions and revocations mention this</a:t>
            </a:r>
            <a:endParaRPr lang="en-GB" sz="1400" kern="100" dirty="0">
              <a:effectLst/>
              <a:latin typeface="Arial" panose="020B0604020202020204" pitchFamily="34" charset="0"/>
              <a:ea typeface="Arial" panose="020B0604020202020204" pitchFamily="34" charset="0"/>
              <a:cs typeface="Times New Roman" panose="02020603050405020304" pitchFamily="18" charset="0"/>
            </a:endParaRPr>
          </a:p>
          <a:p>
            <a:pPr marL="566737" indent="-457200">
              <a:lnSpc>
                <a:spcPct val="120000"/>
              </a:lnSpc>
              <a:spcAft>
                <a:spcPts val="750"/>
              </a:spcAft>
              <a:buFont typeface="+mj-lt"/>
              <a:buAutoNum type="arabicPeriod"/>
            </a:pPr>
            <a:r>
              <a:rPr lang="en-GB" sz="1400" kern="100" dirty="0">
                <a:effectLst/>
                <a:latin typeface="Arial" panose="020B0604020202020204" pitchFamily="34" charset="0"/>
                <a:ea typeface="Arial" panose="020B0604020202020204" pitchFamily="34" charset="0"/>
                <a:cs typeface="Times New Roman" panose="02020603050405020304" pitchFamily="18" charset="0"/>
              </a:rPr>
              <a:t>There are now newer (in the last month or so) terms being used such as ‘Threat to Immigration Control ‘ which is mentioned 6 times, and the providers inability to pay the recruits, mentioned 4 times.  As well as ‘Misuse of the COS</a:t>
            </a:r>
            <a:r>
              <a:rPr lang="en-GB" sz="1400" kern="100" dirty="0">
                <a:latin typeface="Arial" panose="020B0604020202020204" pitchFamily="34" charset="0"/>
                <a:ea typeface="Arial" panose="020B0604020202020204" pitchFamily="34" charset="0"/>
                <a:cs typeface="Times New Roman" panose="02020603050405020304" pitchFamily="18" charset="0"/>
              </a:rPr>
              <a:t>’</a:t>
            </a:r>
            <a:endParaRPr lang="en-GB" sz="1400" kern="100" dirty="0">
              <a:effectLst/>
              <a:latin typeface="Lato" panose="020F0502020204030203" pitchFamily="34" charset="0"/>
              <a:ea typeface="Arial" panose="020B0604020202020204" pitchFamily="34" charset="0"/>
              <a:cs typeface="Times New Roman" panose="02020603050405020304" pitchFamily="18" charset="0"/>
            </a:endParaRPr>
          </a:p>
          <a:p>
            <a:endParaRPr lang="en-GB" sz="2000" dirty="0">
              <a:latin typeface="Arial" panose="020B0604020202020204" pitchFamily="34" charset="0"/>
              <a:cs typeface="Arial" panose="020B0604020202020204" pitchFamily="34" charset="0"/>
            </a:endParaRPr>
          </a:p>
        </p:txBody>
      </p:sp>
      <p:sp>
        <p:nvSpPr>
          <p:cNvPr id="3" name="Title 2">
            <a:extLst>
              <a:ext uri="{FF2B5EF4-FFF2-40B4-BE49-F238E27FC236}">
                <a16:creationId xmlns:a16="http://schemas.microsoft.com/office/drawing/2014/main" id="{50C01303-8531-1078-732A-F9F7C27F1304}"/>
              </a:ext>
            </a:extLst>
          </p:cNvPr>
          <p:cNvSpPr>
            <a:spLocks noGrp="1"/>
          </p:cNvSpPr>
          <p:nvPr>
            <p:ph type="title"/>
          </p:nvPr>
        </p:nvSpPr>
        <p:spPr>
          <a:xfrm>
            <a:off x="89647" y="274638"/>
            <a:ext cx="11928786" cy="702515"/>
          </a:xfrm>
        </p:spPr>
        <p:txBody>
          <a:bodyPr>
            <a:normAutofit fontScale="90000"/>
          </a:bodyPr>
          <a:lstStyle/>
          <a:p>
            <a:r>
              <a:rPr lang="en-GB" sz="2800" dirty="0">
                <a:latin typeface="Arial" panose="020B0604020202020204" pitchFamily="34" charset="0"/>
                <a:cs typeface="Arial" panose="020B0604020202020204" pitchFamily="34" charset="0"/>
              </a:rPr>
              <a:t>UKVI – recent licence suspensions and revoked licence reasons</a:t>
            </a:r>
            <a:br>
              <a:rPr lang="en-GB" sz="2800" dirty="0">
                <a:latin typeface="Arial" panose="020B0604020202020204" pitchFamily="34" charset="0"/>
                <a:cs typeface="Arial" panose="020B0604020202020204" pitchFamily="34" charset="0"/>
              </a:rPr>
            </a:br>
            <a:r>
              <a:rPr lang="en-GB" sz="1800" dirty="0">
                <a:latin typeface="Arial" panose="020B0604020202020204" pitchFamily="34" charset="0"/>
                <a:cs typeface="Arial" panose="020B0604020202020204" pitchFamily="34" charset="0"/>
              </a:rPr>
              <a:t>Based on notifications to London ADASS </a:t>
            </a:r>
            <a:endParaRPr lang="en-GB" sz="28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39B86440-2E85-850B-FD49-D41354031CC1}"/>
              </a:ext>
            </a:extLst>
          </p:cNvPr>
          <p:cNvSpPr>
            <a:spLocks noGrp="1"/>
          </p:cNvSpPr>
          <p:nvPr>
            <p:ph type="ftr" sz="quarter" idx="11"/>
          </p:nvPr>
        </p:nvSpPr>
        <p:spPr/>
        <p:txBody>
          <a:bodyPr/>
          <a:lstStyle/>
          <a:p>
            <a:pPr>
              <a:defRPr/>
            </a:pPr>
            <a:endParaRPr lang="en-GB" dirty="0"/>
          </a:p>
        </p:txBody>
      </p:sp>
      <p:sp>
        <p:nvSpPr>
          <p:cNvPr id="5" name="Slide Number Placeholder 4">
            <a:extLst>
              <a:ext uri="{FF2B5EF4-FFF2-40B4-BE49-F238E27FC236}">
                <a16:creationId xmlns:a16="http://schemas.microsoft.com/office/drawing/2014/main" id="{939CED1D-51F4-E2FC-98D7-3A03A7E54DA9}"/>
              </a:ext>
            </a:extLst>
          </p:cNvPr>
          <p:cNvSpPr>
            <a:spLocks noGrp="1"/>
          </p:cNvSpPr>
          <p:nvPr>
            <p:ph type="sldNum" sz="quarter" idx="12"/>
          </p:nvPr>
        </p:nvSpPr>
        <p:spPr/>
        <p:txBody>
          <a:bodyPr/>
          <a:lstStyle/>
          <a:p>
            <a:pPr>
              <a:defRPr/>
            </a:pPr>
            <a:fld id="{5894C9C4-0291-4AF7-9900-5C2F4EAAA0C1}" type="slidenum">
              <a:rPr lang="en-US" altLang="en-US" smtClean="0"/>
              <a:pPr>
                <a:defRPr/>
              </a:pPr>
              <a:t>6</a:t>
            </a:fld>
            <a:endParaRPr lang="en-US" altLang="en-US" dirty="0"/>
          </a:p>
        </p:txBody>
      </p:sp>
    </p:spTree>
    <p:extLst>
      <p:ext uri="{BB962C8B-B14F-4D97-AF65-F5344CB8AC3E}">
        <p14:creationId xmlns:p14="http://schemas.microsoft.com/office/powerpoint/2010/main" val="4216136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6AFB46-15B4-36D4-2A55-E36E563E5C8B}"/>
              </a:ext>
            </a:extLst>
          </p:cNvPr>
          <p:cNvSpPr>
            <a:spLocks noGrp="1"/>
          </p:cNvSpPr>
          <p:nvPr>
            <p:ph idx="1"/>
          </p:nvPr>
        </p:nvSpPr>
        <p:spPr/>
        <p:txBody>
          <a:bodyPr/>
          <a:lstStyle/>
          <a:p>
            <a:pPr marL="109537" indent="0" algn="l">
              <a:buNone/>
            </a:pPr>
            <a:endParaRPr lang="en-GB" sz="1800" b="0" i="0" u="sng" dirty="0">
              <a:solidFill>
                <a:srgbClr val="464B51"/>
              </a:solidFill>
              <a:effectLst/>
              <a:latin typeface="Arial" panose="020B0604020202020204" pitchFamily="34" charset="0"/>
            </a:endParaRPr>
          </a:p>
          <a:p>
            <a:pPr marL="109537" indent="0" algn="l">
              <a:buNone/>
            </a:pPr>
            <a:r>
              <a:rPr lang="en-GB" sz="1800" b="0" i="0" u="sng" dirty="0">
                <a:solidFill>
                  <a:srgbClr val="464B51"/>
                </a:solidFill>
                <a:effectLst/>
                <a:latin typeface="Arial" panose="020B0604020202020204" pitchFamily="34" charset="0"/>
              </a:rPr>
              <a:t>Decide who will manage sponsorship within your business.</a:t>
            </a:r>
          </a:p>
          <a:p>
            <a:pPr algn="l"/>
            <a:r>
              <a:rPr lang="en-GB" sz="1800" b="0" i="0" dirty="0">
                <a:solidFill>
                  <a:srgbClr val="464B51"/>
                </a:solidFill>
                <a:effectLst/>
                <a:latin typeface="Arial" panose="020B0604020202020204" pitchFamily="34" charset="0"/>
              </a:rPr>
              <a:t>There are three different roles identified by UKVI, but they can all be fulfilled by the same person. You will need to appoint someone within the organisation to manage the sponsorship process via the Sponsor Management System (SMS) and act as a single point of contact with UKVI. The SMS is UKVI’s primary method of communication. It can build in delay if these are not identified early or changed during the process.</a:t>
            </a:r>
          </a:p>
          <a:p>
            <a:pPr algn="l"/>
            <a:endParaRPr lang="en-GB" sz="1800" b="0" i="0" dirty="0">
              <a:solidFill>
                <a:srgbClr val="464B51"/>
              </a:solidFill>
              <a:effectLst/>
              <a:latin typeface="Arial" panose="020B0604020202020204" pitchFamily="34" charset="0"/>
            </a:endParaRPr>
          </a:p>
          <a:p>
            <a:pPr algn="l"/>
            <a:r>
              <a:rPr lang="en-GB" sz="1800" b="0" i="0" dirty="0">
                <a:solidFill>
                  <a:srgbClr val="464B51"/>
                </a:solidFill>
                <a:effectLst/>
                <a:latin typeface="Arial" panose="020B0604020202020204" pitchFamily="34" charset="0"/>
              </a:rPr>
              <a:t>The roles are:</a:t>
            </a:r>
          </a:p>
          <a:p>
            <a:pPr algn="l">
              <a:buFont typeface="Arial" panose="020B0604020202020204" pitchFamily="34" charset="0"/>
              <a:buChar char="•"/>
            </a:pPr>
            <a:r>
              <a:rPr lang="en-GB" sz="1800" b="0" i="0" dirty="0">
                <a:solidFill>
                  <a:srgbClr val="464B51"/>
                </a:solidFill>
                <a:effectLst/>
                <a:latin typeface="Arial" panose="020B0604020202020204" pitchFamily="34" charset="0"/>
              </a:rPr>
              <a:t>authorising officer – a senior and competent person responsible for the actions of staff and representatives who use the SMS</a:t>
            </a:r>
          </a:p>
          <a:p>
            <a:pPr algn="l">
              <a:buFont typeface="Arial" panose="020B0604020202020204" pitchFamily="34" charset="0"/>
              <a:buChar char="•"/>
            </a:pPr>
            <a:r>
              <a:rPr lang="en-GB" sz="1800" b="0" i="0" dirty="0">
                <a:solidFill>
                  <a:srgbClr val="464B51"/>
                </a:solidFill>
                <a:effectLst/>
                <a:latin typeface="Arial" panose="020B0604020202020204" pitchFamily="34" charset="0"/>
              </a:rPr>
              <a:t>key contact – your main point of contact with UK Visas and Immigration (UKVI)</a:t>
            </a:r>
          </a:p>
          <a:p>
            <a:pPr algn="l">
              <a:buFont typeface="Arial" panose="020B0604020202020204" pitchFamily="34" charset="0"/>
              <a:buChar char="•"/>
            </a:pPr>
            <a:r>
              <a:rPr lang="en-GB" sz="1800" b="0" i="0" dirty="0">
                <a:solidFill>
                  <a:srgbClr val="464B51"/>
                </a:solidFill>
                <a:effectLst/>
                <a:latin typeface="Arial" panose="020B0604020202020204" pitchFamily="34" charset="0"/>
              </a:rPr>
              <a:t>level 1 user – responsible for all day-to-day management of your licence using the SMS.</a:t>
            </a:r>
          </a:p>
          <a:p>
            <a:endParaRPr lang="en-GB" sz="1800" dirty="0"/>
          </a:p>
        </p:txBody>
      </p:sp>
      <p:sp>
        <p:nvSpPr>
          <p:cNvPr id="3" name="Title 2">
            <a:extLst>
              <a:ext uri="{FF2B5EF4-FFF2-40B4-BE49-F238E27FC236}">
                <a16:creationId xmlns:a16="http://schemas.microsoft.com/office/drawing/2014/main" id="{B8E89C5C-A5D3-73CF-784C-40215882266C}"/>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Who does what in the UKVI System – SMS </a:t>
            </a:r>
          </a:p>
        </p:txBody>
      </p:sp>
      <p:sp>
        <p:nvSpPr>
          <p:cNvPr id="4" name="Footer Placeholder 3">
            <a:extLst>
              <a:ext uri="{FF2B5EF4-FFF2-40B4-BE49-F238E27FC236}">
                <a16:creationId xmlns:a16="http://schemas.microsoft.com/office/drawing/2014/main" id="{AF4F160F-5D37-8156-C160-8B0CC2A711C4}"/>
              </a:ext>
            </a:extLst>
          </p:cNvPr>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5" name="Slide Number Placeholder 4">
            <a:extLst>
              <a:ext uri="{FF2B5EF4-FFF2-40B4-BE49-F238E27FC236}">
                <a16:creationId xmlns:a16="http://schemas.microsoft.com/office/drawing/2014/main" id="{5C25D36D-FC23-4685-D005-E040C2B803A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94C9C4-0291-4AF7-9900-5C2F4EAAA0C1}" type="slidenum">
              <a:rPr kumimoji="0" lang="en-US" altLang="en-US" sz="1000" b="0" i="0" u="none" strike="noStrike" kern="1200" cap="none" spc="0" normalizeH="0" baseline="0" noProof="0" smtClean="0">
                <a:ln>
                  <a:noFill/>
                </a:ln>
                <a:solidFill>
                  <a:prstClr val="black"/>
                </a:solidFill>
                <a:effectLst/>
                <a:uLnTx/>
                <a:uFillTx/>
                <a:latin typeface="Lucida Sans Unicode"/>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altLang="en-US" sz="1000" b="0" i="0" u="none" strike="noStrike" kern="1200" cap="none" spc="0" normalizeH="0" baseline="0" noProof="0" dirty="0">
              <a:ln>
                <a:noFill/>
              </a:ln>
              <a:solidFill>
                <a:prstClr val="black"/>
              </a:solidFill>
              <a:effectLst/>
              <a:uLnTx/>
              <a:uFillTx/>
              <a:latin typeface="Lucida Sans Unicode"/>
              <a:ea typeface="+mn-ea"/>
              <a:cs typeface="+mn-cs"/>
            </a:endParaRPr>
          </a:p>
        </p:txBody>
      </p:sp>
    </p:spTree>
    <p:extLst>
      <p:ext uri="{BB962C8B-B14F-4D97-AF65-F5344CB8AC3E}">
        <p14:creationId xmlns:p14="http://schemas.microsoft.com/office/powerpoint/2010/main" val="2232853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F028965E-A5D8-C359-713D-CFFF5EEFA897}"/>
              </a:ext>
            </a:extLst>
          </p:cNvPr>
          <p:cNvSpPr>
            <a:spLocks noGrp="1"/>
          </p:cNvSpPr>
          <p:nvPr>
            <p:ph idx="1"/>
          </p:nvPr>
        </p:nvSpPr>
        <p:spPr/>
        <p:txBody>
          <a:bodyPr/>
          <a:lstStyle/>
          <a:p>
            <a:r>
              <a:rPr lang="en-GB" dirty="0"/>
              <a:t>Any repayment clause included in an employment contract must abide by the 4 principles of transparency, proportionate costs, timing and flexibility. </a:t>
            </a:r>
          </a:p>
          <a:p>
            <a:pPr lvl="1"/>
            <a:r>
              <a:rPr lang="en-GB" dirty="0"/>
              <a:t>The repayment clause must be set out in the contract and job offer letter and explained in full to you before you accept the job.</a:t>
            </a:r>
          </a:p>
          <a:p>
            <a:pPr lvl="1"/>
            <a:r>
              <a:rPr lang="en-GB" dirty="0"/>
              <a:t>Expense costs must not incur any interest on the amount reclaimed.</a:t>
            </a:r>
          </a:p>
          <a:p>
            <a:pPr lvl="1"/>
            <a:r>
              <a:rPr lang="en-GB" dirty="0"/>
              <a:t>An employer is responsible for paying some fees as part of the recruitment process.</a:t>
            </a:r>
          </a:p>
          <a:p>
            <a:pPr lvl="1"/>
            <a:r>
              <a:rPr lang="en-GB" dirty="0"/>
              <a:t>Visa fees are the only mandated fee the IR should have to pay.</a:t>
            </a:r>
          </a:p>
          <a:p>
            <a:pPr lvl="1"/>
            <a:endParaRPr lang="en-GB" dirty="0"/>
          </a:p>
          <a:p>
            <a:pPr lvl="1"/>
            <a:endParaRPr lang="en-GB" dirty="0"/>
          </a:p>
        </p:txBody>
      </p:sp>
      <p:sp>
        <p:nvSpPr>
          <p:cNvPr id="6" name="Title 5">
            <a:extLst>
              <a:ext uri="{FF2B5EF4-FFF2-40B4-BE49-F238E27FC236}">
                <a16:creationId xmlns:a16="http://schemas.microsoft.com/office/drawing/2014/main" id="{45A90413-92B2-7DC8-DA58-85FEF5E03C33}"/>
              </a:ext>
            </a:extLst>
          </p:cNvPr>
          <p:cNvSpPr>
            <a:spLocks noGrp="1"/>
          </p:cNvSpPr>
          <p:nvPr>
            <p:ph type="title"/>
          </p:nvPr>
        </p:nvSpPr>
        <p:spPr/>
        <p:txBody>
          <a:bodyPr/>
          <a:lstStyle/>
          <a:p>
            <a:r>
              <a:rPr lang="en-GB" dirty="0"/>
              <a:t>Principles of reclaiming money from IR’s</a:t>
            </a:r>
          </a:p>
        </p:txBody>
      </p:sp>
      <p:sp>
        <p:nvSpPr>
          <p:cNvPr id="4" name="Footer Placeholder 3">
            <a:extLst>
              <a:ext uri="{FF2B5EF4-FFF2-40B4-BE49-F238E27FC236}">
                <a16:creationId xmlns:a16="http://schemas.microsoft.com/office/drawing/2014/main" id="{15F64426-7CDA-64B5-4CE6-8118A49B468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AAA18FF-64EC-69AE-1600-EF341FFCC53E}"/>
              </a:ext>
            </a:extLst>
          </p:cNvPr>
          <p:cNvSpPr>
            <a:spLocks noGrp="1"/>
          </p:cNvSpPr>
          <p:nvPr>
            <p:ph type="sldNum" sz="quarter" idx="12"/>
          </p:nvPr>
        </p:nvSpPr>
        <p:spPr/>
        <p:txBody>
          <a:bodyPr/>
          <a:lstStyle/>
          <a:p>
            <a:fld id="{5B03D32D-F1BC-4E9C-97E1-36CFF5B22341}" type="slidenum">
              <a:rPr lang="en-US" smtClean="0"/>
              <a:t>8</a:t>
            </a:fld>
            <a:endParaRPr lang="en-US"/>
          </a:p>
        </p:txBody>
      </p:sp>
    </p:spTree>
    <p:extLst>
      <p:ext uri="{BB962C8B-B14F-4D97-AF65-F5344CB8AC3E}">
        <p14:creationId xmlns:p14="http://schemas.microsoft.com/office/powerpoint/2010/main" val="4015115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BADD21EE-9CE0-1C4F-7757-FA78AEC35433}"/>
              </a:ext>
            </a:extLst>
          </p:cNvPr>
          <p:cNvSpPr>
            <a:spLocks noGrp="1"/>
          </p:cNvSpPr>
          <p:nvPr>
            <p:ph idx="1"/>
          </p:nvPr>
        </p:nvSpPr>
        <p:spPr>
          <a:xfrm>
            <a:off x="609600" y="932155"/>
            <a:ext cx="10972800" cy="5476583"/>
          </a:xfrm>
        </p:spPr>
        <p:txBody>
          <a:bodyPr/>
          <a:lstStyle/>
          <a:p>
            <a:endParaRPr lang="en-GB" sz="2000" dirty="0"/>
          </a:p>
          <a:p>
            <a:r>
              <a:rPr lang="en-GB" sz="2000" dirty="0"/>
              <a:t>Typical costs which an IR might incur during the recruitment process include:</a:t>
            </a:r>
          </a:p>
          <a:p>
            <a:pPr lvl="2"/>
            <a:r>
              <a:rPr lang="en-GB" dirty="0"/>
              <a:t>tuberculosis test (if applicable) £20 to £130 (estimated) dependent on the country the test is taken in</a:t>
            </a:r>
          </a:p>
          <a:p>
            <a:pPr lvl="2"/>
            <a:r>
              <a:rPr lang="en-GB" dirty="0"/>
              <a:t>language tests (IELTS, OET, SELT)</a:t>
            </a:r>
          </a:p>
          <a:p>
            <a:pPr lvl="2"/>
            <a:r>
              <a:rPr lang="en-GB" dirty="0"/>
              <a:t>flights £100 to £1000 (estimated)</a:t>
            </a:r>
          </a:p>
          <a:p>
            <a:pPr lvl="2"/>
            <a:r>
              <a:rPr lang="en-GB" dirty="0"/>
              <a:t>airport transfers £100 (estimated)</a:t>
            </a:r>
          </a:p>
          <a:p>
            <a:pPr lvl="2"/>
            <a:r>
              <a:rPr lang="en-GB" dirty="0"/>
              <a:t>accommodation per month (initial costs) £500 to £1000 (estimated)</a:t>
            </a:r>
          </a:p>
          <a:p>
            <a:r>
              <a:rPr lang="en-GB" sz="2000" dirty="0"/>
              <a:t>A repayment schedule must be provided, and rechargeable costs must taper downwards with time.</a:t>
            </a:r>
          </a:p>
          <a:p>
            <a:r>
              <a:rPr lang="en-GB" sz="2000" dirty="0"/>
              <a:t>Employers should apply some flexibility when they consider if they ask you to make the repayment and should consider waiving them in certain circumstances.</a:t>
            </a:r>
          </a:p>
          <a:p>
            <a:r>
              <a:rPr lang="en-GB" sz="2000" dirty="0"/>
              <a:t>IR should not be asked to fund the COS/ Immigration skills charge or contribute to your licence cost. </a:t>
            </a:r>
          </a:p>
          <a:p>
            <a:endParaRPr lang="en-GB" dirty="0"/>
          </a:p>
        </p:txBody>
      </p:sp>
      <p:sp>
        <p:nvSpPr>
          <p:cNvPr id="4" name="Footer Placeholder 3">
            <a:extLst>
              <a:ext uri="{FF2B5EF4-FFF2-40B4-BE49-F238E27FC236}">
                <a16:creationId xmlns:a16="http://schemas.microsoft.com/office/drawing/2014/main" id="{C8ECF1E3-186B-E665-1967-20C55EF71E0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E8424C2-9D26-404C-8D23-8A4953E6CE97}"/>
              </a:ext>
            </a:extLst>
          </p:cNvPr>
          <p:cNvSpPr>
            <a:spLocks noGrp="1"/>
          </p:cNvSpPr>
          <p:nvPr>
            <p:ph type="sldNum" sz="quarter" idx="12"/>
          </p:nvPr>
        </p:nvSpPr>
        <p:spPr/>
        <p:txBody>
          <a:bodyPr/>
          <a:lstStyle/>
          <a:p>
            <a:fld id="{5B03D32D-F1BC-4E9C-97E1-36CFF5B22341}" type="slidenum">
              <a:rPr lang="en-US" smtClean="0"/>
              <a:t>9</a:t>
            </a:fld>
            <a:endParaRPr lang="en-US"/>
          </a:p>
        </p:txBody>
      </p:sp>
    </p:spTree>
    <p:extLst>
      <p:ext uri="{BB962C8B-B14F-4D97-AF65-F5344CB8AC3E}">
        <p14:creationId xmlns:p14="http://schemas.microsoft.com/office/powerpoint/2010/main" val="39339175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3">
      <a:dk1>
        <a:sysClr val="windowText" lastClr="000000"/>
      </a:dk1>
      <a:lt1>
        <a:sysClr val="window" lastClr="FFFFFF"/>
      </a:lt1>
      <a:dk2>
        <a:srgbClr val="895D1D"/>
      </a:dk2>
      <a:lt2>
        <a:srgbClr val="ECE9C6"/>
      </a:lt2>
      <a:accent1>
        <a:srgbClr val="8D2F5E"/>
      </a:accent1>
      <a:accent2>
        <a:srgbClr val="8D2F5E"/>
      </a:accent2>
      <a:accent3>
        <a:srgbClr val="8D2F5E"/>
      </a:accent3>
      <a:accent4>
        <a:srgbClr val="877F6C"/>
      </a:accent4>
      <a:accent5>
        <a:srgbClr val="972109"/>
      </a:accent5>
      <a:accent6>
        <a:srgbClr val="AEB795"/>
      </a:accent6>
      <a:hlink>
        <a:srgbClr val="CC9900"/>
      </a:hlink>
      <a:folHlink>
        <a:srgbClr val="B2B2B2"/>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16012</TotalTime>
  <Words>1288</Words>
  <Application>Microsoft Office PowerPoint</Application>
  <PresentationFormat>Widescreen</PresentationFormat>
  <Paragraphs>102</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Lato</vt:lpstr>
      <vt:lpstr>Lucida Sans Unicode</vt:lpstr>
      <vt:lpstr>Verdana</vt:lpstr>
      <vt:lpstr>Wingdings 2</vt:lpstr>
      <vt:lpstr>Wingdings 3</vt:lpstr>
      <vt:lpstr>Concourse</vt:lpstr>
      <vt:lpstr>All Things Recruitment  </vt:lpstr>
      <vt:lpstr>Agenda </vt:lpstr>
      <vt:lpstr>Local Authority’s Role with the Care Market </vt:lpstr>
      <vt:lpstr>Quality Assurance Role </vt:lpstr>
      <vt:lpstr>Now  I ll get to International Recruitment Support! </vt:lpstr>
      <vt:lpstr>UKVI – recent licence suspensions and revoked licence reasons Based on notifications to London ADASS </vt:lpstr>
      <vt:lpstr>Who does what in the UKVI System – SMS </vt:lpstr>
      <vt:lpstr>Principles of reclaiming money from IR’s</vt:lpstr>
      <vt:lpstr>PowerPoint Presentation</vt:lpstr>
      <vt:lpstr>Working Time Directives/ HMRC Rules </vt:lpstr>
      <vt:lpstr>Travel Time under the HMRC Rules </vt:lpstr>
      <vt:lpstr>Sources of information and support </vt:lpstr>
      <vt:lpstr>Ian.Buchan1@bexley.gov.uk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Buchan, Ian</dc:creator>
  <cp:lastModifiedBy>Buchan, Ian</cp:lastModifiedBy>
  <cp:revision>8</cp:revision>
  <dcterms:created xsi:type="dcterms:W3CDTF">2023-11-15T11:58:25Z</dcterms:created>
  <dcterms:modified xsi:type="dcterms:W3CDTF">2024-03-07T13:25:41Z</dcterms:modified>
</cp:coreProperties>
</file>