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711" r:id="rId2"/>
  </p:sldMasterIdLst>
  <p:notesMasterIdLst>
    <p:notesMasterId r:id="rId16"/>
  </p:notesMasterIdLst>
  <p:handoutMasterIdLst>
    <p:handoutMasterId r:id="rId17"/>
  </p:handoutMasterIdLst>
  <p:sldIdLst>
    <p:sldId id="387" r:id="rId3"/>
    <p:sldId id="440" r:id="rId4"/>
    <p:sldId id="441" r:id="rId5"/>
    <p:sldId id="256" r:id="rId6"/>
    <p:sldId id="445" r:id="rId7"/>
    <p:sldId id="446" r:id="rId8"/>
    <p:sldId id="447" r:id="rId9"/>
    <p:sldId id="449" r:id="rId10"/>
    <p:sldId id="450" r:id="rId11"/>
    <p:sldId id="451" r:id="rId12"/>
    <p:sldId id="452" r:id="rId13"/>
    <p:sldId id="448" r:id="rId14"/>
    <p:sldId id="437" r:id="rId1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2046"/>
    <a:srgbClr val="E37222"/>
    <a:srgbClr val="0065BD"/>
    <a:srgbClr val="A1006B"/>
    <a:srgbClr val="008B95"/>
    <a:srgbClr val="00AF3E"/>
    <a:srgbClr val="B71234"/>
    <a:srgbClr val="3B0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332"/>
          </a:xfrm>
          <a:prstGeom prst="rect">
            <a:avLst/>
          </a:prstGeom>
        </p:spPr>
        <p:txBody>
          <a:bodyPr vert="horz" lIns="91715" tIns="45858" rIns="91715" bIns="45858"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49688" y="1"/>
            <a:ext cx="2946400" cy="496332"/>
          </a:xfrm>
          <a:prstGeom prst="rect">
            <a:avLst/>
          </a:prstGeom>
        </p:spPr>
        <p:txBody>
          <a:bodyPr vert="horz" lIns="91715" tIns="45858" rIns="91715" bIns="45858" rtlCol="0"/>
          <a:lstStyle>
            <a:lvl1pPr algn="r" fontAlgn="auto">
              <a:spcBef>
                <a:spcPts val="0"/>
              </a:spcBef>
              <a:spcAft>
                <a:spcPts val="0"/>
              </a:spcAft>
              <a:defRPr sz="1200">
                <a:latin typeface="+mn-lt"/>
              </a:defRPr>
            </a:lvl1pPr>
          </a:lstStyle>
          <a:p>
            <a:pPr>
              <a:defRPr/>
            </a:pPr>
            <a:fld id="{251A8F93-F439-4FE8-B48F-06C447E9596A}" type="datetimeFigureOut">
              <a:rPr lang="en-GB"/>
              <a:pPr>
                <a:defRPr/>
              </a:pPr>
              <a:t>07/11/2023</a:t>
            </a:fld>
            <a:endParaRPr lang="en-GB"/>
          </a:p>
        </p:txBody>
      </p:sp>
      <p:sp>
        <p:nvSpPr>
          <p:cNvPr id="4" name="Footer Placeholder 3"/>
          <p:cNvSpPr>
            <a:spLocks noGrp="1"/>
          </p:cNvSpPr>
          <p:nvPr>
            <p:ph type="ftr" sz="quarter" idx="2"/>
          </p:nvPr>
        </p:nvSpPr>
        <p:spPr>
          <a:xfrm>
            <a:off x="0" y="9428712"/>
            <a:ext cx="2946400" cy="496332"/>
          </a:xfrm>
          <a:prstGeom prst="rect">
            <a:avLst/>
          </a:prstGeom>
        </p:spPr>
        <p:txBody>
          <a:bodyPr vert="horz" lIns="91715" tIns="45858" rIns="91715" bIns="45858"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49688" y="9428712"/>
            <a:ext cx="2946400" cy="496332"/>
          </a:xfrm>
          <a:prstGeom prst="rect">
            <a:avLst/>
          </a:prstGeom>
        </p:spPr>
        <p:txBody>
          <a:bodyPr vert="horz" lIns="91715" tIns="45858" rIns="91715" bIns="45858" rtlCol="0" anchor="b"/>
          <a:lstStyle>
            <a:lvl1pPr algn="r" fontAlgn="auto">
              <a:spcBef>
                <a:spcPts val="0"/>
              </a:spcBef>
              <a:spcAft>
                <a:spcPts val="0"/>
              </a:spcAft>
              <a:defRPr sz="1200">
                <a:latin typeface="+mn-lt"/>
              </a:defRPr>
            </a:lvl1pPr>
          </a:lstStyle>
          <a:p>
            <a:pPr>
              <a:defRPr/>
            </a:pPr>
            <a:fld id="{54040C22-ED35-483A-8FCD-BC745DA1FBFC}" type="slidenum">
              <a:rPr lang="en-GB"/>
              <a:pPr>
                <a:defRPr/>
              </a:pPr>
              <a:t>‹#›</a:t>
            </a:fld>
            <a:endParaRPr lang="en-GB"/>
          </a:p>
        </p:txBody>
      </p:sp>
    </p:spTree>
    <p:extLst>
      <p:ext uri="{BB962C8B-B14F-4D97-AF65-F5344CB8AC3E}">
        <p14:creationId xmlns:p14="http://schemas.microsoft.com/office/powerpoint/2010/main" val="2803306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49688" y="1"/>
            <a:ext cx="2946400" cy="496332"/>
          </a:xfrm>
          <a:prstGeom prst="rect">
            <a:avLst/>
          </a:prstGeom>
        </p:spPr>
        <p:txBody>
          <a:bodyPr vert="horz" lIns="91715" tIns="45858" rIns="91715" bIns="45858" rtlCol="0"/>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9EB04711-62D4-4CD6-8159-EA6D52801ACE}" type="datetimeFigureOut">
              <a:rPr lang="en-GB"/>
              <a:pPr>
                <a:defRPr/>
              </a:pPr>
              <a:t>07/11/2023</a:t>
            </a:fld>
            <a:endParaRPr lang="en-GB"/>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715" tIns="45858" rIns="91715" bIns="45858" rtlCol="0" anchor="ctr"/>
          <a:lstStyle/>
          <a:p>
            <a:pPr lvl="0"/>
            <a:endParaRPr lang="en-GB" noProof="0"/>
          </a:p>
        </p:txBody>
      </p:sp>
      <p:sp>
        <p:nvSpPr>
          <p:cNvPr id="5" name="Notes Placeholder 4"/>
          <p:cNvSpPr>
            <a:spLocks noGrp="1"/>
          </p:cNvSpPr>
          <p:nvPr>
            <p:ph type="body" sz="quarter" idx="3"/>
          </p:nvPr>
        </p:nvSpPr>
        <p:spPr>
          <a:xfrm>
            <a:off x="679451" y="4715953"/>
            <a:ext cx="5438775" cy="4466987"/>
          </a:xfrm>
          <a:prstGeom prst="rect">
            <a:avLst/>
          </a:prstGeom>
        </p:spPr>
        <p:txBody>
          <a:bodyPr vert="horz" lIns="91715" tIns="45858" rIns="91715" bIns="4585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Slide Number Placeholder 6"/>
          <p:cNvSpPr>
            <a:spLocks noGrp="1"/>
          </p:cNvSpPr>
          <p:nvPr>
            <p:ph type="sldNum" sz="quarter" idx="5"/>
          </p:nvPr>
        </p:nvSpPr>
        <p:spPr>
          <a:xfrm>
            <a:off x="3849688" y="9428712"/>
            <a:ext cx="2946400" cy="496332"/>
          </a:xfrm>
          <a:prstGeom prst="rect">
            <a:avLst/>
          </a:prstGeom>
        </p:spPr>
        <p:txBody>
          <a:bodyPr vert="horz" lIns="91715" tIns="45858" rIns="91715" bIns="45858" rtlCol="0" anchor="b"/>
          <a:lstStyle>
            <a:lvl1pPr algn="r" fontAlgn="auto">
              <a:spcBef>
                <a:spcPts val="0"/>
              </a:spcBef>
              <a:spcAft>
                <a:spcPts val="0"/>
              </a:spcAft>
              <a:defRPr sz="1100">
                <a:latin typeface="Arial" panose="020B0604020202020204" pitchFamily="34" charset="0"/>
                <a:cs typeface="Arial" panose="020B0604020202020204" pitchFamily="34" charset="0"/>
              </a:defRPr>
            </a:lvl1pPr>
          </a:lstStyle>
          <a:p>
            <a:pPr>
              <a:defRPr/>
            </a:pPr>
            <a:fld id="{9B3BCBB2-F31B-49FF-9579-F9F92E1C1FFE}" type="slidenum">
              <a:rPr lang="en-GB"/>
              <a:pPr>
                <a:defRPr/>
              </a:pPr>
              <a:t>‹#›</a:t>
            </a:fld>
            <a:endParaRPr lang="en-GB"/>
          </a:p>
        </p:txBody>
      </p:sp>
    </p:spTree>
    <p:extLst>
      <p:ext uri="{BB962C8B-B14F-4D97-AF65-F5344CB8AC3E}">
        <p14:creationId xmlns:p14="http://schemas.microsoft.com/office/powerpoint/2010/main" val="3254920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9153525"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6300788" y="-6350"/>
            <a:ext cx="2852737" cy="113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p:cNvSpPr>
            <a:spLocks noGrp="1"/>
          </p:cNvSpPr>
          <p:nvPr>
            <p:ph type="body" sz="quarter" idx="10"/>
          </p:nvPr>
        </p:nvSpPr>
        <p:spPr>
          <a:xfrm>
            <a:off x="252890" y="2636912"/>
            <a:ext cx="5903286"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
        <p:nvSpPr>
          <p:cNvPr id="3" name="Title 1"/>
          <p:cNvSpPr>
            <a:spLocks noGrp="1"/>
          </p:cNvSpPr>
          <p:nvPr>
            <p:ph type="title"/>
          </p:nvPr>
        </p:nvSpPr>
        <p:spPr>
          <a:xfrm>
            <a:off x="236860" y="980728"/>
            <a:ext cx="8727628" cy="1080120"/>
          </a:xfrm>
          <a:prstGeom prst="rect">
            <a:avLst/>
          </a:prstGeom>
        </p:spPr>
        <p:txBody>
          <a:bodyPr/>
          <a:lstStyle>
            <a:lvl1pPr algn="l">
              <a:defRPr sz="3600">
                <a:solidFill>
                  <a:schemeClr val="tx1">
                    <a:lumMod val="65000"/>
                    <a:lumOff val="35000"/>
                  </a:schemeClr>
                </a:solidFill>
                <a:latin typeface="Arial" pitchFamily="34" charset="0"/>
                <a:cs typeface="Arial" pitchFamily="34" charset="0"/>
              </a:defRPr>
            </a:lvl1pPr>
          </a:lstStyle>
          <a:p>
            <a:r>
              <a:rPr lang="en-US"/>
              <a:t>Click to edit Master title style</a:t>
            </a:r>
            <a:endParaRPr lang="en-GB"/>
          </a:p>
        </p:txBody>
      </p:sp>
    </p:spTree>
    <p:extLst>
      <p:ext uri="{BB962C8B-B14F-4D97-AF65-F5344CB8AC3E}">
        <p14:creationId xmlns:p14="http://schemas.microsoft.com/office/powerpoint/2010/main" val="3882968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3C4FF8-D1EB-4BB7-942B-E492799E6331}" type="datetimeFigureOut">
              <a:rPr lang="en-GB" smtClean="0"/>
              <a:pPr/>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11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3C4FF8-D1EB-4BB7-942B-E492799E6331}" type="datetimeFigureOut">
              <a:rPr lang="en-GB" smtClean="0"/>
              <a:pPr/>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193413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3C4FF8-D1EB-4BB7-942B-E492799E6331}" type="datetimeFigureOut">
              <a:rPr lang="en-GB" smtClean="0"/>
              <a:pPr/>
              <a:t>07/11/2023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212526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3C4FF8-D1EB-4BB7-942B-E492799E6331}" type="datetimeFigureOut">
              <a:rPr lang="en-GB" smtClean="0"/>
              <a:pPr/>
              <a:t>07/11/2023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245375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3C4FF8-D1EB-4BB7-942B-E492799E6331}" type="datetimeFigureOut">
              <a:rPr lang="en-GB" smtClean="0"/>
              <a:pPr/>
              <a:t>07/11/2023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116218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D3C4FF8-D1EB-4BB7-942B-E492799E6331}" type="datetimeFigureOut">
              <a:rPr lang="en-GB" smtClean="0"/>
              <a:pPr/>
              <a:t>07/11/2023</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C96F862-22B7-47CF-949A-D7EE55372B98}" type="slidenum">
              <a:rPr lang="en-GB" smtClean="0">
                <a:solidFill>
                  <a:srgbClr val="637052"/>
                </a:solidFill>
              </a:rPr>
              <a:pPr/>
              <a:t>‹#›</a:t>
            </a:fld>
            <a:endParaRPr lang="en-GB">
              <a:solidFill>
                <a:srgbClr val="637052"/>
              </a:solidFill>
            </a:endParaRPr>
          </a:p>
        </p:txBody>
      </p:sp>
    </p:spTree>
    <p:extLst>
      <p:ext uri="{BB962C8B-B14F-4D97-AF65-F5344CB8AC3E}">
        <p14:creationId xmlns:p14="http://schemas.microsoft.com/office/powerpoint/2010/main" val="635865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3C4FF8-D1EB-4BB7-942B-E492799E6331}" type="datetimeFigureOut">
              <a:rPr lang="en-GB" smtClean="0"/>
              <a:pPr/>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1791712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C4FF8-D1EB-4BB7-942B-E492799E6331}" type="datetimeFigureOut">
              <a:rPr lang="en-GB" smtClean="0"/>
              <a:pPr/>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165040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C4FF8-D1EB-4BB7-942B-E492799E6331}" type="datetimeFigureOut">
              <a:rPr lang="en-GB" smtClean="0"/>
              <a:pPr/>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66714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00788" y="-6350"/>
            <a:ext cx="2852737" cy="113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36860" y="1052736"/>
            <a:ext cx="6567388" cy="1174213"/>
          </a:xfrm>
          <a:prstGeom prst="rect">
            <a:avLst/>
          </a:prstGeom>
        </p:spPr>
        <p:txBody>
          <a:bodyPr/>
          <a:lstStyle>
            <a:lvl1pPr algn="l">
              <a:defRPr sz="3600">
                <a:solidFill>
                  <a:schemeClr val="tx1"/>
                </a:solidFill>
                <a:latin typeface="Arial" pitchFamily="34" charset="0"/>
                <a:cs typeface="Arial" pitchFamily="34" charset="0"/>
              </a:defRPr>
            </a:lvl1pPr>
          </a:lstStyle>
          <a:p>
            <a:r>
              <a:rPr lang="en-US"/>
              <a:t>Click to edit Master title style</a:t>
            </a:r>
            <a:endParaRPr lang="en-GB"/>
          </a:p>
        </p:txBody>
      </p:sp>
      <p:sp>
        <p:nvSpPr>
          <p:cNvPr id="10" name="Text Placeholder 5"/>
          <p:cNvSpPr>
            <a:spLocks noGrp="1"/>
          </p:cNvSpPr>
          <p:nvPr>
            <p:ph type="body" sz="quarter" idx="10"/>
          </p:nvPr>
        </p:nvSpPr>
        <p:spPr>
          <a:xfrm>
            <a:off x="252890" y="2354044"/>
            <a:ext cx="6551358"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8584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00788" y="-6350"/>
            <a:ext cx="2852737" cy="1131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36860" y="1052736"/>
            <a:ext cx="6567388" cy="1174213"/>
          </a:xfrm>
          <a:prstGeom prst="rect">
            <a:avLst/>
          </a:prstGeom>
        </p:spPr>
        <p:txBody>
          <a:bodyPr/>
          <a:lstStyle>
            <a:lvl1pPr algn="l">
              <a:defRPr sz="3600">
                <a:solidFill>
                  <a:schemeClr val="tx1"/>
                </a:solidFill>
                <a:latin typeface="Arial" pitchFamily="34" charset="0"/>
                <a:cs typeface="Arial" pitchFamily="34" charset="0"/>
              </a:defRPr>
            </a:lvl1pPr>
          </a:lstStyle>
          <a:p>
            <a:r>
              <a:rPr lang="en-US"/>
              <a:t>Click to edit Master title style</a:t>
            </a:r>
            <a:endParaRPr lang="en-GB"/>
          </a:p>
        </p:txBody>
      </p:sp>
      <p:sp>
        <p:nvSpPr>
          <p:cNvPr id="10" name="Text Placeholder 5"/>
          <p:cNvSpPr>
            <a:spLocks noGrp="1"/>
          </p:cNvSpPr>
          <p:nvPr>
            <p:ph type="body" sz="quarter" idx="10"/>
          </p:nvPr>
        </p:nvSpPr>
        <p:spPr>
          <a:xfrm>
            <a:off x="252890" y="2354044"/>
            <a:ext cx="6551358"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54046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l="398" t="36613"/>
          <a:stretch>
            <a:fillRect/>
          </a:stretch>
        </p:blipFill>
        <p:spPr bwMode="auto">
          <a:xfrm>
            <a:off x="0" y="2449513"/>
            <a:ext cx="9144000"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227763" y="65088"/>
            <a:ext cx="2852737" cy="1131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6688" y="271463"/>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36860" y="1102659"/>
            <a:ext cx="8583612" cy="1174213"/>
          </a:xfrm>
          <a:prstGeom prst="rect">
            <a:avLst/>
          </a:prstGeom>
        </p:spPr>
        <p:txBody>
          <a:bodyPr/>
          <a:lstStyle>
            <a:lvl1pPr algn="l">
              <a:defRPr sz="3600">
                <a:solidFill>
                  <a:schemeClr val="tx1"/>
                </a:solidFill>
                <a:latin typeface="Arial" pitchFamily="34" charset="0"/>
                <a:cs typeface="Arial" pitchFamily="34" charset="0"/>
              </a:defRPr>
            </a:lvl1pPr>
          </a:lstStyle>
          <a:p>
            <a:r>
              <a:rPr lang="en-US"/>
              <a:t>Click to edit Master title style</a:t>
            </a:r>
            <a:endParaRPr lang="en-GB"/>
          </a:p>
        </p:txBody>
      </p:sp>
      <p:sp>
        <p:nvSpPr>
          <p:cNvPr id="10" name="Text Placeholder 5"/>
          <p:cNvSpPr>
            <a:spLocks noGrp="1"/>
          </p:cNvSpPr>
          <p:nvPr>
            <p:ph type="body" sz="quarter" idx="10"/>
          </p:nvPr>
        </p:nvSpPr>
        <p:spPr>
          <a:xfrm>
            <a:off x="252890" y="2451425"/>
            <a:ext cx="6551358" cy="1409623"/>
          </a:xfrm>
          <a:prstGeom prst="rect">
            <a:avLst/>
          </a:prstGeom>
        </p:spPr>
        <p:txBody>
          <a:bodyPr/>
          <a:lstStyle>
            <a:lvl1pPr marL="0" indent="0">
              <a:buNone/>
              <a:defRPr sz="2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6874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hite">
    <p:spTree>
      <p:nvGrpSpPr>
        <p:cNvPr id="1" name=""/>
        <p:cNvGrpSpPr/>
        <p:nvPr/>
      </p:nvGrpSpPr>
      <p:grpSpPr>
        <a:xfrm>
          <a:off x="0" y="0"/>
          <a:ext cx="0" cy="0"/>
          <a:chOff x="0" y="0"/>
          <a:chExt cx="0" cy="0"/>
        </a:xfrm>
      </p:grpSpPr>
      <p:pic>
        <p:nvPicPr>
          <p:cNvPr id="5" name="Picture 12" descr="home_icon">
            <a:hlinkClick r:id="" action="ppaction://noaction"/>
          </p:cNvPr>
          <p:cNvPicPr>
            <a:picLocks noChangeAspect="1" noChangeArrowheads="1"/>
          </p:cNvPicPr>
          <p:nvPr userDrawn="1"/>
        </p:nvPicPr>
        <p:blipFill>
          <a:blip r:embed="rId2" cstate="print">
            <a:lum bright="18000" contrast="-30000"/>
            <a:extLst>
              <a:ext uri="{28A0092B-C50C-407E-A947-70E740481C1C}">
                <a14:useLocalDpi xmlns:a14="http://schemas.microsoft.com/office/drawing/2010/main" val="0"/>
              </a:ext>
            </a:extLst>
          </a:blip>
          <a:srcRect/>
          <a:stretch>
            <a:fillRect/>
          </a:stretch>
        </p:blipFill>
        <p:spPr bwMode="auto">
          <a:xfrm>
            <a:off x="250825" y="6289675"/>
            <a:ext cx="431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179512" y="188640"/>
            <a:ext cx="6336704" cy="1008112"/>
          </a:xfrm>
          <a:prstGeom prst="rect">
            <a:avLst/>
          </a:prstGeom>
        </p:spPr>
        <p:txBody>
          <a:bodyPr/>
          <a:lstStyle>
            <a:lvl1pPr algn="l">
              <a:defRPr sz="2800">
                <a:solidFill>
                  <a:schemeClr val="tx1"/>
                </a:solidFill>
                <a:latin typeface="Arial" pitchFamily="34" charset="0"/>
                <a:cs typeface="Arial" pitchFamily="34" charset="0"/>
              </a:defRPr>
            </a:lvl1pPr>
          </a:lstStyle>
          <a:p>
            <a:r>
              <a:rPr lang="en-US"/>
              <a:t>Click to edit Master title style</a:t>
            </a:r>
            <a:endParaRPr lang="en-GB"/>
          </a:p>
        </p:txBody>
      </p:sp>
      <p:sp>
        <p:nvSpPr>
          <p:cNvPr id="4" name="Text Placeholder 7"/>
          <p:cNvSpPr>
            <a:spLocks noGrp="1"/>
          </p:cNvSpPr>
          <p:nvPr>
            <p:ph type="body" sz="quarter" idx="10"/>
          </p:nvPr>
        </p:nvSpPr>
        <p:spPr>
          <a:xfrm>
            <a:off x="229134" y="1484784"/>
            <a:ext cx="8584359" cy="4392488"/>
          </a:xfrm>
          <a:prstGeom prst="rect">
            <a:avLst/>
          </a:prstGeom>
        </p:spPr>
        <p:txBody>
          <a:bodyPr/>
          <a:lstStyle>
            <a:lvl1pPr marL="342900" indent="-342900">
              <a:buFont typeface="Wingdings" panose="05000000000000000000" pitchFamily="2" charset="2"/>
              <a:buChar char="§"/>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1"/>
          </p:nvPr>
        </p:nvSpPr>
        <p:spPr>
          <a:xfrm>
            <a:off x="8459788" y="6303963"/>
            <a:ext cx="406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9E93D2DE-ED64-46AC-9687-FB129F98D764}" type="slidenum">
              <a:rPr lang="en-GB"/>
              <a:pPr>
                <a:defRPr/>
              </a:pPr>
              <a:t>‹#›</a:t>
            </a:fld>
            <a:endParaRPr lang="en-GB"/>
          </a:p>
        </p:txBody>
      </p:sp>
    </p:spTree>
    <p:extLst>
      <p:ext uri="{BB962C8B-B14F-4D97-AF65-F5344CB8AC3E}">
        <p14:creationId xmlns:p14="http://schemas.microsoft.com/office/powerpoint/2010/main" val="300779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2" descr="home_icon">
            <a:hlinkClick r:id="" action="ppaction://noaction"/>
          </p:cNvPr>
          <p:cNvPicPr>
            <a:picLocks noChangeAspect="1" noChangeArrowheads="1"/>
          </p:cNvPicPr>
          <p:nvPr userDrawn="1"/>
        </p:nvPicPr>
        <p:blipFill>
          <a:blip r:embed="rId2" cstate="print">
            <a:lum bright="18000" contrast="-30000"/>
            <a:extLst>
              <a:ext uri="{28A0092B-C50C-407E-A947-70E740481C1C}">
                <a14:useLocalDpi xmlns:a14="http://schemas.microsoft.com/office/drawing/2010/main" val="0"/>
              </a:ext>
            </a:extLst>
          </a:blip>
          <a:srcRect/>
          <a:stretch>
            <a:fillRect/>
          </a:stretch>
        </p:blipFill>
        <p:spPr bwMode="auto">
          <a:xfrm>
            <a:off x="250825" y="6289675"/>
            <a:ext cx="431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79512" y="188640"/>
            <a:ext cx="6336704" cy="1008112"/>
          </a:xfrm>
          <a:prstGeom prst="rect">
            <a:avLst/>
          </a:prstGeom>
        </p:spPr>
        <p:txBody>
          <a:bodyPr/>
          <a:lstStyle>
            <a:lvl1pPr algn="l">
              <a:defRPr sz="2800">
                <a:solidFill>
                  <a:schemeClr val="tx1"/>
                </a:solidFill>
                <a:latin typeface="Arial" pitchFamily="34" charset="0"/>
                <a:cs typeface="Arial" pitchFamily="34" charset="0"/>
              </a:defRPr>
            </a:lvl1pPr>
          </a:lstStyle>
          <a:p>
            <a:r>
              <a:rPr lang="en-US"/>
              <a:t>Click to edit Master title style</a:t>
            </a:r>
            <a:endParaRPr lang="en-GB"/>
          </a:p>
        </p:txBody>
      </p:sp>
      <p:sp>
        <p:nvSpPr>
          <p:cNvPr id="9" name="Text Placeholder 7"/>
          <p:cNvSpPr>
            <a:spLocks noGrp="1"/>
          </p:cNvSpPr>
          <p:nvPr>
            <p:ph type="body" sz="quarter" idx="10"/>
          </p:nvPr>
        </p:nvSpPr>
        <p:spPr>
          <a:xfrm>
            <a:off x="229134" y="1484784"/>
            <a:ext cx="8584359" cy="4392488"/>
          </a:xfrm>
          <a:prstGeom prst="rect">
            <a:avLst/>
          </a:prstGeom>
        </p:spPr>
        <p:txBody>
          <a:bodyPr/>
          <a:lstStyle>
            <a:lvl1pPr marL="342900" indent="-342900">
              <a:buFont typeface="Wingdings" panose="05000000000000000000" pitchFamily="2" charset="2"/>
              <a:buChar char="§"/>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1"/>
          </p:nvPr>
        </p:nvSpPr>
        <p:spPr>
          <a:xfrm>
            <a:off x="8459788" y="6303963"/>
            <a:ext cx="406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0F4E1274-1B1C-4DE5-AB0A-47E6E65C08B7}" type="slidenum">
              <a:rPr lang="en-GB"/>
              <a:pPr>
                <a:defRPr/>
              </a:pPr>
              <a:t>‹#›</a:t>
            </a:fld>
            <a:endParaRPr lang="en-GB"/>
          </a:p>
        </p:txBody>
      </p:sp>
    </p:spTree>
    <p:extLst>
      <p:ext uri="{BB962C8B-B14F-4D97-AF65-F5344CB8AC3E}">
        <p14:creationId xmlns:p14="http://schemas.microsoft.com/office/powerpoint/2010/main" val="283771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0"/>
            <a:ext cx="7543800" cy="1143000"/>
          </a:xfrm>
          <a:prstGeom prst="rect">
            <a:avLst/>
          </a:prstGeo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9D3C4FF8-D1EB-4BB7-942B-E492799E6331}" type="datetimeFigureOut">
              <a:rPr lang="en-GB" smtClean="0"/>
              <a:t>07/11/2023</a:t>
            </a:fld>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86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D3C4FF8-D1EB-4BB7-942B-E492799E6331}" type="datetimeFigureOut">
              <a:rPr lang="en-GB" smtClean="0"/>
              <a:pPr/>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64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3C4FF8-D1EB-4BB7-942B-E492799E6331}" type="datetimeFigureOut">
              <a:rPr lang="en-GB" smtClean="0"/>
              <a:pPr/>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6F862-22B7-47CF-949A-D7EE55372B98}" type="slidenum">
              <a:rPr lang="en-GB" smtClean="0"/>
              <a:pPr/>
              <a:t>‹#›</a:t>
            </a:fld>
            <a:endParaRPr lang="en-GB"/>
          </a:p>
        </p:txBody>
      </p:sp>
    </p:spTree>
    <p:extLst>
      <p:ext uri="{BB962C8B-B14F-4D97-AF65-F5344CB8AC3E}">
        <p14:creationId xmlns:p14="http://schemas.microsoft.com/office/powerpoint/2010/main" val="84921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85113" y="6249988"/>
            <a:ext cx="9350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443663" y="6194425"/>
            <a:ext cx="90646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832350" y="6275388"/>
            <a:ext cx="8921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380288" y="6243638"/>
            <a:ext cx="9366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011863" y="6159500"/>
            <a:ext cx="10874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p:cNvPicPr>
            <a:picLocks noChangeAspect="1"/>
          </p:cNvPicPr>
          <p:nvPr userDrawn="1"/>
        </p:nvPicPr>
        <p:blipFill>
          <a:blip r:embed="rId14" cstate="print">
            <a:extLst>
              <a:ext uri="{28A0092B-C50C-407E-A947-70E740481C1C}">
                <a14:useLocalDpi xmlns:a14="http://schemas.microsoft.com/office/drawing/2010/main" val="0"/>
              </a:ext>
            </a:extLst>
          </a:blip>
          <a:srcRect b="20712"/>
          <a:stretch>
            <a:fillRect/>
          </a:stretch>
        </p:blipFill>
        <p:spPr bwMode="auto">
          <a:xfrm>
            <a:off x="4643438" y="6092825"/>
            <a:ext cx="11239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flipH="1">
            <a:off x="-36513" y="6091238"/>
            <a:ext cx="9180513"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3" name="Picture 13"/>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516688" y="44450"/>
            <a:ext cx="28432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a:spLocks noGrp="1"/>
          </p:cNvSpPr>
          <p:nvPr>
            <p:ph type="sldNum" sz="quarter" idx="4"/>
          </p:nvPr>
        </p:nvSpPr>
        <p:spPr>
          <a:xfrm>
            <a:off x="8459788" y="6303963"/>
            <a:ext cx="406400" cy="365125"/>
          </a:xfrm>
          <a:prstGeom prst="rect">
            <a:avLst/>
          </a:prstGeom>
        </p:spPr>
        <p:txBody>
          <a:bodyPr/>
          <a:lstStyle>
            <a:lvl1pPr algn="r" fontAlgn="auto">
              <a:spcBef>
                <a:spcPts val="0"/>
              </a:spcBef>
              <a:spcAft>
                <a:spcPts val="0"/>
              </a:spcAft>
              <a:defRPr sz="1000">
                <a:latin typeface="Arial" panose="020B0604020202020204" pitchFamily="34" charset="0"/>
                <a:cs typeface="Arial" panose="020B0604020202020204" pitchFamily="34" charset="0"/>
              </a:defRPr>
            </a:lvl1pPr>
          </a:lstStyle>
          <a:p>
            <a:pPr>
              <a:defRPr/>
            </a:pPr>
            <a:fld id="{9E93D2DE-ED64-46AC-9687-FB129F98D764}" type="slidenum">
              <a:rPr lang="en-GB"/>
              <a:pPr>
                <a:defRPr/>
              </a:pPr>
              <a:t>‹#›</a:t>
            </a:fld>
            <a:endParaRPr lang="en-GB"/>
          </a:p>
        </p:txBody>
      </p:sp>
      <p:pic>
        <p:nvPicPr>
          <p:cNvPr id="11" name="Picture 12" descr="home_icon">
            <a:hlinkClick r:id="" action="ppaction://noaction"/>
          </p:cNvPr>
          <p:cNvPicPr>
            <a:picLocks noChangeAspect="1" noChangeArrowheads="1"/>
          </p:cNvPicPr>
          <p:nvPr userDrawn="1"/>
        </p:nvPicPr>
        <p:blipFill>
          <a:blip r:embed="rId16" cstate="print">
            <a:lum bright="18000" contrast="-30000"/>
            <a:extLst>
              <a:ext uri="{28A0092B-C50C-407E-A947-70E740481C1C}">
                <a14:useLocalDpi xmlns:a14="http://schemas.microsoft.com/office/drawing/2010/main" val="0"/>
              </a:ext>
            </a:extLst>
          </a:blip>
          <a:srcRect/>
          <a:stretch>
            <a:fillRect/>
          </a:stretch>
        </p:blipFill>
        <p:spPr bwMode="auto">
          <a:xfrm>
            <a:off x="250825" y="6289675"/>
            <a:ext cx="431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4"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11/7/2023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9E93D2DE-ED64-46AC-9687-FB129F98D764}" type="slidenum">
              <a:rPr lang="en-GB" smtClean="0"/>
              <a:pPr>
                <a:defRPr/>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1022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mailto:john@socialworksltd.co.uk" TargetMode="Externa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9.xml"/><Relationship Id="rId5" Type="http://schemas.openxmlformats.org/officeDocument/2006/relationships/hyperlink" Target="mailto:john@socialworksltd.co.uk" TargetMode="External"/><Relationship Id="rId4" Type="http://schemas.openxmlformats.org/officeDocument/2006/relationships/hyperlink" Target="mailto:holmgren.joanna@outlook.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22960" y="4010090"/>
            <a:ext cx="7543800" cy="1859004"/>
          </a:xfrm>
        </p:spPr>
        <p:txBody>
          <a:bodyPr>
            <a:normAutofit fontScale="77500" lnSpcReduction="20000"/>
          </a:bodyPr>
          <a:lstStyle/>
          <a:p>
            <a:pPr algn="ctr"/>
            <a:r>
              <a:rPr lang="en-GB" sz="6600" b="1" dirty="0"/>
              <a:t>Workforce Development Fund (WDF)</a:t>
            </a:r>
            <a:br>
              <a:rPr lang="en-GB" sz="6600" b="1" dirty="0"/>
            </a:br>
            <a:r>
              <a:rPr lang="en-GB" sz="6600" b="1" dirty="0">
                <a:solidFill>
                  <a:schemeClr val="bg2">
                    <a:lumMod val="75000"/>
                  </a:schemeClr>
                </a:solidFill>
              </a:rPr>
              <a:t>An Introduction</a:t>
            </a:r>
            <a:endParaRPr lang="en-GB" sz="6600" dirty="0">
              <a:solidFill>
                <a:schemeClr val="bg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760" y="5949280"/>
            <a:ext cx="714375" cy="342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6" y="1426464"/>
            <a:ext cx="9167705" cy="2583626"/>
          </a:xfrm>
          <a:prstGeom prst="rect">
            <a:avLst/>
          </a:prstGeom>
        </p:spPr>
      </p:pic>
      <p:pic>
        <p:nvPicPr>
          <p:cNvPr id="1026" name="Picture 2">
            <a:extLst>
              <a:ext uri="{FF2B5EF4-FFF2-40B4-BE49-F238E27FC236}">
                <a16:creationId xmlns:a16="http://schemas.microsoft.com/office/drawing/2014/main" id="{28EDE972-89F6-40B0-8C1C-028D9131A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29" y="74245"/>
            <a:ext cx="2790825" cy="1352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119FF606-37F0-48AB-A9A6-0F8B654254C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4">
            <a:extLst>
              <a:ext uri="{FF2B5EF4-FFF2-40B4-BE49-F238E27FC236}">
                <a16:creationId xmlns:a16="http://schemas.microsoft.com/office/drawing/2014/main" id="{8C39670F-003E-4D81-8AC4-D76C4137736F}"/>
              </a:ext>
            </a:extLst>
          </p:cNvPr>
          <p:cNvSpPr>
            <a:spLocks noChangeArrowheads="1"/>
          </p:cNvSpPr>
          <p:nvPr/>
        </p:nvSpPr>
        <p:spPr bwMode="auto">
          <a:xfrm>
            <a:off x="0" y="180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5">
            <a:extLst>
              <a:ext uri="{FF2B5EF4-FFF2-40B4-BE49-F238E27FC236}">
                <a16:creationId xmlns:a16="http://schemas.microsoft.com/office/drawing/2014/main" id="{F0F1D60D-E256-44CA-AC01-E5C25D2F980C}"/>
              </a:ext>
            </a:extLst>
          </p:cNvPr>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b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descr="A blue sign with white text&#10;&#10;Description automatically generated">
            <a:extLst>
              <a:ext uri="{FF2B5EF4-FFF2-40B4-BE49-F238E27FC236}">
                <a16:creationId xmlns:a16="http://schemas.microsoft.com/office/drawing/2014/main" id="{E50CE132-10C3-46B3-6974-E03B1E9CD0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4159" y="23915"/>
            <a:ext cx="3236976" cy="1362456"/>
          </a:xfrm>
          <a:prstGeom prst="rect">
            <a:avLst/>
          </a:prstGeom>
        </p:spPr>
      </p:pic>
    </p:spTree>
    <p:extLst>
      <p:ext uri="{BB962C8B-B14F-4D97-AF65-F5344CB8AC3E}">
        <p14:creationId xmlns:p14="http://schemas.microsoft.com/office/powerpoint/2010/main" val="829479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3F0E-FCE0-C3A9-730D-ED23E1553018}"/>
              </a:ext>
            </a:extLst>
          </p:cNvPr>
          <p:cNvSpPr>
            <a:spLocks noGrp="1"/>
          </p:cNvSpPr>
          <p:nvPr>
            <p:ph type="title"/>
          </p:nvPr>
        </p:nvSpPr>
        <p:spPr/>
        <p:txBody>
          <a:bodyPr>
            <a:normAutofit/>
          </a:bodyPr>
          <a:lstStyle/>
          <a:p>
            <a:r>
              <a:rPr lang="en-GB" sz="4000" b="1" i="1" dirty="0">
                <a:solidFill>
                  <a:srgbClr val="662046"/>
                </a:solidFill>
              </a:rPr>
              <a:t>FOR SPECIALIST KNOWLWDGE…</a:t>
            </a:r>
          </a:p>
        </p:txBody>
      </p:sp>
      <p:sp>
        <p:nvSpPr>
          <p:cNvPr id="3" name="Content Placeholder 2">
            <a:extLst>
              <a:ext uri="{FF2B5EF4-FFF2-40B4-BE49-F238E27FC236}">
                <a16:creationId xmlns:a16="http://schemas.microsoft.com/office/drawing/2014/main" id="{FFE777A5-430A-E80A-09B5-5963EE3FD4A2}"/>
              </a:ext>
            </a:extLst>
          </p:cNvPr>
          <p:cNvSpPr>
            <a:spLocks noGrp="1"/>
          </p:cNvSpPr>
          <p:nvPr>
            <p:ph idx="1"/>
          </p:nvPr>
        </p:nvSpPr>
        <p:spPr/>
        <p:txBody>
          <a:bodyPr>
            <a:normAutofit fontScale="92500"/>
          </a:bodyPr>
          <a:lstStyle/>
          <a:p>
            <a:pPr marL="0" indent="0">
              <a:buNone/>
            </a:pPr>
            <a:br>
              <a:rPr lang="en-GB" sz="2400" dirty="0"/>
            </a:br>
            <a:endParaRPr lang="en-GB" sz="2400" dirty="0"/>
          </a:p>
          <a:p>
            <a:pPr>
              <a:buFont typeface="Wingdings" panose="05000000000000000000" pitchFamily="2" charset="2"/>
              <a:buChar char="q"/>
            </a:pPr>
            <a:r>
              <a:rPr lang="en-GB" sz="2800" b="1" dirty="0"/>
              <a:t>LEVEL 2 CERTIFICATE IN INTRODUCTION TO AUTISTIC SPECTRUM CONDITIONS (RQF) </a:t>
            </a:r>
            <a:br>
              <a:rPr lang="en-GB" sz="2800" b="1" dirty="0"/>
            </a:br>
            <a:r>
              <a:rPr lang="en-GB" sz="2800" dirty="0"/>
              <a:t>Run over three, 2 hour Live Zoom sessions + approx. 8hs homework</a:t>
            </a:r>
            <a:br>
              <a:rPr lang="en-GB" sz="2800" dirty="0"/>
            </a:br>
            <a:endParaRPr lang="en-GB" sz="2800" dirty="0"/>
          </a:p>
          <a:p>
            <a:pPr>
              <a:buFont typeface="Wingdings" panose="05000000000000000000" pitchFamily="2" charset="2"/>
              <a:buChar char="q"/>
            </a:pPr>
            <a:r>
              <a:rPr lang="en-GB" sz="2800" b="1" dirty="0"/>
              <a:t>LEVEL 2 AWARD IN AWARENESS OF DEMENTIA (RQF) </a:t>
            </a:r>
            <a:br>
              <a:rPr lang="en-GB" sz="2800" b="1" dirty="0"/>
            </a:br>
            <a:r>
              <a:rPr lang="en-GB" sz="2800" dirty="0"/>
              <a:t>One 4 hour Live </a:t>
            </a:r>
            <a:r>
              <a:rPr lang="en-GB" sz="2800"/>
              <a:t>Zoom session + approx</a:t>
            </a:r>
            <a:r>
              <a:rPr lang="en-GB" sz="2800" dirty="0"/>
              <a:t>. 6hs homework</a:t>
            </a:r>
          </a:p>
        </p:txBody>
      </p:sp>
      <p:sp>
        <p:nvSpPr>
          <p:cNvPr id="4" name="Slide Number Placeholder 3">
            <a:extLst>
              <a:ext uri="{FF2B5EF4-FFF2-40B4-BE49-F238E27FC236}">
                <a16:creationId xmlns:a16="http://schemas.microsoft.com/office/drawing/2014/main" id="{B85810AD-B608-A13C-5EC4-A90A9785E945}"/>
              </a:ext>
            </a:extLst>
          </p:cNvPr>
          <p:cNvSpPr>
            <a:spLocks noGrp="1"/>
          </p:cNvSpPr>
          <p:nvPr>
            <p:ph type="sldNum" sz="quarter" idx="12"/>
          </p:nvPr>
        </p:nvSpPr>
        <p:spPr/>
        <p:txBody>
          <a:bodyPr/>
          <a:lstStyle/>
          <a:p>
            <a:fld id="{CC96F862-22B7-47CF-949A-D7EE55372B98}" type="slidenum">
              <a:rPr lang="en-GB" smtClean="0"/>
              <a:pPr/>
              <a:t>10</a:t>
            </a:fld>
            <a:endParaRPr lang="en-GB"/>
          </a:p>
        </p:txBody>
      </p:sp>
    </p:spTree>
    <p:extLst>
      <p:ext uri="{BB962C8B-B14F-4D97-AF65-F5344CB8AC3E}">
        <p14:creationId xmlns:p14="http://schemas.microsoft.com/office/powerpoint/2010/main" val="162914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3F0E-FCE0-C3A9-730D-ED23E1553018}"/>
              </a:ext>
            </a:extLst>
          </p:cNvPr>
          <p:cNvSpPr>
            <a:spLocks noGrp="1"/>
          </p:cNvSpPr>
          <p:nvPr>
            <p:ph type="title"/>
          </p:nvPr>
        </p:nvSpPr>
        <p:spPr/>
        <p:txBody>
          <a:bodyPr>
            <a:normAutofit/>
          </a:bodyPr>
          <a:lstStyle/>
          <a:p>
            <a:r>
              <a:rPr lang="en-GB" sz="4000" b="1" i="1" dirty="0">
                <a:solidFill>
                  <a:srgbClr val="662046"/>
                </a:solidFill>
              </a:rPr>
              <a:t>FOR Diplomas…</a:t>
            </a:r>
          </a:p>
        </p:txBody>
      </p:sp>
      <p:sp>
        <p:nvSpPr>
          <p:cNvPr id="3" name="Content Placeholder 2">
            <a:extLst>
              <a:ext uri="{FF2B5EF4-FFF2-40B4-BE49-F238E27FC236}">
                <a16:creationId xmlns:a16="http://schemas.microsoft.com/office/drawing/2014/main" id="{FFE777A5-430A-E80A-09B5-5963EE3FD4A2}"/>
              </a:ext>
            </a:extLst>
          </p:cNvPr>
          <p:cNvSpPr>
            <a:spLocks noGrp="1"/>
          </p:cNvSpPr>
          <p:nvPr>
            <p:ph idx="1"/>
          </p:nvPr>
        </p:nvSpPr>
        <p:spPr/>
        <p:txBody>
          <a:bodyPr>
            <a:normAutofit fontScale="85000" lnSpcReduction="10000"/>
          </a:bodyPr>
          <a:lstStyle/>
          <a:p>
            <a:pPr>
              <a:lnSpc>
                <a:spcPct val="107000"/>
              </a:lnSpc>
              <a:spcAft>
                <a:spcPts val="800"/>
              </a:spcAft>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do all the Diplomas, with WDF funding plus employer/employee contribution. </a:t>
            </a:r>
          </a:p>
          <a:p>
            <a:pPr>
              <a:lnSpc>
                <a:spcPct val="107000"/>
              </a:lnSpc>
              <a:spcAft>
                <a:spcPts val="8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don't use the Apprenticeship route as the basic skills and end point assessment, as well as the time it takes, and eligibility are a real put-off to people. </a:t>
            </a:r>
          </a:p>
          <a:p>
            <a:pPr>
              <a:lnSpc>
                <a:spcPct val="107000"/>
              </a:lnSpc>
              <a:spcAft>
                <a:spcPts val="8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the WDF route it's a lot quicker, has no tricky eligibility criteria and to cheer learners, up has no basic skills exams.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Most sessions are via Zoom or remote support with the 2-3 on site visit/observations towards the middle to end of a course.</a:t>
            </a:r>
          </a:p>
          <a:p>
            <a:pPr>
              <a:lnSpc>
                <a:spcPct val="107000"/>
              </a:lnSpc>
              <a:spcAft>
                <a:spcPts val="800"/>
              </a:spcAft>
            </a:pPr>
            <a:r>
              <a:rPr lang="en-GB" sz="1800" i="1" dirty="0">
                <a:solidFill>
                  <a:srgbClr val="000000"/>
                </a:solidFill>
                <a:effectLst/>
                <a:latin typeface="Arial" panose="020B0604020202020204" pitchFamily="34" charset="0"/>
                <a:ea typeface="Times New Roman" panose="02020603050405020304" pitchFamily="18" charset="0"/>
              </a:rPr>
              <a:t>* Please note that WDF can only be claimed once a learner completes, so there is a risk to you if they leave before finishing - most employers get learners to sign an addendum to their employment contract to deduct the costs to-date if a learner leaves before finishing</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dirty="0"/>
          </a:p>
        </p:txBody>
      </p:sp>
      <p:sp>
        <p:nvSpPr>
          <p:cNvPr id="4" name="Slide Number Placeholder 3">
            <a:extLst>
              <a:ext uri="{FF2B5EF4-FFF2-40B4-BE49-F238E27FC236}">
                <a16:creationId xmlns:a16="http://schemas.microsoft.com/office/drawing/2014/main" id="{B85810AD-B608-A13C-5EC4-A90A9785E945}"/>
              </a:ext>
            </a:extLst>
          </p:cNvPr>
          <p:cNvSpPr>
            <a:spLocks noGrp="1"/>
          </p:cNvSpPr>
          <p:nvPr>
            <p:ph type="sldNum" sz="quarter" idx="12"/>
          </p:nvPr>
        </p:nvSpPr>
        <p:spPr/>
        <p:txBody>
          <a:bodyPr/>
          <a:lstStyle/>
          <a:p>
            <a:fld id="{CC96F862-22B7-47CF-949A-D7EE55372B98}" type="slidenum">
              <a:rPr lang="en-GB" smtClean="0"/>
              <a:pPr/>
              <a:t>11</a:t>
            </a:fld>
            <a:endParaRPr lang="en-GB"/>
          </a:p>
        </p:txBody>
      </p:sp>
    </p:spTree>
    <p:extLst>
      <p:ext uri="{BB962C8B-B14F-4D97-AF65-F5344CB8AC3E}">
        <p14:creationId xmlns:p14="http://schemas.microsoft.com/office/powerpoint/2010/main" val="1502601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112B-5DDD-4617-9C60-D1BC2B32CEC3}"/>
              </a:ext>
            </a:extLst>
          </p:cNvPr>
          <p:cNvSpPr>
            <a:spLocks noGrp="1"/>
          </p:cNvSpPr>
          <p:nvPr>
            <p:ph type="title"/>
          </p:nvPr>
        </p:nvSpPr>
        <p:spPr/>
        <p:txBody>
          <a:bodyPr/>
          <a:lstStyle/>
          <a:p>
            <a:r>
              <a:rPr lang="en-GB" b="1" dirty="0">
                <a:solidFill>
                  <a:schemeClr val="accent1">
                    <a:lumMod val="75000"/>
                  </a:schemeClr>
                </a:solidFill>
              </a:rPr>
              <a:t>Step 4</a:t>
            </a:r>
            <a:endParaRPr lang="en-GB" dirty="0"/>
          </a:p>
        </p:txBody>
      </p:sp>
      <p:sp>
        <p:nvSpPr>
          <p:cNvPr id="3" name="Content Placeholder 2">
            <a:extLst>
              <a:ext uri="{FF2B5EF4-FFF2-40B4-BE49-F238E27FC236}">
                <a16:creationId xmlns:a16="http://schemas.microsoft.com/office/drawing/2014/main" id="{4F51FA71-64DA-4BB7-B5A3-90A43D8CBEAB}"/>
              </a:ext>
            </a:extLst>
          </p:cNvPr>
          <p:cNvSpPr>
            <a:spLocks noGrp="1"/>
          </p:cNvSpPr>
          <p:nvPr>
            <p:ph idx="1"/>
          </p:nvPr>
        </p:nvSpPr>
        <p:spPr/>
        <p:txBody>
          <a:bodyPr>
            <a:normAutofit fontScale="77500" lnSpcReduction="20000"/>
          </a:bodyPr>
          <a:lstStyle/>
          <a:p>
            <a:pPr>
              <a:lnSpc>
                <a:spcPct val="107000"/>
              </a:lnSpc>
              <a:spcAft>
                <a:spcPts val="1200"/>
              </a:spcAft>
            </a:pPr>
            <a:r>
              <a:rPr lang="en-GB" sz="3300" b="1" dirty="0">
                <a:effectLst/>
                <a:latin typeface="Arial" panose="020B0604020202020204" pitchFamily="34" charset="0"/>
                <a:ea typeface="Calibri" panose="020F0502020204030204" pitchFamily="34" charset="0"/>
                <a:cs typeface="Times New Roman" panose="02020603050405020304" pitchFamily="18" charset="0"/>
              </a:rPr>
              <a:t>Claims and Invoicing</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1200"/>
              </a:spcAft>
              <a:buSzPts val="1000"/>
              <a:buNone/>
              <a:tabLst>
                <a:tab pos="228600" algn="l"/>
              </a:tabLst>
            </a:pPr>
            <a:r>
              <a:rPr lang="en-GB" sz="2100" b="1" dirty="0">
                <a:effectLst/>
                <a:latin typeface="Arial" panose="020B0604020202020204" pitchFamily="34" charset="0"/>
                <a:ea typeface="Calibri" panose="020F0502020204030204" pitchFamily="34" charset="0"/>
                <a:cs typeface="Times New Roman" panose="02020603050405020304" pitchFamily="18" charset="0"/>
              </a:rPr>
              <a:t>When a learner completes their training, we will send all the necessary info to you and your local Workforce Development Fund (WDF) partnership, so they can process your claim through Skills for Care.</a:t>
            </a:r>
            <a:r>
              <a:rPr lang="en-GB" sz="2100" dirty="0">
                <a:effectLst/>
                <a:latin typeface="Arial" panose="020B0604020202020204" pitchFamily="34" charset="0"/>
                <a:ea typeface="Calibri" panose="020F0502020204030204" pitchFamily="34" charset="0"/>
                <a:cs typeface="Times New Roman" panose="02020603050405020304" pitchFamily="18" charset="0"/>
              </a:rPr>
              <a:t> </a:t>
            </a:r>
            <a:br>
              <a:rPr lang="en-GB" sz="2100" dirty="0">
                <a:effectLst/>
                <a:latin typeface="Arial" panose="020B0604020202020204" pitchFamily="34" charset="0"/>
                <a:ea typeface="Calibri" panose="020F0502020204030204" pitchFamily="34" charset="0"/>
                <a:cs typeface="Times New Roman" panose="02020603050405020304" pitchFamily="18" charset="0"/>
              </a:rPr>
            </a:br>
            <a:br>
              <a:rPr lang="en-GB" sz="2100" dirty="0">
                <a:effectLst/>
                <a:latin typeface="Arial" panose="020B0604020202020204" pitchFamily="34" charset="0"/>
                <a:ea typeface="Calibri" panose="020F0502020204030204" pitchFamily="34" charset="0"/>
                <a:cs typeface="Times New Roman" panose="02020603050405020304" pitchFamily="18" charset="0"/>
              </a:rPr>
            </a:br>
            <a:r>
              <a:rPr lang="en-GB" sz="2100" dirty="0">
                <a:effectLst/>
                <a:latin typeface="Arial" panose="020B0604020202020204" pitchFamily="34" charset="0"/>
                <a:ea typeface="Calibri" panose="020F0502020204030204" pitchFamily="34" charset="0"/>
                <a:cs typeface="Times New Roman" panose="02020603050405020304" pitchFamily="18" charset="0"/>
              </a:rPr>
              <a:t>Skills for Care then pay the partnership, who in turn pays your organisation.</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12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Skills for Care will not allow a partnership to pay us directly as a training provider, which is why we also invoice you at the same time as we send over the WDF claims information.</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pPr marL="228600">
              <a:lnSpc>
                <a:spcPct val="107000"/>
              </a:lnSpc>
              <a:spcAft>
                <a:spcPts val="12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For all the short course training you are doing with us through WDF funding, our invoice is for the same amount as the claim value - normally you will have had the money from Skills for Care via the partnership before you need to pay our invoice within our 40-day terms.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5E894F-4CCB-4684-AB04-D6AF8778F582}"/>
              </a:ext>
            </a:extLst>
          </p:cNvPr>
          <p:cNvSpPr>
            <a:spLocks noGrp="1"/>
          </p:cNvSpPr>
          <p:nvPr>
            <p:ph type="sldNum" sz="quarter" idx="12"/>
          </p:nvPr>
        </p:nvSpPr>
        <p:spPr/>
        <p:txBody>
          <a:bodyPr/>
          <a:lstStyle/>
          <a:p>
            <a:fld id="{CC96F862-22B7-47CF-949A-D7EE55372B98}" type="slidenum">
              <a:rPr lang="en-GB" smtClean="0"/>
              <a:pPr/>
              <a:t>12</a:t>
            </a:fld>
            <a:endParaRPr lang="en-GB"/>
          </a:p>
        </p:txBody>
      </p:sp>
      <p:pic>
        <p:nvPicPr>
          <p:cNvPr id="6" name="Graphic 5" descr="Loan with solid fill">
            <a:extLst>
              <a:ext uri="{FF2B5EF4-FFF2-40B4-BE49-F238E27FC236}">
                <a16:creationId xmlns:a16="http://schemas.microsoft.com/office/drawing/2014/main" id="{8921C1D2-CC80-44EC-9507-56132E2068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5665" y="-56634"/>
            <a:ext cx="2623351" cy="2623351"/>
          </a:xfrm>
          <a:prstGeom prst="rect">
            <a:avLst/>
          </a:prstGeom>
        </p:spPr>
      </p:pic>
    </p:spTree>
    <p:extLst>
      <p:ext uri="{BB962C8B-B14F-4D97-AF65-F5344CB8AC3E}">
        <p14:creationId xmlns:p14="http://schemas.microsoft.com/office/powerpoint/2010/main" val="416414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578256-3695-45C9-A279-D1B3275FFEBF}"/>
              </a:ext>
            </a:extLst>
          </p:cNvPr>
          <p:cNvPicPr>
            <a:picLocks noChangeAspect="1"/>
          </p:cNvPicPr>
          <p:nvPr/>
        </p:nvPicPr>
        <p:blipFill>
          <a:blip r:embed="rId2"/>
          <a:stretch>
            <a:fillRect/>
          </a:stretch>
        </p:blipFill>
        <p:spPr>
          <a:xfrm>
            <a:off x="412867" y="2044975"/>
            <a:ext cx="3967110" cy="3117732"/>
          </a:xfrm>
          <a:prstGeom prst="rect">
            <a:avLst/>
          </a:prstGeom>
        </p:spPr>
      </p:pic>
      <p:sp>
        <p:nvSpPr>
          <p:cNvPr id="9" name="Content Placeholder 8">
            <a:extLst>
              <a:ext uri="{FF2B5EF4-FFF2-40B4-BE49-F238E27FC236}">
                <a16:creationId xmlns:a16="http://schemas.microsoft.com/office/drawing/2014/main" id="{D2D4BD6A-24F9-69C5-DE6F-05A53FE65FE2}"/>
              </a:ext>
            </a:extLst>
          </p:cNvPr>
          <p:cNvSpPr>
            <a:spLocks noGrp="1"/>
          </p:cNvSpPr>
          <p:nvPr>
            <p:ph sz="quarter" idx="4"/>
          </p:nvPr>
        </p:nvSpPr>
        <p:spPr>
          <a:xfrm>
            <a:off x="4343790" y="2554655"/>
            <a:ext cx="4681728" cy="3286760"/>
          </a:xfrm>
        </p:spPr>
        <p:txBody>
          <a:bodyPr>
            <a:normAutofit/>
          </a:bodyPr>
          <a:lstStyle/>
          <a:p>
            <a:r>
              <a:rPr lang="en-GB" sz="3200" b="1" dirty="0"/>
              <a:t>Contact:</a:t>
            </a:r>
            <a:r>
              <a:rPr lang="en-GB" sz="3200" dirty="0"/>
              <a:t> </a:t>
            </a:r>
          </a:p>
          <a:p>
            <a:r>
              <a:rPr lang="en-GB" sz="3200" dirty="0">
                <a:hlinkClick r:id="rId3"/>
              </a:rPr>
              <a:t>john@socialworksltd.co.uk</a:t>
            </a:r>
            <a:endParaRPr lang="en-GB" sz="3200" dirty="0"/>
          </a:p>
          <a:p>
            <a:r>
              <a:rPr lang="en-GB" sz="3200" dirty="0"/>
              <a:t>Or call</a:t>
            </a:r>
          </a:p>
          <a:p>
            <a:r>
              <a:rPr lang="en-GB" sz="3200" dirty="0"/>
              <a:t>07968 195491</a:t>
            </a:r>
          </a:p>
        </p:txBody>
      </p:sp>
      <p:sp>
        <p:nvSpPr>
          <p:cNvPr id="2" name="Slide Number Placeholder 1">
            <a:extLst>
              <a:ext uri="{FF2B5EF4-FFF2-40B4-BE49-F238E27FC236}">
                <a16:creationId xmlns:a16="http://schemas.microsoft.com/office/drawing/2014/main" id="{FB058CEA-07A1-4179-9913-03C98669E602}"/>
              </a:ext>
            </a:extLst>
          </p:cNvPr>
          <p:cNvSpPr>
            <a:spLocks noGrp="1"/>
          </p:cNvSpPr>
          <p:nvPr>
            <p:ph type="sldNum" sz="quarter" idx="12"/>
          </p:nvPr>
        </p:nvSpPr>
        <p:spPr/>
        <p:txBody>
          <a:bodyPr/>
          <a:lstStyle/>
          <a:p>
            <a:fld id="{CC96F862-22B7-47CF-949A-D7EE55372B98}" type="slidenum">
              <a:rPr lang="en-GB" smtClean="0"/>
              <a:pPr/>
              <a:t>13</a:t>
            </a:fld>
            <a:endParaRPr lang="en-GB"/>
          </a:p>
        </p:txBody>
      </p:sp>
      <p:sp>
        <p:nvSpPr>
          <p:cNvPr id="3" name="Rectangle 2">
            <a:extLst>
              <a:ext uri="{FF2B5EF4-FFF2-40B4-BE49-F238E27FC236}">
                <a16:creationId xmlns:a16="http://schemas.microsoft.com/office/drawing/2014/main" id="{0C091B52-7C9A-40BD-A4E6-094750D225C0}"/>
              </a:ext>
            </a:extLst>
          </p:cNvPr>
          <p:cNvSpPr/>
          <p:nvPr/>
        </p:nvSpPr>
        <p:spPr>
          <a:xfrm>
            <a:off x="251520" y="643622"/>
            <a:ext cx="8773998" cy="1292662"/>
          </a:xfrm>
          <a:prstGeom prst="rect">
            <a:avLst/>
          </a:prstGeom>
        </p:spPr>
        <p:txBody>
          <a:bodyPr wrap="square">
            <a:spAutoFit/>
          </a:bodyPr>
          <a:lstStyle/>
          <a:p>
            <a:pPr algn="r"/>
            <a:r>
              <a:rPr lang="en-GB" sz="6000" dirty="0">
                <a:latin typeface="&amp;quot"/>
              </a:rPr>
              <a:t>Questions?</a:t>
            </a:r>
            <a:endParaRPr lang="en-GB" sz="6000" b="1" dirty="0">
              <a:solidFill>
                <a:srgbClr val="303030"/>
              </a:solidFill>
              <a:latin typeface="&amp;quot"/>
            </a:endParaRPr>
          </a:p>
          <a:p>
            <a:endParaRPr lang="en-GB" dirty="0">
              <a:solidFill>
                <a:srgbClr val="303030"/>
              </a:solidFill>
              <a:latin typeface="&amp;quot"/>
            </a:endParaRPr>
          </a:p>
        </p:txBody>
      </p:sp>
    </p:spTree>
    <p:extLst>
      <p:ext uri="{BB962C8B-B14F-4D97-AF65-F5344CB8AC3E}">
        <p14:creationId xmlns:p14="http://schemas.microsoft.com/office/powerpoint/2010/main" val="348518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16843B-065C-405B-A4F7-AB3D98D10622}"/>
              </a:ext>
            </a:extLst>
          </p:cNvPr>
          <p:cNvSpPr>
            <a:spLocks noGrp="1"/>
          </p:cNvSpPr>
          <p:nvPr>
            <p:ph type="title"/>
          </p:nvPr>
        </p:nvSpPr>
        <p:spPr>
          <a:xfrm>
            <a:off x="4808763" y="634946"/>
            <a:ext cx="3845379" cy="1450757"/>
          </a:xfrm>
        </p:spPr>
        <p:txBody>
          <a:bodyPr>
            <a:normAutofit/>
          </a:bodyPr>
          <a:lstStyle/>
          <a:p>
            <a:r>
              <a:rPr lang="en-GB"/>
              <a:t>What is the WDF?</a:t>
            </a:r>
          </a:p>
        </p:txBody>
      </p:sp>
      <p:pic>
        <p:nvPicPr>
          <p:cNvPr id="7" name="Graphic 6" descr="Aspiration with solid fill">
            <a:extLst>
              <a:ext uri="{FF2B5EF4-FFF2-40B4-BE49-F238E27FC236}">
                <a16:creationId xmlns:a16="http://schemas.microsoft.com/office/drawing/2014/main" id="{EE00ED48-4C23-4F5B-B5C8-1F500CE014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394" y="1224619"/>
            <a:ext cx="4088720" cy="4088720"/>
          </a:xfrm>
          <a:prstGeom prst="rect">
            <a:avLst/>
          </a:prstGeom>
        </p:spPr>
      </p:pic>
      <p:cxnSp>
        <p:nvCxnSpPr>
          <p:cNvPr id="20" name="Straight Connector 19">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41AF1F9D-EE68-4E5A-8C6F-5BEA2722D737}"/>
              </a:ext>
            </a:extLst>
          </p:cNvPr>
          <p:cNvSpPr>
            <a:spLocks noGrp="1"/>
          </p:cNvSpPr>
          <p:nvPr>
            <p:ph idx="1"/>
          </p:nvPr>
        </p:nvSpPr>
        <p:spPr>
          <a:xfrm>
            <a:off x="4808763" y="2198914"/>
            <a:ext cx="3845379" cy="3670180"/>
          </a:xfrm>
        </p:spPr>
        <p:txBody>
          <a:bodyPr>
            <a:normAutofit fontScale="92500" lnSpcReduction="10000"/>
          </a:bodyPr>
          <a:lstStyle/>
          <a:p>
            <a:pPr>
              <a:buFont typeface="Wingdings" panose="05000000000000000000" pitchFamily="2" charset="2"/>
              <a:buChar char="§"/>
            </a:pPr>
            <a:r>
              <a:rPr lang="en-GB" sz="1300" dirty="0"/>
              <a:t>Department of Health and Social care funding to employers for training their staff</a:t>
            </a:r>
          </a:p>
          <a:p>
            <a:pPr>
              <a:buFont typeface="Wingdings" panose="05000000000000000000" pitchFamily="2" charset="2"/>
              <a:buChar char="§"/>
            </a:pPr>
            <a:r>
              <a:rPr lang="en-GB" sz="1300" dirty="0"/>
              <a:t>Administered by Skills for Care</a:t>
            </a:r>
          </a:p>
          <a:p>
            <a:pPr>
              <a:buFont typeface="Wingdings" panose="05000000000000000000" pitchFamily="2" charset="2"/>
              <a:buChar char="§"/>
            </a:pPr>
            <a:r>
              <a:rPr lang="en-GB" sz="1300" dirty="0"/>
              <a:t>Funds RQF qualifications and courses licensed and endorsed by skills for care</a:t>
            </a:r>
          </a:p>
          <a:p>
            <a:pPr>
              <a:buFont typeface="Wingdings" panose="05000000000000000000" pitchFamily="2" charset="2"/>
              <a:buChar char="§"/>
            </a:pPr>
            <a:r>
              <a:rPr lang="en-GB" sz="1300" dirty="0"/>
              <a:t>Around 1.5 million spent every year in London alone</a:t>
            </a:r>
          </a:p>
          <a:p>
            <a:pPr>
              <a:buFont typeface="Wingdings" panose="05000000000000000000" pitchFamily="2" charset="2"/>
              <a:buChar char="§"/>
            </a:pPr>
            <a:r>
              <a:rPr lang="en-GB" sz="1300" dirty="0"/>
              <a:t>Totally separate from Skills Funding Agency Funding, with different rules and eligibility criteria</a:t>
            </a:r>
          </a:p>
          <a:p>
            <a:pPr>
              <a:buFont typeface="Wingdings" panose="05000000000000000000" pitchFamily="2" charset="2"/>
              <a:buChar char="§"/>
            </a:pPr>
            <a:r>
              <a:rPr lang="en-GB" sz="1300" b="1" dirty="0"/>
              <a:t>Essentially money that goes to the employer, not the training provider</a:t>
            </a:r>
          </a:p>
          <a:p>
            <a:pPr>
              <a:buFont typeface="Wingdings" panose="05000000000000000000" pitchFamily="2" charset="2"/>
              <a:buChar char="§"/>
            </a:pPr>
            <a:r>
              <a:rPr lang="en-GB" sz="1300" b="1" dirty="0"/>
              <a:t>No nationality or employment criteria for the staff being trained. No functional Skills Tests, and no minimum hours a learner needs to work</a:t>
            </a:r>
          </a:p>
          <a:p>
            <a:pPr marL="0" indent="0">
              <a:buNone/>
            </a:pPr>
            <a:r>
              <a:rPr lang="en-GB" sz="1300" b="1" dirty="0"/>
              <a:t>REMEMBER – it’s retrospective – paid only when a learner finishes a course</a:t>
            </a:r>
          </a:p>
        </p:txBody>
      </p:sp>
      <p:sp>
        <p:nvSpPr>
          <p:cNvPr id="22" name="Rectangle 21">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Slide Number Placeholder 3">
            <a:extLst>
              <a:ext uri="{FF2B5EF4-FFF2-40B4-BE49-F238E27FC236}">
                <a16:creationId xmlns:a16="http://schemas.microsoft.com/office/drawing/2014/main" id="{EAE66DFF-7F0C-4E1D-AFD9-E69A69A6F58B}"/>
              </a:ext>
            </a:extLst>
          </p:cNvPr>
          <p:cNvSpPr>
            <a:spLocks noGrp="1"/>
          </p:cNvSpPr>
          <p:nvPr>
            <p:ph type="sldNum" sz="quarter" idx="12"/>
          </p:nvPr>
        </p:nvSpPr>
        <p:spPr>
          <a:xfrm>
            <a:off x="7425343" y="6459785"/>
            <a:ext cx="984019" cy="365125"/>
          </a:xfrm>
        </p:spPr>
        <p:txBody>
          <a:bodyPr>
            <a:normAutofit/>
          </a:bodyPr>
          <a:lstStyle/>
          <a:p>
            <a:pPr>
              <a:spcAft>
                <a:spcPts val="600"/>
              </a:spcAft>
            </a:pPr>
            <a:fld id="{CC96F862-22B7-47CF-949A-D7EE55372B98}" type="slidenum">
              <a:rPr lang="en-GB" smtClean="0"/>
              <a:pPr>
                <a:spcAft>
                  <a:spcPts val="600"/>
                </a:spcAft>
              </a:pPr>
              <a:t>2</a:t>
            </a:fld>
            <a:endParaRPr lang="en-GB"/>
          </a:p>
        </p:txBody>
      </p:sp>
    </p:spTree>
    <p:extLst>
      <p:ext uri="{BB962C8B-B14F-4D97-AF65-F5344CB8AC3E}">
        <p14:creationId xmlns:p14="http://schemas.microsoft.com/office/powerpoint/2010/main" val="298199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3777-B082-450C-A990-E3D06CB62B25}"/>
              </a:ext>
            </a:extLst>
          </p:cNvPr>
          <p:cNvSpPr>
            <a:spLocks noGrp="1"/>
          </p:cNvSpPr>
          <p:nvPr>
            <p:ph type="title"/>
          </p:nvPr>
        </p:nvSpPr>
        <p:spPr/>
        <p:txBody>
          <a:bodyPr/>
          <a:lstStyle/>
          <a:p>
            <a:r>
              <a:rPr lang="en-GB" dirty="0"/>
              <a:t>How do I become eligible for funding? </a:t>
            </a:r>
          </a:p>
        </p:txBody>
      </p:sp>
      <p:sp>
        <p:nvSpPr>
          <p:cNvPr id="3" name="Content Placeholder 2">
            <a:extLst>
              <a:ext uri="{FF2B5EF4-FFF2-40B4-BE49-F238E27FC236}">
                <a16:creationId xmlns:a16="http://schemas.microsoft.com/office/drawing/2014/main" id="{D8A9E25B-A0A0-4E25-8D46-6130B2AC39D5}"/>
              </a:ext>
            </a:extLst>
          </p:cNvPr>
          <p:cNvSpPr>
            <a:spLocks noGrp="1"/>
          </p:cNvSpPr>
          <p:nvPr>
            <p:ph idx="1"/>
          </p:nvPr>
        </p:nvSpPr>
        <p:spPr/>
        <p:txBody>
          <a:bodyPr>
            <a:normAutofit fontScale="92500" lnSpcReduction="10000"/>
          </a:bodyPr>
          <a:lstStyle/>
          <a:p>
            <a:pPr marL="0" indent="0">
              <a:buNone/>
            </a:pPr>
            <a:r>
              <a:rPr lang="en-GB" sz="2400" dirty="0">
                <a:solidFill>
                  <a:schemeClr val="accent1">
                    <a:lumMod val="75000"/>
                  </a:schemeClr>
                </a:solidFill>
              </a:rPr>
              <a:t>Step 1 </a:t>
            </a:r>
            <a:r>
              <a:rPr lang="en-GB" sz="2400" b="1" dirty="0"/>
              <a:t>Sign up to and comply with the Adult Social Care Workforce Data Set </a:t>
            </a:r>
            <a:r>
              <a:rPr lang="en-GB" sz="2400" dirty="0"/>
              <a:t>(ASC-WDS) requirements or be prepared to meet these prior to claiming funding.</a:t>
            </a:r>
          </a:p>
          <a:p>
            <a:pPr marL="0" indent="0">
              <a:buNone/>
            </a:pPr>
            <a:r>
              <a:rPr lang="en-GB" sz="2400" dirty="0">
                <a:solidFill>
                  <a:schemeClr val="accent1">
                    <a:lumMod val="75000"/>
                  </a:schemeClr>
                </a:solidFill>
              </a:rPr>
              <a:t>Step 2 </a:t>
            </a:r>
            <a:r>
              <a:rPr lang="en-GB" sz="2400" b="1" dirty="0"/>
              <a:t>Join a local WDF partnership </a:t>
            </a:r>
            <a:r>
              <a:rPr lang="en-GB" sz="2400" dirty="0"/>
              <a:t>by completing a member’s declaration form or arrange to claim direct from SfC</a:t>
            </a:r>
          </a:p>
          <a:p>
            <a:pPr marL="0" indent="0">
              <a:buNone/>
            </a:pPr>
            <a:r>
              <a:rPr lang="en-GB" sz="2400" dirty="0">
                <a:solidFill>
                  <a:schemeClr val="accent1">
                    <a:lumMod val="75000"/>
                  </a:schemeClr>
                </a:solidFill>
              </a:rPr>
              <a:t>Step 3 </a:t>
            </a:r>
            <a:r>
              <a:rPr lang="en-GB" sz="2400" b="1" dirty="0">
                <a:solidFill>
                  <a:schemeClr val="tx1"/>
                </a:solidFill>
              </a:rPr>
              <a:t>Choose a course, train and claim</a:t>
            </a:r>
            <a:br>
              <a:rPr lang="en-GB" sz="2400" dirty="0">
                <a:solidFill>
                  <a:schemeClr val="tx1"/>
                </a:solidFill>
              </a:rPr>
            </a:br>
            <a:r>
              <a:rPr lang="en-GB" sz="2400" dirty="0"/>
              <a:t>Submit claims once a learner has completed an eligible course</a:t>
            </a:r>
            <a:br>
              <a:rPr lang="en-GB" sz="2400" dirty="0"/>
            </a:br>
            <a:br>
              <a:rPr lang="en-GB" sz="2400" dirty="0">
                <a:solidFill>
                  <a:schemeClr val="tx1"/>
                </a:solidFill>
              </a:rPr>
            </a:br>
            <a:r>
              <a:rPr lang="en-GB" sz="2400" dirty="0">
                <a:solidFill>
                  <a:schemeClr val="accent1">
                    <a:lumMod val="75000"/>
                  </a:schemeClr>
                </a:solidFill>
              </a:rPr>
              <a:t>Step 4 </a:t>
            </a:r>
            <a:r>
              <a:rPr lang="en-GB" sz="2400" b="1" dirty="0">
                <a:solidFill>
                  <a:schemeClr val="tx1"/>
                </a:solidFill>
              </a:rPr>
              <a:t>Claims and invoicing </a:t>
            </a:r>
            <a:r>
              <a:rPr lang="en-GB" sz="2400" dirty="0">
                <a:solidFill>
                  <a:schemeClr val="tx1"/>
                </a:solidFill>
              </a:rPr>
              <a:t>– Submit claims, receive funding and pay the learning provider. </a:t>
            </a:r>
            <a:r>
              <a:rPr lang="en-GB" sz="2400" dirty="0"/>
              <a:t>REMEMBER The funding is paid to the employer, not the training provider, so they will invoice you separately. </a:t>
            </a:r>
          </a:p>
        </p:txBody>
      </p:sp>
      <p:sp>
        <p:nvSpPr>
          <p:cNvPr id="5" name="Slide Number Placeholder 4">
            <a:extLst>
              <a:ext uri="{FF2B5EF4-FFF2-40B4-BE49-F238E27FC236}">
                <a16:creationId xmlns:a16="http://schemas.microsoft.com/office/drawing/2014/main" id="{C61E16B7-7EDD-4612-BA22-E153A5290708}"/>
              </a:ext>
            </a:extLst>
          </p:cNvPr>
          <p:cNvSpPr>
            <a:spLocks noGrp="1"/>
          </p:cNvSpPr>
          <p:nvPr>
            <p:ph type="sldNum" sz="quarter" idx="12"/>
          </p:nvPr>
        </p:nvSpPr>
        <p:spPr/>
        <p:txBody>
          <a:bodyPr/>
          <a:lstStyle/>
          <a:p>
            <a:fld id="{CC96F862-22B7-47CF-949A-D7EE55372B98}" type="slidenum">
              <a:rPr lang="en-GB" smtClean="0">
                <a:solidFill>
                  <a:srgbClr val="637052"/>
                </a:solidFill>
              </a:rPr>
              <a:pPr/>
              <a:t>3</a:t>
            </a:fld>
            <a:endParaRPr lang="en-GB">
              <a:solidFill>
                <a:srgbClr val="637052"/>
              </a:solidFill>
            </a:endParaRPr>
          </a:p>
        </p:txBody>
      </p:sp>
      <p:pic>
        <p:nvPicPr>
          <p:cNvPr id="7" name="Graphic 6" descr="Classroom with solid fill">
            <a:extLst>
              <a:ext uri="{FF2B5EF4-FFF2-40B4-BE49-F238E27FC236}">
                <a16:creationId xmlns:a16="http://schemas.microsoft.com/office/drawing/2014/main" id="{D88F58D3-5DDC-4663-9CD7-291DC32584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41" y="3041489"/>
            <a:ext cx="3085878" cy="3085878"/>
          </a:xfrm>
          <a:prstGeom prst="rect">
            <a:avLst/>
          </a:prstGeom>
        </p:spPr>
      </p:pic>
    </p:spTree>
    <p:extLst>
      <p:ext uri="{BB962C8B-B14F-4D97-AF65-F5344CB8AC3E}">
        <p14:creationId xmlns:p14="http://schemas.microsoft.com/office/powerpoint/2010/main" val="40582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C0EB91-1A7D-40CB-BCDF-72A89C02F94B}"/>
              </a:ext>
            </a:extLst>
          </p:cNvPr>
          <p:cNvSpPr>
            <a:spLocks noGrp="1"/>
          </p:cNvSpPr>
          <p:nvPr>
            <p:ph type="title"/>
          </p:nvPr>
        </p:nvSpPr>
        <p:spPr>
          <a:xfrm>
            <a:off x="6021357" y="781235"/>
            <a:ext cx="2563257" cy="5261184"/>
          </a:xfrm>
          <a:solidFill>
            <a:schemeClr val="accent2">
              <a:lumMod val="75000"/>
            </a:schemeClr>
          </a:solidFill>
        </p:spPr>
        <p:txBody>
          <a:bodyPr anchor="t">
            <a:normAutofit fontScale="90000"/>
          </a:bodyPr>
          <a:lstStyle/>
          <a:p>
            <a:r>
              <a:rPr lang="en-GB" sz="2200" b="1" dirty="0">
                <a:solidFill>
                  <a:schemeClr val="bg1">
                    <a:lumMod val="95000"/>
                  </a:schemeClr>
                </a:solidFill>
                <a:latin typeface="+mn-lt"/>
              </a:rPr>
              <a:t>An establishment needs to  complete an ASC-WDS workplace record </a:t>
            </a:r>
            <a:br>
              <a:rPr lang="en-GB" sz="2200" b="1" dirty="0">
                <a:solidFill>
                  <a:schemeClr val="bg1">
                    <a:lumMod val="95000"/>
                  </a:schemeClr>
                </a:solidFill>
                <a:latin typeface="+mn-lt"/>
              </a:rPr>
            </a:br>
            <a:r>
              <a:rPr lang="en-GB" sz="2200" b="1" dirty="0">
                <a:solidFill>
                  <a:schemeClr val="bg1">
                    <a:lumMod val="95000"/>
                  </a:schemeClr>
                </a:solidFill>
                <a:latin typeface="+mn-lt"/>
              </a:rPr>
              <a:t>before 1 April every year. </a:t>
            </a:r>
            <a:br>
              <a:rPr lang="en-GB" sz="2200" b="1" dirty="0">
                <a:solidFill>
                  <a:schemeClr val="bg1">
                    <a:lumMod val="95000"/>
                  </a:schemeClr>
                </a:solidFill>
                <a:latin typeface="+mn-lt"/>
              </a:rPr>
            </a:br>
            <a:br>
              <a:rPr lang="en-GB" sz="2200" b="1" dirty="0">
                <a:solidFill>
                  <a:schemeClr val="bg1">
                    <a:lumMod val="95000"/>
                  </a:schemeClr>
                </a:solidFill>
                <a:latin typeface="+mn-lt"/>
              </a:rPr>
            </a:br>
            <a:r>
              <a:rPr lang="en-GB" sz="2200" dirty="0">
                <a:solidFill>
                  <a:schemeClr val="bg1">
                    <a:lumMod val="95000"/>
                  </a:schemeClr>
                </a:solidFill>
                <a:latin typeface="+mn-lt"/>
              </a:rPr>
              <a:t>The establishment must: </a:t>
            </a:r>
            <a:br>
              <a:rPr lang="en-GB" sz="2200" dirty="0">
                <a:solidFill>
                  <a:schemeClr val="bg1">
                    <a:lumMod val="95000"/>
                  </a:schemeClr>
                </a:solidFill>
                <a:latin typeface="+mn-lt"/>
              </a:rPr>
            </a:br>
            <a:br>
              <a:rPr lang="en-GB" sz="2200" dirty="0">
                <a:solidFill>
                  <a:schemeClr val="bg1">
                    <a:lumMod val="95000"/>
                  </a:schemeClr>
                </a:solidFill>
                <a:latin typeface="+mn-lt"/>
              </a:rPr>
            </a:br>
            <a:r>
              <a:rPr lang="en-GB" sz="2200" b="1" dirty="0">
                <a:solidFill>
                  <a:schemeClr val="bg1">
                    <a:lumMod val="95000"/>
                  </a:schemeClr>
                </a:solidFill>
                <a:latin typeface="+mn-lt"/>
              </a:rPr>
              <a:t>Fully complete establishment information </a:t>
            </a:r>
            <a:br>
              <a:rPr lang="en-GB" sz="2200" b="1" dirty="0">
                <a:solidFill>
                  <a:schemeClr val="bg1">
                    <a:lumMod val="95000"/>
                  </a:schemeClr>
                </a:solidFill>
                <a:latin typeface="+mn-lt"/>
              </a:rPr>
            </a:br>
            <a:r>
              <a:rPr lang="en-GB" sz="2200" i="1" dirty="0">
                <a:solidFill>
                  <a:schemeClr val="bg1">
                    <a:lumMod val="95000"/>
                  </a:schemeClr>
                </a:solidFill>
                <a:latin typeface="+mn-lt"/>
              </a:rPr>
              <a:t>and</a:t>
            </a:r>
            <a:r>
              <a:rPr lang="en-GB" sz="2200" dirty="0">
                <a:solidFill>
                  <a:schemeClr val="bg1">
                    <a:lumMod val="95000"/>
                  </a:schemeClr>
                </a:solidFill>
                <a:latin typeface="+mn-lt"/>
              </a:rPr>
              <a:t> </a:t>
            </a:r>
            <a:br>
              <a:rPr lang="en-GB" sz="2200" dirty="0">
                <a:solidFill>
                  <a:schemeClr val="bg1">
                    <a:lumMod val="95000"/>
                  </a:schemeClr>
                </a:solidFill>
                <a:latin typeface="+mn-lt"/>
              </a:rPr>
            </a:br>
            <a:r>
              <a:rPr lang="en-GB" sz="2200" b="1" dirty="0">
                <a:solidFill>
                  <a:schemeClr val="bg1">
                    <a:lumMod val="95000"/>
                  </a:schemeClr>
                </a:solidFill>
                <a:latin typeface="+mn-lt"/>
              </a:rPr>
              <a:t>individual ASC-WDS staff records </a:t>
            </a:r>
            <a:br>
              <a:rPr lang="en-GB" sz="2200" b="1" dirty="0">
                <a:solidFill>
                  <a:schemeClr val="bg1">
                    <a:lumMod val="95000"/>
                  </a:schemeClr>
                </a:solidFill>
                <a:latin typeface="+mn-lt"/>
              </a:rPr>
            </a:br>
            <a:r>
              <a:rPr lang="en-GB" sz="2200" dirty="0">
                <a:solidFill>
                  <a:schemeClr val="bg1">
                    <a:lumMod val="95000"/>
                  </a:schemeClr>
                </a:solidFill>
                <a:latin typeface="+mn-lt"/>
              </a:rPr>
              <a:t>for all workers with a minimum of 90% of the data completed in detail.</a:t>
            </a:r>
            <a:br>
              <a:rPr lang="en-GB" sz="2200" dirty="0">
                <a:solidFill>
                  <a:schemeClr val="bg1">
                    <a:lumMod val="95000"/>
                  </a:schemeClr>
                </a:solidFill>
                <a:latin typeface="+mn-lt"/>
              </a:rPr>
            </a:br>
            <a:endParaRPr lang="en-GB" sz="2200" dirty="0">
              <a:solidFill>
                <a:schemeClr val="bg1">
                  <a:lumMod val="95000"/>
                </a:schemeClr>
              </a:solidFill>
              <a:latin typeface="+mn-lt"/>
            </a:endParaRPr>
          </a:p>
        </p:txBody>
      </p:sp>
      <p:sp>
        <p:nvSpPr>
          <p:cNvPr id="3" name="Subtitle 2">
            <a:extLst>
              <a:ext uri="{FF2B5EF4-FFF2-40B4-BE49-F238E27FC236}">
                <a16:creationId xmlns:a16="http://schemas.microsoft.com/office/drawing/2014/main" id="{6E452265-8B52-4BD3-B958-78217338270A}"/>
              </a:ext>
            </a:extLst>
          </p:cNvPr>
          <p:cNvSpPr>
            <a:spLocks noGrp="1"/>
          </p:cNvSpPr>
          <p:nvPr>
            <p:ph idx="1"/>
          </p:nvPr>
        </p:nvSpPr>
        <p:spPr>
          <a:xfrm>
            <a:off x="401702" y="390617"/>
            <a:ext cx="5315517" cy="5743853"/>
          </a:xfrm>
        </p:spPr>
        <p:txBody>
          <a:bodyPr>
            <a:normAutofit/>
          </a:bodyPr>
          <a:lstStyle/>
          <a:p>
            <a:r>
              <a:rPr lang="en-GB" sz="4400" b="1" dirty="0">
                <a:solidFill>
                  <a:schemeClr val="accent1">
                    <a:lumMod val="75000"/>
                  </a:schemeClr>
                </a:solidFill>
              </a:rPr>
              <a:t>Step 1. </a:t>
            </a:r>
          </a:p>
          <a:p>
            <a:endParaRPr lang="en-GB" sz="1700" b="1" dirty="0"/>
          </a:p>
          <a:p>
            <a:r>
              <a:rPr lang="en-GB" sz="1700" b="1" dirty="0"/>
              <a:t>Register with the Adult Social Care Workforce Data Set </a:t>
            </a:r>
            <a:r>
              <a:rPr lang="en-GB" sz="1700" b="1" i="1" dirty="0"/>
              <a:t>(used to be called the NMDS).</a:t>
            </a:r>
          </a:p>
          <a:p>
            <a:endParaRPr lang="en-GB" sz="1700" b="1" i="1" dirty="0"/>
          </a:p>
          <a:p>
            <a:endParaRPr lang="en-GB" sz="1700" b="1" i="1" dirty="0"/>
          </a:p>
          <a:p>
            <a:endParaRPr lang="en-GB" sz="1700" b="1" i="1" dirty="0"/>
          </a:p>
          <a:p>
            <a:endParaRPr lang="en-GB" sz="1700" b="1" i="1" dirty="0"/>
          </a:p>
          <a:p>
            <a:endParaRPr lang="en-GB" sz="1700" b="1" i="1" dirty="0"/>
          </a:p>
          <a:p>
            <a:pPr marL="214313" indent="-171450">
              <a:lnSpc>
                <a:spcPct val="90000"/>
              </a:lnSpc>
              <a:spcAft>
                <a:spcPts val="450"/>
              </a:spcAft>
              <a:buFont typeface="Arial" panose="020B0604020202020204" pitchFamily="34" charset="0"/>
              <a:buChar char="•"/>
            </a:pPr>
            <a:r>
              <a:rPr lang="en-US" sz="1600" dirty="0"/>
              <a:t>An online data collection tool that specifically sources information on the workforce of the adult social care sector in England</a:t>
            </a:r>
          </a:p>
          <a:p>
            <a:pPr marL="214313" indent="-171450">
              <a:lnSpc>
                <a:spcPct val="90000"/>
              </a:lnSpc>
              <a:spcAft>
                <a:spcPts val="450"/>
              </a:spcAft>
              <a:buFont typeface="Arial" panose="020B0604020202020204" pitchFamily="34" charset="0"/>
              <a:buChar char="•"/>
            </a:pPr>
            <a:r>
              <a:rPr lang="en-GB" sz="1600" dirty="0"/>
              <a:t>The intelligence gathered helps t</a:t>
            </a:r>
            <a:r>
              <a:rPr lang="en-GB" sz="1600" b="0" i="0" dirty="0">
                <a:solidFill>
                  <a:srgbClr val="0B0C0C"/>
                </a:solidFill>
                <a:effectLst/>
              </a:rPr>
              <a:t>he government, DHSC and local authorities to </a:t>
            </a:r>
            <a:r>
              <a:rPr lang="en-GB" sz="1600" dirty="0"/>
              <a:t>plan, fund and monitor the sector</a:t>
            </a:r>
            <a:r>
              <a:rPr lang="en-GB" sz="1600" b="0" i="0" dirty="0">
                <a:solidFill>
                  <a:srgbClr val="0B0C0C"/>
                </a:solidFill>
                <a:effectLst/>
              </a:rPr>
              <a:t> </a:t>
            </a:r>
            <a:endParaRPr lang="en-US" sz="1600" dirty="0"/>
          </a:p>
          <a:p>
            <a:endParaRPr lang="en-GB" sz="1700" dirty="0"/>
          </a:p>
          <a:p>
            <a:endParaRPr lang="en-GB" sz="1700" dirty="0"/>
          </a:p>
          <a:p>
            <a:endParaRPr lang="en-GB" sz="1700" dirty="0"/>
          </a:p>
          <a:p>
            <a:endParaRPr lang="en-GB" sz="1700" dirty="0"/>
          </a:p>
        </p:txBody>
      </p:sp>
      <p:pic>
        <p:nvPicPr>
          <p:cNvPr id="5" name="Picture 4" descr="A blue and white sign&#10;&#10;Description automatically generated with medium confidence">
            <a:extLst>
              <a:ext uri="{FF2B5EF4-FFF2-40B4-BE49-F238E27FC236}">
                <a16:creationId xmlns:a16="http://schemas.microsoft.com/office/drawing/2014/main" id="{0D95D72B-8B71-4B0F-9298-353F833EDF0A}"/>
              </a:ext>
            </a:extLst>
          </p:cNvPr>
          <p:cNvPicPr>
            <a:picLocks noChangeAspect="1"/>
          </p:cNvPicPr>
          <p:nvPr/>
        </p:nvPicPr>
        <p:blipFill>
          <a:blip r:embed="rId2"/>
          <a:stretch>
            <a:fillRect/>
          </a:stretch>
        </p:blipFill>
        <p:spPr>
          <a:xfrm>
            <a:off x="491791" y="2525241"/>
            <a:ext cx="5135337" cy="1283834"/>
          </a:xfrm>
          <a:prstGeom prst="rect">
            <a:avLst/>
          </a:prstGeom>
        </p:spPr>
      </p:pic>
      <p:sp>
        <p:nvSpPr>
          <p:cNvPr id="12" name="Rectangle 11">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72209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3445D-B74C-4A21-8E95-345C5BB81E3C}"/>
              </a:ext>
            </a:extLst>
          </p:cNvPr>
          <p:cNvSpPr>
            <a:spLocks noGrp="1"/>
          </p:cNvSpPr>
          <p:nvPr>
            <p:ph type="title"/>
          </p:nvPr>
        </p:nvSpPr>
        <p:spPr>
          <a:xfrm>
            <a:off x="3731078" y="634946"/>
            <a:ext cx="4931229" cy="1450757"/>
          </a:xfrm>
        </p:spPr>
        <p:txBody>
          <a:bodyPr>
            <a:normAutofit/>
          </a:bodyPr>
          <a:lstStyle/>
          <a:p>
            <a:r>
              <a:rPr lang="en-GB" dirty="0"/>
              <a:t>Who sees the data?</a:t>
            </a:r>
          </a:p>
        </p:txBody>
      </p:sp>
      <p:pic>
        <p:nvPicPr>
          <p:cNvPr id="6" name="Graphic 5" descr="Glasses outline">
            <a:extLst>
              <a:ext uri="{FF2B5EF4-FFF2-40B4-BE49-F238E27FC236}">
                <a16:creationId xmlns:a16="http://schemas.microsoft.com/office/drawing/2014/main" id="{97FF18B9-18F7-40BC-82D7-DD87E2F6CC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499" y="1796791"/>
            <a:ext cx="3000986" cy="3000986"/>
          </a:xfrm>
          <a:prstGeom prst="rect">
            <a:avLst/>
          </a:prstGeom>
        </p:spPr>
      </p:pic>
      <p:cxnSp>
        <p:nvCxnSpPr>
          <p:cNvPr id="13" name="Straight Connector 1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2AF296-CDDD-4624-BA2C-A52EA9CBBD5B}"/>
              </a:ext>
            </a:extLst>
          </p:cNvPr>
          <p:cNvSpPr>
            <a:spLocks noGrp="1"/>
          </p:cNvSpPr>
          <p:nvPr>
            <p:ph idx="1"/>
          </p:nvPr>
        </p:nvSpPr>
        <p:spPr>
          <a:xfrm>
            <a:off x="3731076" y="2198914"/>
            <a:ext cx="4931230" cy="3670180"/>
          </a:xfrm>
        </p:spPr>
        <p:txBody>
          <a:bodyPr>
            <a:normAutofit/>
          </a:bodyPr>
          <a:lstStyle/>
          <a:p>
            <a:r>
              <a:rPr lang="en-GB" b="1" dirty="0"/>
              <a:t>Just you, and any of your nominated staff.</a:t>
            </a:r>
          </a:p>
          <a:p>
            <a:r>
              <a:rPr lang="en-GB" dirty="0"/>
              <a:t>Skills for Care give each staff member an ID based on their NI number, but they cannot track or view named individuals</a:t>
            </a:r>
          </a:p>
          <a:p>
            <a:r>
              <a:rPr lang="en-GB" dirty="0"/>
              <a:t>Skills for Care only see and pass on/publish </a:t>
            </a:r>
            <a:br>
              <a:rPr lang="en-GB" dirty="0"/>
            </a:br>
            <a:r>
              <a:rPr lang="en-GB" dirty="0"/>
              <a:t>de-personalised info.</a:t>
            </a:r>
          </a:p>
        </p:txBody>
      </p:sp>
      <p:sp>
        <p:nvSpPr>
          <p:cNvPr id="15" name="Rectangle 1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Slide Number Placeholder 3">
            <a:extLst>
              <a:ext uri="{FF2B5EF4-FFF2-40B4-BE49-F238E27FC236}">
                <a16:creationId xmlns:a16="http://schemas.microsoft.com/office/drawing/2014/main" id="{3448529E-20C9-4A82-9B6C-7362E55031A4}"/>
              </a:ext>
            </a:extLst>
          </p:cNvPr>
          <p:cNvSpPr>
            <a:spLocks noGrp="1"/>
          </p:cNvSpPr>
          <p:nvPr>
            <p:ph type="sldNum" sz="quarter" idx="12"/>
          </p:nvPr>
        </p:nvSpPr>
        <p:spPr>
          <a:xfrm>
            <a:off x="7425343" y="6459785"/>
            <a:ext cx="984019" cy="365125"/>
          </a:xfrm>
        </p:spPr>
        <p:txBody>
          <a:bodyPr>
            <a:normAutofit/>
          </a:bodyPr>
          <a:lstStyle/>
          <a:p>
            <a:pPr>
              <a:spcAft>
                <a:spcPts val="600"/>
              </a:spcAft>
            </a:pPr>
            <a:fld id="{CC96F862-22B7-47CF-949A-D7EE55372B98}" type="slidenum">
              <a:rPr lang="en-GB" smtClean="0"/>
              <a:pPr>
                <a:spcAft>
                  <a:spcPts val="600"/>
                </a:spcAft>
              </a:pPr>
              <a:t>5</a:t>
            </a:fld>
            <a:endParaRPr lang="en-GB"/>
          </a:p>
        </p:txBody>
      </p:sp>
    </p:spTree>
    <p:extLst>
      <p:ext uri="{BB962C8B-B14F-4D97-AF65-F5344CB8AC3E}">
        <p14:creationId xmlns:p14="http://schemas.microsoft.com/office/powerpoint/2010/main" val="375161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7" name="Straight Connector 16">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03290-09FD-4364-B5BD-F35243D4A533}"/>
              </a:ext>
            </a:extLst>
          </p:cNvPr>
          <p:cNvSpPr>
            <a:spLocks noGrp="1"/>
          </p:cNvSpPr>
          <p:nvPr>
            <p:ph type="title"/>
          </p:nvPr>
        </p:nvSpPr>
        <p:spPr>
          <a:xfrm>
            <a:off x="5894613" y="634946"/>
            <a:ext cx="2767693" cy="1450757"/>
          </a:xfrm>
        </p:spPr>
        <p:txBody>
          <a:bodyPr vert="horz" lIns="91440" tIns="45720" rIns="91440" bIns="45720" rtlCol="0" anchor="b">
            <a:normAutofit/>
          </a:bodyPr>
          <a:lstStyle/>
          <a:p>
            <a:r>
              <a:rPr lang="en-US" b="1" kern="1200" spc="-50" baseline="0" dirty="0">
                <a:solidFill>
                  <a:schemeClr val="accent1">
                    <a:lumMod val="75000"/>
                  </a:schemeClr>
                </a:solidFill>
                <a:latin typeface="+mj-lt"/>
                <a:ea typeface="+mj-ea"/>
                <a:cs typeface="+mj-cs"/>
              </a:rPr>
              <a:t>Step 2</a:t>
            </a:r>
          </a:p>
        </p:txBody>
      </p:sp>
      <p:pic>
        <p:nvPicPr>
          <p:cNvPr id="8" name="Picture 7" descr="Smiling students chatting in school corridor">
            <a:extLst>
              <a:ext uri="{FF2B5EF4-FFF2-40B4-BE49-F238E27FC236}">
                <a16:creationId xmlns:a16="http://schemas.microsoft.com/office/drawing/2014/main" id="{6B78F52E-B2EC-4D22-B430-74A3C8553F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908" b="-1"/>
          <a:stretch/>
        </p:blipFill>
        <p:spPr>
          <a:xfrm>
            <a:off x="475499" y="640081"/>
            <a:ext cx="5182351" cy="5314406"/>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CC8647-E54D-4488-947C-E95E1BC6A12D}"/>
              </a:ext>
            </a:extLst>
          </p:cNvPr>
          <p:cNvSpPr>
            <a:spLocks noGrp="1"/>
          </p:cNvSpPr>
          <p:nvPr>
            <p:ph sz="half" idx="1"/>
          </p:nvPr>
        </p:nvSpPr>
        <p:spPr>
          <a:xfrm>
            <a:off x="5894613" y="2198913"/>
            <a:ext cx="2767693" cy="3755565"/>
          </a:xfrm>
        </p:spPr>
        <p:txBody>
          <a:bodyPr vert="horz" lIns="0" tIns="45720" rIns="0" bIns="45720" rtlCol="0">
            <a:normAutofit/>
          </a:bodyPr>
          <a:lstStyle/>
          <a:p>
            <a:r>
              <a:rPr lang="en-US" dirty="0"/>
              <a:t>After completing your ASC and making sure you are eligible for the funding…</a:t>
            </a:r>
          </a:p>
          <a:p>
            <a:r>
              <a:rPr lang="en-US" sz="2800" b="1" dirty="0"/>
              <a:t>Join an employer partnership </a:t>
            </a:r>
          </a:p>
          <a:p>
            <a:pPr marL="0" indent="0">
              <a:buFont typeface="Calibri" panose="020F0502020204030204" pitchFamily="34" charset="0"/>
              <a:buNone/>
            </a:pPr>
            <a:r>
              <a:rPr lang="en-US" i="1" dirty="0"/>
              <a:t>If you can’t find one, let us know and we can put you in touch with one.</a:t>
            </a:r>
          </a:p>
        </p:txBody>
      </p:sp>
      <p:sp>
        <p:nvSpPr>
          <p:cNvPr id="23" name="Rectangle 22">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 name="Slide Number Placeholder 3">
            <a:extLst>
              <a:ext uri="{FF2B5EF4-FFF2-40B4-BE49-F238E27FC236}">
                <a16:creationId xmlns:a16="http://schemas.microsoft.com/office/drawing/2014/main" id="{225D5045-5BCD-4F43-BCAF-71BDC3B99B4D}"/>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a:spcAft>
                <a:spcPts val="600"/>
              </a:spcAft>
            </a:pPr>
            <a:fld id="{CC96F862-22B7-47CF-949A-D7EE55372B98}" type="slidenum">
              <a:rPr lang="en-US" smtClean="0">
                <a:latin typeface="+mn-lt"/>
              </a:rPr>
              <a:pPr>
                <a:spcAft>
                  <a:spcPts val="600"/>
                </a:spcAft>
              </a:pPr>
              <a:t>6</a:t>
            </a:fld>
            <a:endParaRPr lang="en-US">
              <a:latin typeface="+mn-lt"/>
            </a:endParaRPr>
          </a:p>
        </p:txBody>
      </p:sp>
    </p:spTree>
    <p:extLst>
      <p:ext uri="{BB962C8B-B14F-4D97-AF65-F5344CB8AC3E}">
        <p14:creationId xmlns:p14="http://schemas.microsoft.com/office/powerpoint/2010/main" val="1120940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0C33-F787-4F6F-8BA9-6C3D5EEC4446}"/>
              </a:ext>
            </a:extLst>
          </p:cNvPr>
          <p:cNvSpPr>
            <a:spLocks noGrp="1"/>
          </p:cNvSpPr>
          <p:nvPr>
            <p:ph type="title"/>
          </p:nvPr>
        </p:nvSpPr>
        <p:spPr>
          <a:xfrm>
            <a:off x="822960" y="621438"/>
            <a:ext cx="7543800" cy="1136342"/>
          </a:xfrm>
        </p:spPr>
        <p:txBody>
          <a:bodyPr>
            <a:normAutofit fontScale="90000"/>
          </a:bodyPr>
          <a:lstStyle/>
          <a:p>
            <a:r>
              <a:rPr lang="en-GB" sz="3400" b="1" dirty="0">
                <a:solidFill>
                  <a:schemeClr val="accent1">
                    <a:lumMod val="75000"/>
                  </a:schemeClr>
                </a:solidFill>
                <a:latin typeface="+mn-lt"/>
              </a:rPr>
              <a:t>Step 3</a:t>
            </a:r>
            <a:br>
              <a:rPr lang="en-GB" sz="3400" b="1" dirty="0">
                <a:latin typeface="+mn-lt"/>
              </a:rPr>
            </a:br>
            <a:r>
              <a:rPr lang="en-GB" sz="3400" b="1" dirty="0">
                <a:effectLst/>
                <a:latin typeface="+mn-lt"/>
                <a:ea typeface="Times New Roman" panose="02020603050405020304" pitchFamily="18" charset="0"/>
              </a:rPr>
              <a:t>Choose a course and learn</a:t>
            </a:r>
            <a:br>
              <a:rPr lang="en-GB" sz="3400" dirty="0">
                <a:effectLst/>
                <a:latin typeface="+mn-lt"/>
                <a:ea typeface="Times New Roman" panose="02020603050405020304" pitchFamily="18" charset="0"/>
              </a:rPr>
            </a:br>
            <a:endParaRPr lang="en-GB" sz="3400" dirty="0">
              <a:latin typeface="+mn-lt"/>
            </a:endParaRPr>
          </a:p>
        </p:txBody>
      </p:sp>
      <p:pic>
        <p:nvPicPr>
          <p:cNvPr id="6" name="Graphic 5" descr="Remote learning language with solid fill">
            <a:extLst>
              <a:ext uri="{FF2B5EF4-FFF2-40B4-BE49-F238E27FC236}">
                <a16:creationId xmlns:a16="http://schemas.microsoft.com/office/drawing/2014/main" id="{391108DB-9896-40B1-9534-0A384FFF4C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324" y="2491200"/>
            <a:ext cx="2321247" cy="2321247"/>
          </a:xfrm>
          <a:prstGeom prst="rect">
            <a:avLst/>
          </a:prstGeom>
        </p:spPr>
      </p:pic>
      <p:sp>
        <p:nvSpPr>
          <p:cNvPr id="3" name="Content Placeholder 2">
            <a:extLst>
              <a:ext uri="{FF2B5EF4-FFF2-40B4-BE49-F238E27FC236}">
                <a16:creationId xmlns:a16="http://schemas.microsoft.com/office/drawing/2014/main" id="{36ED2A7B-62DB-49E8-96B1-F63866832EB6}"/>
              </a:ext>
            </a:extLst>
          </p:cNvPr>
          <p:cNvSpPr>
            <a:spLocks noGrp="1"/>
          </p:cNvSpPr>
          <p:nvPr>
            <p:ph idx="1"/>
          </p:nvPr>
        </p:nvSpPr>
        <p:spPr>
          <a:xfrm>
            <a:off x="3479799" y="1845734"/>
            <a:ext cx="4886961" cy="4023360"/>
          </a:xfrm>
        </p:spPr>
        <p:txBody>
          <a:bodyPr>
            <a:noAutofit/>
          </a:bodyPr>
          <a:lstStyle/>
          <a:p>
            <a:r>
              <a:rPr lang="en-GB" sz="1400" b="1" i="1" dirty="0">
                <a:ea typeface="Times New Roman" panose="02020603050405020304" pitchFamily="18" charset="0"/>
              </a:rPr>
              <a:t>Other learning providers are available, but for us…</a:t>
            </a:r>
          </a:p>
          <a:p>
            <a:pPr>
              <a:buFont typeface="Wingdings" panose="05000000000000000000" pitchFamily="2" charset="2"/>
              <a:buChar char="q"/>
            </a:pPr>
            <a:r>
              <a:rPr lang="en-GB" sz="1400" b="1" dirty="0">
                <a:effectLst/>
                <a:ea typeface="Times New Roman" panose="02020603050405020304" pitchFamily="18" charset="0"/>
              </a:rPr>
              <a:t>To enrol learners on a course, </a:t>
            </a:r>
            <a:r>
              <a:rPr lang="en-GB" sz="1400" dirty="0">
                <a:effectLst/>
                <a:ea typeface="Times New Roman" panose="02020603050405020304" pitchFamily="18" charset="0"/>
              </a:rPr>
              <a:t>please send the names, email addresses, dates of birth and telephone numbers to our Learner Engagement Coordinator, Joanna Holmgren at</a:t>
            </a:r>
            <a:r>
              <a:rPr lang="en-GB" sz="1400" b="1" dirty="0">
                <a:effectLst/>
                <a:ea typeface="Times New Roman" panose="02020603050405020304" pitchFamily="18" charset="0"/>
              </a:rPr>
              <a:t> </a:t>
            </a:r>
            <a:r>
              <a:rPr lang="en-GB" sz="1400" b="1" u="sng" dirty="0">
                <a:effectLst/>
                <a:ea typeface="Times New Roman" panose="02020603050405020304" pitchFamily="18" charset="0"/>
                <a:hlinkClick r:id="rId4"/>
              </a:rPr>
              <a:t>holmgren.joanna@outlook.com</a:t>
            </a:r>
            <a:r>
              <a:rPr lang="en-GB" sz="1400" b="1" dirty="0">
                <a:effectLst/>
                <a:ea typeface="Times New Roman" panose="02020603050405020304" pitchFamily="18" charset="0"/>
              </a:rPr>
              <a:t> </a:t>
            </a:r>
            <a:r>
              <a:rPr lang="en-GB" sz="1400" dirty="0">
                <a:effectLst/>
                <a:ea typeface="Times New Roman" panose="02020603050405020304" pitchFamily="18" charset="0"/>
              </a:rPr>
              <a:t>with John Buttle, Managing Director, copied in at</a:t>
            </a:r>
            <a:r>
              <a:rPr lang="en-GB" sz="1400" b="1" dirty="0">
                <a:effectLst/>
                <a:ea typeface="Times New Roman" panose="02020603050405020304" pitchFamily="18" charset="0"/>
              </a:rPr>
              <a:t> </a:t>
            </a:r>
            <a:r>
              <a:rPr lang="en-GB" sz="1400" b="1" u="sng" dirty="0">
                <a:effectLst/>
                <a:ea typeface="Times New Roman" panose="02020603050405020304" pitchFamily="18" charset="0"/>
                <a:hlinkClick r:id="rId5"/>
              </a:rPr>
              <a:t>john@socialworksltd.co.uk</a:t>
            </a:r>
            <a:endParaRPr lang="en-GB" sz="1400" b="1" u="sng" dirty="0">
              <a:effectLst/>
              <a:ea typeface="Times New Roman" panose="02020603050405020304" pitchFamily="18" charset="0"/>
            </a:endParaRPr>
          </a:p>
          <a:p>
            <a:pPr>
              <a:buFont typeface="Wingdings" panose="05000000000000000000" pitchFamily="2" charset="2"/>
              <a:buChar char="q"/>
            </a:pPr>
            <a:r>
              <a:rPr lang="en-GB" sz="1400" b="1" dirty="0">
                <a:effectLst/>
                <a:ea typeface="Times New Roman" panose="02020603050405020304" pitchFamily="18" charset="0"/>
              </a:rPr>
              <a:t>Let us know who from your organisation needs to be copied into learner communications </a:t>
            </a:r>
            <a:r>
              <a:rPr lang="en-GB" sz="1400" dirty="0">
                <a:effectLst/>
                <a:ea typeface="Times New Roman" panose="02020603050405020304" pitchFamily="18" charset="0"/>
              </a:rPr>
              <a:t>(</a:t>
            </a:r>
            <a:r>
              <a:rPr lang="en-GB" sz="1400" dirty="0" err="1">
                <a:effectLst/>
                <a:ea typeface="Times New Roman" panose="02020603050405020304" pitchFamily="18" charset="0"/>
              </a:rPr>
              <a:t>eg</a:t>
            </a:r>
            <a:r>
              <a:rPr lang="en-GB" sz="1400" dirty="0">
                <a:effectLst/>
                <a:ea typeface="Times New Roman" panose="02020603050405020304" pitchFamily="18" charset="0"/>
              </a:rPr>
              <a:t> Coordinator, HR Officer, Registered manager etc).</a:t>
            </a:r>
          </a:p>
          <a:p>
            <a:pPr>
              <a:buFont typeface="Wingdings" panose="05000000000000000000" pitchFamily="2" charset="2"/>
              <a:buChar char="q"/>
            </a:pPr>
            <a:r>
              <a:rPr lang="en-GB" sz="1400" b="1" dirty="0">
                <a:effectLst/>
                <a:ea typeface="Times New Roman" panose="02020603050405020304" pitchFamily="18" charset="0"/>
              </a:rPr>
              <a:t>Check that you understand the commitments and guidelines learners need to follow </a:t>
            </a:r>
            <a:r>
              <a:rPr lang="en-GB" sz="1400" dirty="0">
                <a:effectLst/>
                <a:ea typeface="Times New Roman" panose="02020603050405020304" pitchFamily="18" charset="0"/>
              </a:rPr>
              <a:t>so you can best support their learning - especially the time needed for them to complete any homework as well as attend Zoom sessions.</a:t>
            </a:r>
          </a:p>
          <a:p>
            <a:pPr>
              <a:buFont typeface="Wingdings" panose="05000000000000000000" pitchFamily="2" charset="2"/>
              <a:buChar char="q"/>
            </a:pPr>
            <a:r>
              <a:rPr lang="en-GB" sz="1400" b="1" dirty="0">
                <a:ea typeface="Times New Roman" panose="02020603050405020304" pitchFamily="18" charset="0"/>
              </a:rPr>
              <a:t>We’ll then send out enrolment links</a:t>
            </a:r>
            <a:r>
              <a:rPr lang="en-GB" sz="1400" dirty="0">
                <a:ea typeface="Times New Roman" panose="02020603050405020304" pitchFamily="18" charset="0"/>
              </a:rPr>
              <a:t>, confirmations etc to you and your learners, and feedback on attendance and progress</a:t>
            </a:r>
            <a:endParaRPr lang="en-GB" sz="1400" dirty="0">
              <a:effectLst/>
              <a:ea typeface="Times New Roman" panose="02020603050405020304" pitchFamily="18" charset="0"/>
            </a:endParaRPr>
          </a:p>
          <a:p>
            <a:r>
              <a:rPr lang="en-GB" sz="1400" b="1" dirty="0">
                <a:solidFill>
                  <a:schemeClr val="accent1">
                    <a:lumMod val="75000"/>
                  </a:schemeClr>
                </a:solidFill>
                <a:effectLst/>
                <a:ea typeface="Calibri" panose="020F0502020204030204" pitchFamily="34" charset="0"/>
              </a:rPr>
              <a:t>PLEASE NOTE: </a:t>
            </a:r>
            <a:r>
              <a:rPr lang="en-US" sz="1400" b="1" dirty="0">
                <a:effectLst/>
                <a:ea typeface="Calibri" panose="020F0502020204030204" pitchFamily="34" charset="0"/>
              </a:rPr>
              <a:t>Learners should have access to a computer, laptop or tablet </a:t>
            </a:r>
            <a:r>
              <a:rPr lang="en-US" sz="1400" dirty="0">
                <a:effectLst/>
                <a:ea typeface="Calibri" panose="020F0502020204030204" pitchFamily="34" charset="0"/>
              </a:rPr>
              <a:t>(with a microphone and camera) and a stable internet connection. </a:t>
            </a:r>
            <a:r>
              <a:rPr lang="en-US" sz="1400" b="1" dirty="0">
                <a:effectLst/>
                <a:ea typeface="Calibri" panose="020F0502020204030204" pitchFamily="34" charset="0"/>
              </a:rPr>
              <a:t>Mobile phones are not recommended</a:t>
            </a:r>
            <a:r>
              <a:rPr lang="en-US" sz="1400" dirty="0">
                <a:effectLst/>
                <a:ea typeface="Calibri" panose="020F0502020204030204" pitchFamily="34" charset="0"/>
              </a:rPr>
              <a:t>.</a:t>
            </a:r>
            <a:endParaRPr lang="en-GB" sz="1400" dirty="0"/>
          </a:p>
        </p:txBody>
      </p:sp>
      <p:sp>
        <p:nvSpPr>
          <p:cNvPr id="4" name="Slide Number Placeholder 3">
            <a:extLst>
              <a:ext uri="{FF2B5EF4-FFF2-40B4-BE49-F238E27FC236}">
                <a16:creationId xmlns:a16="http://schemas.microsoft.com/office/drawing/2014/main" id="{9974E255-E325-45B5-876D-CFCE286609D4}"/>
              </a:ext>
            </a:extLst>
          </p:cNvPr>
          <p:cNvSpPr>
            <a:spLocks noGrp="1"/>
          </p:cNvSpPr>
          <p:nvPr>
            <p:ph type="sldNum" sz="quarter" idx="12"/>
          </p:nvPr>
        </p:nvSpPr>
        <p:spPr>
          <a:xfrm>
            <a:off x="7425343" y="6459785"/>
            <a:ext cx="984019" cy="365125"/>
          </a:xfrm>
        </p:spPr>
        <p:txBody>
          <a:bodyPr>
            <a:normAutofit/>
          </a:bodyPr>
          <a:lstStyle/>
          <a:p>
            <a:pPr>
              <a:spcAft>
                <a:spcPts val="600"/>
              </a:spcAft>
            </a:pPr>
            <a:fld id="{CC96F862-22B7-47CF-949A-D7EE55372B98}" type="slidenum">
              <a:rPr lang="en-GB" smtClean="0"/>
              <a:pPr>
                <a:spcAft>
                  <a:spcPts val="600"/>
                </a:spcAft>
              </a:pPr>
              <a:t>7</a:t>
            </a:fld>
            <a:endParaRPr lang="en-GB"/>
          </a:p>
        </p:txBody>
      </p:sp>
    </p:spTree>
    <p:extLst>
      <p:ext uri="{BB962C8B-B14F-4D97-AF65-F5344CB8AC3E}">
        <p14:creationId xmlns:p14="http://schemas.microsoft.com/office/powerpoint/2010/main" val="94711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D654-3D2A-ED5F-EA2F-CC41DCB1DAE8}"/>
              </a:ext>
            </a:extLst>
          </p:cNvPr>
          <p:cNvSpPr>
            <a:spLocks noGrp="1"/>
          </p:cNvSpPr>
          <p:nvPr>
            <p:ph type="title"/>
          </p:nvPr>
        </p:nvSpPr>
        <p:spPr>
          <a:xfrm>
            <a:off x="822960" y="286605"/>
            <a:ext cx="7543800" cy="1045046"/>
          </a:xfrm>
        </p:spPr>
        <p:txBody>
          <a:bodyPr>
            <a:normAutofit/>
          </a:bodyPr>
          <a:lstStyle/>
          <a:p>
            <a:r>
              <a:rPr lang="en-GB" sz="2400" b="1" dirty="0">
                <a:solidFill>
                  <a:srgbClr val="0070C0"/>
                </a:solidFill>
              </a:rPr>
              <a:t>CARE CERTIFICATE (KNOWLEDGE)** AND LEVEL 2 CERTIFICATE IN PRINCIPLES OF MEDICATION HANDLING AND ADMINISTRATION FOR CARE SETTINGS (RQF). </a:t>
            </a:r>
          </a:p>
        </p:txBody>
      </p:sp>
      <p:sp>
        <p:nvSpPr>
          <p:cNvPr id="3" name="Content Placeholder 2">
            <a:extLst>
              <a:ext uri="{FF2B5EF4-FFF2-40B4-BE49-F238E27FC236}">
                <a16:creationId xmlns:a16="http://schemas.microsoft.com/office/drawing/2014/main" id="{957A8C37-907D-330B-E965-4546CBD00DBF}"/>
              </a:ext>
            </a:extLst>
          </p:cNvPr>
          <p:cNvSpPr>
            <a:spLocks noGrp="1"/>
          </p:cNvSpPr>
          <p:nvPr>
            <p:ph idx="1"/>
          </p:nvPr>
        </p:nvSpPr>
        <p:spPr>
          <a:xfrm>
            <a:off x="822959" y="1802167"/>
            <a:ext cx="7543801" cy="4066927"/>
          </a:xfrm>
        </p:spPr>
        <p:txBody>
          <a:bodyPr>
            <a:noAutofit/>
          </a:bodyPr>
          <a:lstStyle/>
          <a:p>
            <a:r>
              <a:rPr lang="en-GB" b="1" dirty="0"/>
              <a:t>We’ve trained over thousands of new staff on this route since March 2020.</a:t>
            </a:r>
            <a:br>
              <a:rPr lang="en-GB" sz="1600" b="1" dirty="0"/>
            </a:br>
            <a:br>
              <a:rPr lang="en-GB" sz="1600" dirty="0"/>
            </a:br>
            <a:r>
              <a:rPr lang="en-GB" sz="1600" dirty="0"/>
              <a:t>All taught by experienced and qualified trainers with extensive social care experience. </a:t>
            </a:r>
            <a:br>
              <a:rPr lang="en-GB" sz="1600" dirty="0"/>
            </a:br>
            <a:r>
              <a:rPr lang="en-GB" sz="1600" i="1" dirty="0"/>
              <a:t>We use a mix of Zoom conferencing, email and telephone support as well as a wealth of resources and guidance material.</a:t>
            </a:r>
          </a:p>
          <a:p>
            <a:pPr>
              <a:buFont typeface="Wingdings" panose="05000000000000000000" pitchFamily="2" charset="2"/>
              <a:buChar char="q"/>
            </a:pPr>
            <a:r>
              <a:rPr lang="en-GB" sz="1600" b="1" dirty="0"/>
              <a:t>No deposit </a:t>
            </a:r>
            <a:r>
              <a:rPr lang="en-GB" sz="1600" dirty="0"/>
              <a:t>- both courses funded entirely by Skills for Care’s WDF claim value for the L2 Medication RQF course</a:t>
            </a:r>
          </a:p>
          <a:p>
            <a:pPr>
              <a:buFont typeface="Wingdings" panose="05000000000000000000" pitchFamily="2" charset="2"/>
              <a:buChar char="q"/>
            </a:pPr>
            <a:r>
              <a:rPr lang="en-GB" sz="1600" b="1" dirty="0"/>
              <a:t>You can send learners to new cohorts starting every Thursday (continuing Friday and the following Monday and Tuesday). </a:t>
            </a:r>
          </a:p>
          <a:p>
            <a:pPr>
              <a:buFont typeface="Wingdings" panose="05000000000000000000" pitchFamily="2" charset="2"/>
              <a:buChar char="q"/>
            </a:pPr>
            <a:r>
              <a:rPr lang="en-GB" sz="1600" b="1" dirty="0"/>
              <a:t>Training Zoom sessions will be from 9.30 am- 12.30pm each day, </a:t>
            </a:r>
            <a:r>
              <a:rPr lang="en-GB" sz="1600" dirty="0"/>
              <a:t>with learners spending the rest of each day on tutor led coursework. (Approx homework commitment – 12hrs on top of 4 x 2.5hrs Zoom Sessions).</a:t>
            </a:r>
          </a:p>
          <a:p>
            <a:pPr>
              <a:buFont typeface="Wingdings" panose="05000000000000000000" pitchFamily="2" charset="2"/>
              <a:buChar char="q"/>
            </a:pPr>
            <a:r>
              <a:rPr lang="en-GB" sz="1600" dirty="0"/>
              <a:t>The Medication Level 2 (RQF) can be taken as a stand-alone course on the Thurs and Fri only. </a:t>
            </a:r>
            <a:br>
              <a:rPr lang="en-GB" sz="1600" dirty="0"/>
            </a:br>
            <a:br>
              <a:rPr lang="en-GB" sz="1600" dirty="0"/>
            </a:br>
            <a:r>
              <a:rPr lang="en-GB" sz="1200" i="1" dirty="0"/>
              <a:t>*Please note the training covers all the Care Certificate Knowledge Standards except Basic Life Support, which you can either cover inhouse, or Social Works Ltd can do it for you over an additional ½ day training which you will need to contact us directly to arrange).</a:t>
            </a:r>
          </a:p>
        </p:txBody>
      </p:sp>
      <p:sp>
        <p:nvSpPr>
          <p:cNvPr id="4" name="Slide Number Placeholder 3">
            <a:extLst>
              <a:ext uri="{FF2B5EF4-FFF2-40B4-BE49-F238E27FC236}">
                <a16:creationId xmlns:a16="http://schemas.microsoft.com/office/drawing/2014/main" id="{8C80013F-A2EB-C78A-C95C-24C0EB49215F}"/>
              </a:ext>
            </a:extLst>
          </p:cNvPr>
          <p:cNvSpPr>
            <a:spLocks noGrp="1"/>
          </p:cNvSpPr>
          <p:nvPr>
            <p:ph type="sldNum" sz="quarter" idx="12"/>
          </p:nvPr>
        </p:nvSpPr>
        <p:spPr/>
        <p:txBody>
          <a:bodyPr/>
          <a:lstStyle/>
          <a:p>
            <a:fld id="{CC96F862-22B7-47CF-949A-D7EE55372B98}" type="slidenum">
              <a:rPr lang="en-GB" smtClean="0"/>
              <a:pPr/>
              <a:t>8</a:t>
            </a:fld>
            <a:endParaRPr lang="en-GB"/>
          </a:p>
        </p:txBody>
      </p:sp>
    </p:spTree>
    <p:extLst>
      <p:ext uri="{BB962C8B-B14F-4D97-AF65-F5344CB8AC3E}">
        <p14:creationId xmlns:p14="http://schemas.microsoft.com/office/powerpoint/2010/main" val="535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6367-3D57-3CA6-5B22-EA007EAEFFDA}"/>
              </a:ext>
            </a:extLst>
          </p:cNvPr>
          <p:cNvSpPr>
            <a:spLocks noGrp="1"/>
          </p:cNvSpPr>
          <p:nvPr>
            <p:ph type="title"/>
          </p:nvPr>
        </p:nvSpPr>
        <p:spPr/>
        <p:txBody>
          <a:bodyPr>
            <a:normAutofit/>
          </a:bodyPr>
          <a:lstStyle/>
          <a:p>
            <a:r>
              <a:rPr lang="en-GB" sz="3600" b="1" i="1" dirty="0">
                <a:solidFill>
                  <a:srgbClr val="E37222"/>
                </a:solidFill>
              </a:rPr>
              <a:t>FOR MANAGERS AND COORDINATORS…</a:t>
            </a:r>
          </a:p>
        </p:txBody>
      </p:sp>
      <p:sp>
        <p:nvSpPr>
          <p:cNvPr id="4" name="Content Placeholder 3">
            <a:extLst>
              <a:ext uri="{FF2B5EF4-FFF2-40B4-BE49-F238E27FC236}">
                <a16:creationId xmlns:a16="http://schemas.microsoft.com/office/drawing/2014/main" id="{E8ED10FA-8CD8-8CB5-AA55-688DF5D7519E}"/>
              </a:ext>
            </a:extLst>
          </p:cNvPr>
          <p:cNvSpPr>
            <a:spLocks noGrp="1"/>
          </p:cNvSpPr>
          <p:nvPr>
            <p:ph idx="1"/>
          </p:nvPr>
        </p:nvSpPr>
        <p:spPr/>
        <p:txBody>
          <a:bodyPr>
            <a:normAutofit/>
          </a:bodyPr>
          <a:lstStyle/>
          <a:p>
            <a:r>
              <a:rPr lang="en-GB" sz="2400" b="1" dirty="0"/>
              <a:t>MANAGEMENT MULTI-SESSION PROGRAMMES  </a:t>
            </a:r>
          </a:p>
          <a:p>
            <a:pPr lvl="1">
              <a:buFont typeface="Wingdings" panose="05000000000000000000" pitchFamily="2" charset="2"/>
              <a:buChar char="§"/>
            </a:pPr>
            <a:r>
              <a:rPr lang="en-GB" sz="2000" b="1" dirty="0"/>
              <a:t>WELL LED - </a:t>
            </a:r>
            <a:r>
              <a:rPr lang="en-GB" sz="2000" dirty="0"/>
              <a:t>Developing skills for established managers </a:t>
            </a:r>
            <a:br>
              <a:rPr lang="en-GB" sz="2000" dirty="0"/>
            </a:br>
            <a:r>
              <a:rPr lang="en-GB" sz="2000" dirty="0"/>
              <a:t>4-day course, with a mix of live virtual tutorials and digital resources. </a:t>
            </a:r>
          </a:p>
          <a:p>
            <a:pPr lvl="1">
              <a:buFont typeface="Wingdings" panose="05000000000000000000" pitchFamily="2" charset="2"/>
              <a:buChar char="§"/>
            </a:pPr>
            <a:r>
              <a:rPr lang="en-GB" sz="2000" b="1" dirty="0"/>
              <a:t>LEAD-TO-SUCCEED - </a:t>
            </a:r>
            <a:r>
              <a:rPr lang="en-GB" sz="2000" dirty="0"/>
              <a:t>Preparing new and aspiring managers </a:t>
            </a:r>
            <a:br>
              <a:rPr lang="en-GB" sz="2000" dirty="0"/>
            </a:br>
            <a:r>
              <a:rPr lang="en-GB" sz="2000" dirty="0"/>
              <a:t>5-day course, with a mix of live virtual tutorials and digital resources.</a:t>
            </a:r>
          </a:p>
          <a:p>
            <a:pPr lvl="1">
              <a:buFont typeface="Wingdings" panose="05000000000000000000" pitchFamily="2" charset="2"/>
              <a:buChar char="§"/>
            </a:pPr>
            <a:r>
              <a:rPr lang="en-GB" sz="2000" b="1" dirty="0"/>
              <a:t>Leading Change Improving Care -  </a:t>
            </a:r>
            <a:r>
              <a:rPr lang="en-GB" sz="2000" dirty="0"/>
              <a:t>5 interactive Action Learning modules run over 3-4 months</a:t>
            </a:r>
          </a:p>
          <a:p>
            <a:r>
              <a:rPr lang="en-GB" sz="2400" b="1" dirty="0"/>
              <a:t>SINGLE SESSION MANAGEMENT CPD MODULES</a:t>
            </a:r>
          </a:p>
          <a:p>
            <a:pPr lvl="1">
              <a:buFont typeface="Wingdings" panose="05000000000000000000" pitchFamily="2" charset="2"/>
              <a:buChar char="§"/>
            </a:pPr>
            <a:r>
              <a:rPr lang="en-GB" sz="2000" dirty="0"/>
              <a:t>UNDERSTANDING SELF-MANAGEMENT SKILLS </a:t>
            </a:r>
          </a:p>
          <a:p>
            <a:pPr lvl="1">
              <a:buFont typeface="Wingdings" panose="05000000000000000000" pitchFamily="2" charset="2"/>
              <a:buChar char="§"/>
            </a:pPr>
            <a:r>
              <a:rPr lang="en-GB" sz="2000" dirty="0"/>
              <a:t>UNDERSTANDING PERFORMANCE-MANAGEMENT </a:t>
            </a:r>
          </a:p>
          <a:p>
            <a:pPr lvl="1">
              <a:buFont typeface="Wingdings" panose="05000000000000000000" pitchFamily="2" charset="2"/>
              <a:buChar char="§"/>
            </a:pPr>
            <a:r>
              <a:rPr lang="en-GB" sz="2000" dirty="0"/>
              <a:t>UNDERSTANDING WORKPLACE CULTURE </a:t>
            </a:r>
          </a:p>
        </p:txBody>
      </p:sp>
      <p:sp>
        <p:nvSpPr>
          <p:cNvPr id="3" name="Slide Number Placeholder 2">
            <a:extLst>
              <a:ext uri="{FF2B5EF4-FFF2-40B4-BE49-F238E27FC236}">
                <a16:creationId xmlns:a16="http://schemas.microsoft.com/office/drawing/2014/main" id="{761337CF-4EF4-AFE1-339E-6E77923A84E5}"/>
              </a:ext>
            </a:extLst>
          </p:cNvPr>
          <p:cNvSpPr>
            <a:spLocks noGrp="1"/>
          </p:cNvSpPr>
          <p:nvPr>
            <p:ph type="sldNum" sz="quarter" idx="12"/>
          </p:nvPr>
        </p:nvSpPr>
        <p:spPr/>
        <p:txBody>
          <a:bodyPr/>
          <a:lstStyle/>
          <a:p>
            <a:fld id="{CC96F862-22B7-47CF-949A-D7EE55372B98}" type="slidenum">
              <a:rPr lang="en-GB" smtClean="0"/>
              <a:pPr/>
              <a:t>9</a:t>
            </a:fld>
            <a:endParaRPr lang="en-GB"/>
          </a:p>
        </p:txBody>
      </p:sp>
    </p:spTree>
    <p:extLst>
      <p:ext uri="{BB962C8B-B14F-4D97-AF65-F5344CB8AC3E}">
        <p14:creationId xmlns:p14="http://schemas.microsoft.com/office/powerpoint/2010/main" val="4050777749"/>
      </p:ext>
    </p:extLst>
  </p:cSld>
  <p:clrMapOvr>
    <a:masterClrMapping/>
  </p:clrMapOvr>
</p:sld>
</file>

<file path=ppt/theme/theme1.xml><?xml version="1.0" encoding="utf-8"?>
<a:theme xmlns:a="http://schemas.openxmlformats.org/drawingml/2006/main" name="All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1319</Words>
  <Application>Microsoft Office PowerPoint</Application>
  <PresentationFormat>On-screen Show (4:3)</PresentationFormat>
  <Paragraphs>89</Paragraphs>
  <Slides>13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&amp;quot</vt:lpstr>
      <vt:lpstr>Arial</vt:lpstr>
      <vt:lpstr>Calibri</vt:lpstr>
      <vt:lpstr>Calibri Light</vt:lpstr>
      <vt:lpstr>Wingdings</vt:lpstr>
      <vt:lpstr>All Master</vt:lpstr>
      <vt:lpstr>Retrospect</vt:lpstr>
      <vt:lpstr>PowerPoint Presentation</vt:lpstr>
      <vt:lpstr>What is the WDF?</vt:lpstr>
      <vt:lpstr>How do I become eligible for funding? </vt:lpstr>
      <vt:lpstr>An establishment needs to  complete an ASC-WDS workplace record  before 1 April every year.   The establishment must:   Fully complete establishment information  and  individual ASC-WDS staff records  for all workers with a minimum of 90% of the data completed in detail. </vt:lpstr>
      <vt:lpstr>Who sees the data?</vt:lpstr>
      <vt:lpstr>Step 2</vt:lpstr>
      <vt:lpstr>Step 3 Choose a course and learn </vt:lpstr>
      <vt:lpstr>CARE CERTIFICATE (KNOWLEDGE)** AND LEVEL 2 CERTIFICATE IN PRINCIPLES OF MEDICATION HANDLING AND ADMINISTRATION FOR CARE SETTINGS (RQF). </vt:lpstr>
      <vt:lpstr>FOR MANAGERS AND COORDINATORS…</vt:lpstr>
      <vt:lpstr>FOR SPECIALIST KNOWLWDGE…</vt:lpstr>
      <vt:lpstr>FOR Diplomas…</vt:lpstr>
      <vt:lpstr>Step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strong, not what’s wrong</dc:title>
  <dc:creator>John Buttle</dc:creator>
  <cp:lastModifiedBy>John Buttle</cp:lastModifiedBy>
  <cp:revision>5</cp:revision>
  <cp:lastPrinted>2019-07-13T16:41:18Z</cp:lastPrinted>
  <dcterms:created xsi:type="dcterms:W3CDTF">2019-07-13T15:57:11Z</dcterms:created>
  <dcterms:modified xsi:type="dcterms:W3CDTF">2023-11-07T10:49:34Z</dcterms:modified>
</cp:coreProperties>
</file>