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5" r:id="rId6"/>
    <p:sldMasterId id="2147483685" r:id="rId7"/>
  </p:sldMasterIdLst>
  <p:notesMasterIdLst>
    <p:notesMasterId r:id="rId25"/>
  </p:notesMasterIdLst>
  <p:sldIdLst>
    <p:sldId id="294" r:id="rId8"/>
    <p:sldId id="282" r:id="rId9"/>
    <p:sldId id="292" r:id="rId10"/>
    <p:sldId id="295" r:id="rId11"/>
    <p:sldId id="296" r:id="rId12"/>
    <p:sldId id="807" r:id="rId13"/>
    <p:sldId id="1630" r:id="rId14"/>
    <p:sldId id="452" r:id="rId15"/>
    <p:sldId id="341" r:id="rId16"/>
    <p:sldId id="1620" r:id="rId17"/>
    <p:sldId id="281" r:id="rId18"/>
    <p:sldId id="1613" r:id="rId19"/>
    <p:sldId id="270" r:id="rId20"/>
    <p:sldId id="1603" r:id="rId21"/>
    <p:sldId id="271" r:id="rId22"/>
    <p:sldId id="1623" r:id="rId23"/>
    <p:sldId id="8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25E48-97E0-4CE1-B306-5E84D5D4E759}"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82511-11B6-40D5-AD51-3D3A54D9695F}" type="slidenum">
              <a:rPr lang="en-GB" smtClean="0"/>
              <a:t>‹#›</a:t>
            </a:fld>
            <a:endParaRPr lang="en-GB"/>
          </a:p>
        </p:txBody>
      </p:sp>
    </p:spTree>
    <p:extLst>
      <p:ext uri="{BB962C8B-B14F-4D97-AF65-F5344CB8AC3E}">
        <p14:creationId xmlns:p14="http://schemas.microsoft.com/office/powerpoint/2010/main" val="195705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forcare.org.uk/Learning-development/inducting-staff/care-certificate/Care-Certificate.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082511-11B6-40D5-AD51-3D3A54D9695F}" type="slidenum">
              <a:rPr lang="en-GB" smtClean="0"/>
              <a:t>1</a:t>
            </a:fld>
            <a:endParaRPr lang="en-GB"/>
          </a:p>
        </p:txBody>
      </p:sp>
    </p:spTree>
    <p:extLst>
      <p:ext uri="{BB962C8B-B14F-4D97-AF65-F5344CB8AC3E}">
        <p14:creationId xmlns:p14="http://schemas.microsoft.com/office/powerpoint/2010/main" val="3419227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t>
            </a:r>
            <a:r>
              <a:rPr lang="en-GB" sz="1800" b="0" dirty="0">
                <a:solidFill>
                  <a:srgbClr val="005EB8"/>
                </a:solidFill>
              </a:rPr>
              <a:t>Adult Social Care Workforce Data Set (ASC-WDS) is</a:t>
            </a:r>
            <a:r>
              <a:rPr lang="en-GB" b="0" i="0" dirty="0"/>
              <a:t> </a:t>
            </a:r>
            <a:r>
              <a:rPr lang="en-GB" b="0" dirty="0"/>
              <a:t>a </a:t>
            </a:r>
            <a:r>
              <a:rPr lang="en-GB" dirty="0"/>
              <a:t>data collection service that’s commissioned and funded by the Department of Health and Social Care – and it’s the leading source of intelligence for the adult social care workforce. Without the data we collect via the ASC-WDS it’d be really difficult for the government – and other bodies – to make decisions about policy and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collect the data by asking organisations such as yourselves – and also local authorities – to set-up accounts and input information about their service and also their workforce. All data is of course anonymised before it’s shared.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know that the adult social care sector is complex and fragmented and made up of thousands of different care providers. And, we know that the people who work in the sector are absolutely vital in terms of providing high quality care and support. So, understanding that workforce is so important for planning and decision making across the sector- and that’s what we’re trying to do with ASC-WDS- to build that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already around 20,000 providers using the service. It provides crucial information to key decision makers such as Government, DHSC, CQC and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We’ve recently provided evidence using out intelligence to the Health and social care select committee on workforce burnout &amp; wellbeing and their latest enquiry on recruitment and retention. We’ve also been involved in the MAC review of impact of ending freedom of movement- and we know that’s results in care workers being added to the shortage occupation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 data is really key for the sector and it is being used to support the workforce.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02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03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ea typeface="Calibri" panose="020F0502020204030204" pitchFamily="34" charset="0"/>
              </a:rPr>
              <a:t>Last year, the WDF allowed for-</a:t>
            </a:r>
          </a:p>
          <a:p>
            <a:pPr marL="342900" marR="0" lvl="0" indent="-34290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endParaRPr lang="en-GB" sz="1200" dirty="0">
              <a:ea typeface="Calibri" panose="020F0502020204030204" pitchFamily="34" charset="0"/>
            </a:endParaRPr>
          </a:p>
          <a:p>
            <a:pPr marL="171450" indent="-171450">
              <a:lnSpc>
                <a:spcPct val="90000"/>
              </a:lnSpc>
              <a:spcBef>
                <a:spcPts val="1000"/>
              </a:spcBef>
              <a:buFont typeface="Wingdings" panose="05000000000000000000" pitchFamily="2" charset="2"/>
              <a:buChar char="Ø"/>
            </a:pPr>
            <a:r>
              <a:rPr lang="en-GB" sz="1200" kern="1200" dirty="0">
                <a:solidFill>
                  <a:srgbClr val="000000"/>
                </a:solidFill>
                <a:effectLst/>
                <a:latin typeface="Arial" panose="020B0604020202020204" pitchFamily="34" charset="0"/>
                <a:ea typeface="Times New Roman" panose="02020603050405020304" pitchFamily="18" charset="0"/>
              </a:rPr>
              <a:t>Continuing professional development eLearning modules and group Learning programmes  for aspiring, new and experienced leaders and managers</a:t>
            </a:r>
            <a:endParaRPr lang="en-GB" sz="1200" dirty="0">
              <a:effectLst/>
              <a:latin typeface="Times New Roman" panose="02020603050405020304" pitchFamily="18" charset="0"/>
              <a:ea typeface="Times New Roman" panose="02020603050405020304" pitchFamily="18" charset="0"/>
            </a:endParaRPr>
          </a:p>
          <a:p>
            <a:pPr marL="171450" indent="-171450">
              <a:lnSpc>
                <a:spcPct val="115000"/>
              </a:lnSpc>
              <a:spcBef>
                <a:spcPts val="1000"/>
              </a:spcBef>
              <a:spcAft>
                <a:spcPts val="600"/>
              </a:spcAft>
              <a:buFont typeface="Wingdings" panose="05000000000000000000" pitchFamily="2" charset="2"/>
              <a:buChar char="Ø"/>
            </a:pPr>
            <a:r>
              <a:rPr lang="en-GB" sz="1200" kern="1200" dirty="0">
                <a:solidFill>
                  <a:srgbClr val="000000"/>
                </a:solidFill>
                <a:effectLst/>
                <a:latin typeface="Arial" panose="020B0604020202020204" pitchFamily="34" charset="0"/>
                <a:ea typeface="Calibri" panose="020F0502020204030204" pitchFamily="34" charset="0"/>
              </a:rPr>
              <a:t>Level 2 and 3 awards, certificates and diplomas</a:t>
            </a:r>
            <a:endParaRPr lang="en-GB" sz="1200" dirty="0">
              <a:effectLst/>
              <a:latin typeface="Times New Roman" panose="02020603050405020304" pitchFamily="18" charset="0"/>
              <a:ea typeface="Times New Roman" panose="02020603050405020304" pitchFamily="18" charset="0"/>
            </a:endParaRPr>
          </a:p>
          <a:p>
            <a:pPr marL="171450" indent="-171450">
              <a:lnSpc>
                <a:spcPct val="90000"/>
              </a:lnSpc>
              <a:spcBef>
                <a:spcPts val="1000"/>
              </a:spcBef>
              <a:buFont typeface="Wingdings" panose="05000000000000000000" pitchFamily="2" charset="2"/>
              <a:buChar char="Ø"/>
            </a:pPr>
            <a:r>
              <a:rPr lang="en-GB" sz="1200" kern="1200" dirty="0">
                <a:solidFill>
                  <a:srgbClr val="000000"/>
                </a:solidFill>
                <a:effectLst/>
                <a:latin typeface="Arial" panose="020B0604020202020204" pitchFamily="34" charset="0"/>
                <a:ea typeface="Calibri" panose="020F0502020204030204" pitchFamily="34" charset="0"/>
              </a:rPr>
              <a:t>Level 2, 3, 4 and 5 Apprenticeships </a:t>
            </a:r>
            <a:endParaRPr lang="en-GB" sz="1200" dirty="0">
              <a:effectLst/>
              <a:latin typeface="Times New Roman" panose="02020603050405020304" pitchFamily="18" charset="0"/>
              <a:ea typeface="Times New Roman" panose="02020603050405020304" pitchFamily="18" charset="0"/>
            </a:endParaRPr>
          </a:p>
          <a:p>
            <a:pPr marL="171450" indent="-171450">
              <a:lnSpc>
                <a:spcPct val="90000"/>
              </a:lnSpc>
              <a:spcBef>
                <a:spcPts val="1000"/>
              </a:spcBef>
              <a:buFont typeface="Wingdings" panose="05000000000000000000" pitchFamily="2" charset="2"/>
              <a:buChar char="Ø"/>
            </a:pPr>
            <a:r>
              <a:rPr lang="en-GB" sz="1200" kern="1200" dirty="0">
                <a:solidFill>
                  <a:srgbClr val="000000"/>
                </a:solidFill>
                <a:effectLst/>
                <a:latin typeface="Arial" panose="020B0604020202020204" pitchFamily="34" charset="0"/>
                <a:ea typeface="Times New Roman" panose="02020603050405020304" pitchFamily="18" charset="0"/>
              </a:rPr>
              <a:t>Leadership and management Certificate and Diploma Qualifications</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Programmes include-</a:t>
            </a:r>
          </a:p>
          <a:p>
            <a:r>
              <a:rPr lang="en-GB" sz="1200" dirty="0">
                <a:effectLst/>
                <a:latin typeface="Arial" panose="020B0604020202020204" pitchFamily="34" charset="0"/>
                <a:ea typeface="Calibri" panose="020F0502020204030204" pitchFamily="34" charset="0"/>
              </a:rPr>
              <a:t>Dementia, autism, diabetes, </a:t>
            </a:r>
            <a:r>
              <a:rPr lang="en-GB" sz="1200" dirty="0" err="1">
                <a:effectLst/>
                <a:latin typeface="Arial" panose="020B0604020202020204" pitchFamily="34" charset="0"/>
                <a:ea typeface="Calibri" panose="020F0502020204030204" pitchFamily="34" charset="0"/>
              </a:rPr>
              <a:t>EoL</a:t>
            </a:r>
            <a:r>
              <a:rPr lang="en-GB" sz="1200" dirty="0">
                <a:effectLst/>
                <a:latin typeface="Arial" panose="020B0604020202020204" pitchFamily="34" charset="0"/>
                <a:ea typeface="Calibri" panose="020F0502020204030204" pitchFamily="34" charset="0"/>
              </a:rPr>
              <a:t>, falls, food, nutrition, levels 2,3,4,5 diplomas in care-standalone and as part of apprenticeships,  leadership, LD, medication, MCA, MH, oral care, stroke. </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Also Learning programmes which can only be delivered by endorsed providers under licence-lead to success, well led, performance management, self management, workplace culture, moving up, the 11 development modules which are for aspiring, new and experienced leaders and managers, and Learn from Events, and a learning programme for individuals who will be assessing the Care Certificate in the workplace. </a:t>
            </a:r>
            <a:endParaRPr lang="en-GB" sz="12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endParaRPr lang="en-GB" sz="1200" dirty="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94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61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40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use ASC-WDS to compare data from your workplace against similar organisations. You can find out where you rank in workforce metrics for pay, turnover, sickness and staff qualifications. We measure you against workplaces providing the same main service as you in your local authority, and can also show you the data for Good and Outstanding providers or workplaces with a low turnover rate in your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worth noting that currently benchmarking is only available to some types of providers, but we’re working to extend this to others. [Currently: CQC regulated care homes with nursing, care only homes and domiciliary care providers]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32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off values-based interviewing and valuable conversations bespoke seminars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off eLearning modules from Skills for Care.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103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36C29C-A943-497B-8BA6-EDAA9719ED7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0ED59-D448-4371-8470-C1D1C045C2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94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082511-11B6-40D5-AD51-3D3A54D9695F}" type="slidenum">
              <a:rPr lang="en-GB" smtClean="0"/>
              <a:t>3</a:t>
            </a:fld>
            <a:endParaRPr lang="en-GB"/>
          </a:p>
        </p:txBody>
      </p:sp>
    </p:spTree>
    <p:extLst>
      <p:ext uri="{BB962C8B-B14F-4D97-AF65-F5344CB8AC3E}">
        <p14:creationId xmlns:p14="http://schemas.microsoft.com/office/powerpoint/2010/main" val="173722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082511-11B6-40D5-AD51-3D3A54D9695F}" type="slidenum">
              <a:rPr lang="en-GB" smtClean="0"/>
              <a:t>4</a:t>
            </a:fld>
            <a:endParaRPr lang="en-GB"/>
          </a:p>
        </p:txBody>
      </p:sp>
    </p:spTree>
    <p:extLst>
      <p:ext uri="{BB962C8B-B14F-4D97-AF65-F5344CB8AC3E}">
        <p14:creationId xmlns:p14="http://schemas.microsoft.com/office/powerpoint/2010/main" val="423369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082511-11B6-40D5-AD51-3D3A54D9695F}" type="slidenum">
              <a:rPr lang="en-GB" smtClean="0"/>
              <a:t>5</a:t>
            </a:fld>
            <a:endParaRPr lang="en-GB"/>
          </a:p>
        </p:txBody>
      </p:sp>
    </p:spTree>
    <p:extLst>
      <p:ext uri="{BB962C8B-B14F-4D97-AF65-F5344CB8AC3E}">
        <p14:creationId xmlns:p14="http://schemas.microsoft.com/office/powerpoint/2010/main" val="351811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9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spcAft>
                <a:spcPts val="1200"/>
              </a:spcAft>
            </a:pPr>
            <a:r>
              <a:rPr lang="en-GB" sz="1800" b="1" u="sng" dirty="0">
                <a:solidFill>
                  <a:srgbClr val="0563C1"/>
                </a:solidFill>
                <a:effectLst/>
                <a:latin typeface="Arial" panose="020B0604020202020204" pitchFamily="34" charset="0"/>
                <a:ea typeface="Calibri" panose="020F0502020204030204" pitchFamily="34" charset="0"/>
              </a:rPr>
              <a:t>Funding available for the rapid induction training</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fully funded rapid induction programme is available this financial year (23-24) to ensure all workers can perform their duties safely.</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programmes available are-</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assisting and moving people</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basic life support</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fire safety</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food safety</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health and safety awareness</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infection prevention and control</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medication management and safeguarding (specifically around isolation). </a:t>
            </a:r>
            <a:endParaRPr lang="en-GB" sz="1800" dirty="0">
              <a:effectLst/>
              <a:latin typeface="Calibri" panose="020F0502020204030204" pitchFamily="34" charset="0"/>
              <a:ea typeface="Calibri" panose="020F0502020204030204" pitchFamily="34" charset="0"/>
            </a:endParaRPr>
          </a:p>
          <a:p>
            <a:r>
              <a:rPr lang="en-GB" sz="1800" dirty="0">
                <a:solidFill>
                  <a:srgbClr val="4D4D4D"/>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rapid induction also contains the main knowledge elements from the </a:t>
            </a:r>
            <a:r>
              <a:rPr lang="en-GB" sz="1800" u="sng" dirty="0">
                <a:solidFill>
                  <a:srgbClr val="0065BD"/>
                </a:solidFill>
                <a:effectLst/>
                <a:latin typeface="Arial" panose="020B0604020202020204" pitchFamily="34" charset="0"/>
                <a:ea typeface="Calibri" panose="020F0502020204030204" pitchFamily="34" charset="0"/>
                <a:hlinkClick r:id="rId3"/>
              </a:rPr>
              <a:t>Care Certificate</a:t>
            </a:r>
            <a:r>
              <a:rPr lang="en-GB" sz="1800" dirty="0">
                <a:solidFill>
                  <a:srgbClr val="4D4D4D"/>
                </a:solidFill>
                <a:effectLst/>
                <a:latin typeface="Arial" panose="020B0604020202020204" pitchFamily="34" charset="0"/>
                <a:ea typeface="Calibri" panose="020F0502020204030204" pitchFamily="34" charset="0"/>
              </a:rPr>
              <a:t>.</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Employers can select from 6 endorsed training providers. These providers have been awarded grants to deliver the rapid induction programme. Please note, all training will be delivered virtually.</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rPr>
              <a:t>http://www.skillsforcare.org.uk/essentialtraining</a:t>
            </a:r>
          </a:p>
          <a:p>
            <a:endParaRPr lang="en-GB" sz="1800" dirty="0">
              <a:effectLst/>
              <a:latin typeface="Arial" panose="020B060402020202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5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96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E6F0-DA10-4E0E-88C5-3709EE448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58698A-8CD3-43E1-ADA4-689D404B1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F45580-0FBF-4FE5-8527-0B0B59C45557}"/>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5" name="Footer Placeholder 4">
            <a:extLst>
              <a:ext uri="{FF2B5EF4-FFF2-40B4-BE49-F238E27FC236}">
                <a16:creationId xmlns:a16="http://schemas.microsoft.com/office/drawing/2014/main" id="{61E50B84-2D43-4D45-A1CC-1B3CF6E65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A0C31C-C144-4DE1-BC34-1F1D66D62648}"/>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395984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C3F3-F12C-4155-B921-0C9D1C7514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1E27BE-B9AF-46B7-8EEB-034F18BE2B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B44A18-6A93-455B-9F75-0C3DFD19E053}"/>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5" name="Footer Placeholder 4">
            <a:extLst>
              <a:ext uri="{FF2B5EF4-FFF2-40B4-BE49-F238E27FC236}">
                <a16:creationId xmlns:a16="http://schemas.microsoft.com/office/drawing/2014/main" id="{6AA0C4D9-3DFA-404D-A88D-B72CA231C4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5B6B13-E671-4B0D-AC20-F382FF6D356C}"/>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279839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05E60-86EC-4B53-AB5B-354B8D6366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AC139-39CF-48D3-BA4C-E578AF2050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6F4E75-847B-48E1-938E-867BE315E3E9}"/>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5" name="Footer Placeholder 4">
            <a:extLst>
              <a:ext uri="{FF2B5EF4-FFF2-40B4-BE49-F238E27FC236}">
                <a16:creationId xmlns:a16="http://schemas.microsoft.com/office/drawing/2014/main" id="{D2B7EBA2-5976-4D7C-8A52-689992120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6970A-13FE-4772-91FF-0D60AD29F13E}"/>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327165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1" y="288925"/>
            <a:ext cx="423333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33" y="339725"/>
            <a:ext cx="7744884"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10" name="Title 1"/>
          <p:cNvSpPr>
            <a:spLocks noGrp="1"/>
          </p:cNvSpPr>
          <p:nvPr>
            <p:ph type="title"/>
          </p:nvPr>
        </p:nvSpPr>
        <p:spPr>
          <a:xfrm>
            <a:off x="257058" y="561080"/>
            <a:ext cx="7395993"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a:p>
        </p:txBody>
      </p:sp>
      <p:sp>
        <p:nvSpPr>
          <p:cNvPr id="11" name="Text Placeholder 7"/>
          <p:cNvSpPr>
            <a:spLocks noGrp="1"/>
          </p:cNvSpPr>
          <p:nvPr>
            <p:ph type="body" sz="quarter" idx="10"/>
          </p:nvPr>
        </p:nvSpPr>
        <p:spPr>
          <a:xfrm>
            <a:off x="305514" y="2567155"/>
            <a:ext cx="11445812"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1"/>
          </p:nvPr>
        </p:nvSpPr>
        <p:spPr>
          <a:xfrm>
            <a:off x="308318" y="1795751"/>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93853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133598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177621018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984433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425983213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0974863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1945589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274556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930F-E8C6-4A39-8E2D-7943713A6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1C1172-0C05-4631-AEE3-F33869F985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4A1D6-6F5A-4CA8-A225-49F02AF42C6E}"/>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5" name="Footer Placeholder 4">
            <a:extLst>
              <a:ext uri="{FF2B5EF4-FFF2-40B4-BE49-F238E27FC236}">
                <a16:creationId xmlns:a16="http://schemas.microsoft.com/office/drawing/2014/main" id="{91E647F7-5D79-4AE1-A0AA-7335A5DE38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F078FD-C936-4B71-9FB1-1F41EE863576}"/>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971481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120673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3095852"/>
            <a:ext cx="11195417"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7666347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3303549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958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5816" y="406843"/>
            <a:ext cx="7395993"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337188" y="1708151"/>
            <a:ext cx="7433376"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262534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15816" y="406843"/>
            <a:ext cx="7395993"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337188" y="1708151"/>
            <a:ext cx="7433376"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600713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15816" y="406843"/>
            <a:ext cx="7395993"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337188" y="1708151"/>
            <a:ext cx="7433376"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110008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15816" y="406843"/>
            <a:ext cx="7395993"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337188" y="1708151"/>
            <a:ext cx="7433376"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404797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300">
    <p:spTree>
      <p:nvGrpSpPr>
        <p:cNvPr id="1" name=""/>
        <p:cNvGrpSpPr/>
        <p:nvPr/>
      </p:nvGrpSpPr>
      <p:grpSpPr>
        <a:xfrm>
          <a:off x="0" y="0"/>
          <a:ext cx="0" cy="0"/>
          <a:chOff x="0" y="0"/>
          <a:chExt cx="0" cy="0"/>
        </a:xfrm>
      </p:grpSpPr>
      <p:sp>
        <p:nvSpPr>
          <p:cNvPr id="5" name="Rectangle 4"/>
          <p:cNvSpPr/>
          <p:nvPr userDrawn="1"/>
        </p:nvSpPr>
        <p:spPr>
          <a:xfrm>
            <a:off x="165101" y="169863"/>
            <a:ext cx="12026900" cy="593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0"/>
            <a:ext cx="12192000" cy="685800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91134" y="5780089"/>
            <a:ext cx="211243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615810" y="1454229"/>
            <a:ext cx="8784116" cy="2539023"/>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Picture Placeholder 9"/>
          <p:cNvSpPr>
            <a:spLocks noGrp="1"/>
          </p:cNvSpPr>
          <p:nvPr>
            <p:ph type="pic" sz="quarter" idx="10"/>
          </p:nvPr>
        </p:nvSpPr>
        <p:spPr>
          <a:xfrm>
            <a:off x="780901" y="2152031"/>
            <a:ext cx="609831" cy="457373"/>
          </a:xfrm>
          <a:prstGeom prst="rect">
            <a:avLst/>
          </a:prstGeom>
          <a:blipFill>
            <a:blip r:embed="rId3"/>
            <a:stretch>
              <a:fillRect/>
            </a:stretch>
          </a:blipFill>
        </p:spPr>
        <p:txBody>
          <a:bodyPr/>
          <a:lstStyle>
            <a:lvl1pPr marL="0" indent="0">
              <a:buNone/>
              <a:defRPr sz="800">
                <a:latin typeface="Arial" pitchFamily="34" charset="0"/>
                <a:cs typeface="Arial" pitchFamily="34" charset="0"/>
              </a:defRPr>
            </a:lvl1pPr>
          </a:lstStyle>
          <a:p>
            <a:pPr lvl="0"/>
            <a:r>
              <a:rPr lang="en-US" noProof="0"/>
              <a:t>Click icon to add picture</a:t>
            </a:r>
            <a:endParaRPr lang="en-GB" noProof="0" dirty="0"/>
          </a:p>
        </p:txBody>
      </p:sp>
      <p:sp>
        <p:nvSpPr>
          <p:cNvPr id="12" name="Picture Placeholder 11"/>
          <p:cNvSpPr>
            <a:spLocks noGrp="1"/>
          </p:cNvSpPr>
          <p:nvPr>
            <p:ph type="pic" sz="quarter" idx="11"/>
          </p:nvPr>
        </p:nvSpPr>
        <p:spPr>
          <a:xfrm>
            <a:off x="10869977" y="2803621"/>
            <a:ext cx="609831" cy="457373"/>
          </a:xfrm>
          <a:prstGeom prst="rect">
            <a:avLst/>
          </a:prstGeom>
          <a:blipFill>
            <a:blip r:embed="rId4"/>
            <a:stretch>
              <a:fillRect/>
            </a:stretch>
          </a:blipFill>
        </p:spPr>
        <p:txBody>
          <a:bodyPr/>
          <a:lstStyle>
            <a:lvl1pPr marL="0" indent="0">
              <a:buNone/>
              <a:defRPr lang="en-GB" sz="800" dirty="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183340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1" y="288925"/>
            <a:ext cx="423333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33" y="339725"/>
            <a:ext cx="7744884"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Title 1"/>
          <p:cNvSpPr>
            <a:spLocks noGrp="1"/>
          </p:cNvSpPr>
          <p:nvPr>
            <p:ph type="title"/>
          </p:nvPr>
        </p:nvSpPr>
        <p:spPr>
          <a:xfrm>
            <a:off x="257058" y="561080"/>
            <a:ext cx="7395993"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305514" y="2567155"/>
            <a:ext cx="11445812"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308318" y="1795751"/>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51195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2853-B70D-4637-9EF6-63392A7D1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0B245E-F06B-4BE0-8C67-1077AE6FA9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A8918-BD98-4290-A24D-DA539AE89303}"/>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5" name="Footer Placeholder 4">
            <a:extLst>
              <a:ext uri="{FF2B5EF4-FFF2-40B4-BE49-F238E27FC236}">
                <a16:creationId xmlns:a16="http://schemas.microsoft.com/office/drawing/2014/main" id="{B22B50A9-1266-4190-87A1-367CA10C2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57354-3624-4B73-969C-570A6C89EDD9}"/>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1149990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1" y="288925"/>
            <a:ext cx="423333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33" y="339725"/>
            <a:ext cx="7744884"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 name="Title 1"/>
          <p:cNvSpPr>
            <a:spLocks noGrp="1"/>
          </p:cNvSpPr>
          <p:nvPr>
            <p:ph type="title"/>
          </p:nvPr>
        </p:nvSpPr>
        <p:spPr>
          <a:xfrm>
            <a:off x="257058" y="561080"/>
            <a:ext cx="7395993"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1" name="Text Placeholder 7"/>
          <p:cNvSpPr>
            <a:spLocks noGrp="1"/>
          </p:cNvSpPr>
          <p:nvPr>
            <p:ph type="body" sz="quarter" idx="10"/>
          </p:nvPr>
        </p:nvSpPr>
        <p:spPr>
          <a:xfrm>
            <a:off x="305514" y="2567155"/>
            <a:ext cx="11445812"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1"/>
          </p:nvPr>
        </p:nvSpPr>
        <p:spPr>
          <a:xfrm>
            <a:off x="308318" y="1795751"/>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07605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1" y="288925"/>
            <a:ext cx="423333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33" y="339725"/>
            <a:ext cx="7744884"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ndParaRPr>
          </a:p>
        </p:txBody>
      </p:sp>
      <p:sp>
        <p:nvSpPr>
          <p:cNvPr id="11" name="Title 1"/>
          <p:cNvSpPr>
            <a:spLocks noGrp="1"/>
          </p:cNvSpPr>
          <p:nvPr>
            <p:ph type="title"/>
          </p:nvPr>
        </p:nvSpPr>
        <p:spPr>
          <a:xfrm>
            <a:off x="257058" y="561080"/>
            <a:ext cx="7395993"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2" name="Text Placeholder 7"/>
          <p:cNvSpPr>
            <a:spLocks noGrp="1"/>
          </p:cNvSpPr>
          <p:nvPr>
            <p:ph type="body" sz="quarter" idx="10"/>
          </p:nvPr>
        </p:nvSpPr>
        <p:spPr>
          <a:xfrm>
            <a:off x="305514" y="2567155"/>
            <a:ext cx="11445812"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1"/>
          </p:nvPr>
        </p:nvSpPr>
        <p:spPr>
          <a:xfrm>
            <a:off x="308318" y="1795751"/>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304894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1" y="288925"/>
            <a:ext cx="423333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33" y="339725"/>
            <a:ext cx="7744884"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9" name="Title 1"/>
          <p:cNvSpPr>
            <a:spLocks noGrp="1"/>
          </p:cNvSpPr>
          <p:nvPr>
            <p:ph type="title"/>
          </p:nvPr>
        </p:nvSpPr>
        <p:spPr>
          <a:xfrm>
            <a:off x="257058" y="561080"/>
            <a:ext cx="7395993"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305514" y="2567155"/>
            <a:ext cx="11445812"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308318" y="1795751"/>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12605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1" y="288925"/>
            <a:ext cx="423333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33" y="339725"/>
            <a:ext cx="7744884"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9" name="Title 1"/>
          <p:cNvSpPr>
            <a:spLocks noGrp="1"/>
          </p:cNvSpPr>
          <p:nvPr>
            <p:ph type="title"/>
          </p:nvPr>
        </p:nvSpPr>
        <p:spPr>
          <a:xfrm>
            <a:off x="257058" y="561080"/>
            <a:ext cx="7395993"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305514" y="2567155"/>
            <a:ext cx="11445812"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308318" y="1795751"/>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930125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S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1" y="288925"/>
            <a:ext cx="423333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33" y="339725"/>
            <a:ext cx="7744884"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9" name="Rectangle 8"/>
          <p:cNvSpPr/>
          <p:nvPr userDrawn="1"/>
        </p:nvSpPr>
        <p:spPr>
          <a:xfrm>
            <a:off x="7664451" y="288925"/>
            <a:ext cx="4527549"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00117" y="157164"/>
            <a:ext cx="26162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57058" y="561080"/>
            <a:ext cx="7395993"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305514" y="2567155"/>
            <a:ext cx="11445812"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308318" y="1795751"/>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50677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0" y="2020889"/>
            <a:ext cx="8128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145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0" y="985839"/>
            <a:ext cx="8128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2032000" y="3987800"/>
            <a:ext cx="828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GB" sz="6000">
                <a:solidFill>
                  <a:prstClr val="black"/>
                </a:solidFill>
                <a:cs typeface="Arial" charset="0"/>
              </a:rPr>
              <a:t>Thank you</a:t>
            </a:r>
          </a:p>
        </p:txBody>
      </p:sp>
    </p:spTree>
    <p:extLst>
      <p:ext uri="{BB962C8B-B14F-4D97-AF65-F5344CB8AC3E}">
        <p14:creationId xmlns:p14="http://schemas.microsoft.com/office/powerpoint/2010/main" val="104666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39B1-A395-4695-961C-3A69654195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3943E2-6D0B-4585-9611-5769320BA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7F349D-9FEC-401D-B507-78A1FE3C5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5A38D5-63D8-43AD-ABDD-431678DFA056}"/>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6" name="Footer Placeholder 5">
            <a:extLst>
              <a:ext uri="{FF2B5EF4-FFF2-40B4-BE49-F238E27FC236}">
                <a16:creationId xmlns:a16="http://schemas.microsoft.com/office/drawing/2014/main" id="{83F03B0C-FD85-4123-8E82-A6EB2FAE3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6456EB-B8F3-45F8-8CF3-ED3667521A58}"/>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402557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C73F-F7E2-46C7-9E32-550D931D12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20516E-2A42-4298-BE4E-98EA685343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98F9F-0F1A-4EBE-8B9F-0069673226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A09513-7508-4380-9448-E3811577B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C81D1-2D17-40F9-B728-1AAD5D362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DA834C-DC54-4D64-AAB9-7893553B6719}"/>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8" name="Footer Placeholder 7">
            <a:extLst>
              <a:ext uri="{FF2B5EF4-FFF2-40B4-BE49-F238E27FC236}">
                <a16:creationId xmlns:a16="http://schemas.microsoft.com/office/drawing/2014/main" id="{F9E7E6EC-1D6F-482B-A3D8-E839CB6BC1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C4FCF4-5852-49F6-8DF0-8058275DDFE6}"/>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180916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DF4F-1746-48BE-A4FF-CBCC6C52DB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0BE019-E650-4431-9131-F664763F9C91}"/>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4" name="Footer Placeholder 3">
            <a:extLst>
              <a:ext uri="{FF2B5EF4-FFF2-40B4-BE49-F238E27FC236}">
                <a16:creationId xmlns:a16="http://schemas.microsoft.com/office/drawing/2014/main" id="{B44DE91B-5172-431C-BCA1-764E0D85A9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D22F7A-38FC-4A24-91A1-1AD4BACEB3AB}"/>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279841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834B2-8407-4DD0-A9AD-268161E7A90C}"/>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3" name="Footer Placeholder 2">
            <a:extLst>
              <a:ext uri="{FF2B5EF4-FFF2-40B4-BE49-F238E27FC236}">
                <a16:creationId xmlns:a16="http://schemas.microsoft.com/office/drawing/2014/main" id="{370FEE3D-8956-40F6-AD5C-BC592C8774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3F0795-761B-4F08-8A6C-ED4605F99B15}"/>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425677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3D57-0114-44DB-981D-55DB0535A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BC598B-B70A-41A5-AAD7-9DAD3E91C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C1695D-ACCB-4D88-93D8-F94B87EBF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B22CB-2D16-4049-B291-9D002963B89D}"/>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6" name="Footer Placeholder 5">
            <a:extLst>
              <a:ext uri="{FF2B5EF4-FFF2-40B4-BE49-F238E27FC236}">
                <a16:creationId xmlns:a16="http://schemas.microsoft.com/office/drawing/2014/main" id="{E8228E4A-D8B9-4424-B854-F6F53E57C3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DDB615-B2F1-47F7-A2EA-29D326E1ADB7}"/>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119348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99E4-1C9D-4DA1-9BDB-79AE6499F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778815-2254-408A-A10D-6FADD930C6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D80E9F-92FC-47F7-8DAB-C03F4E4C1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474E3-8679-4B1B-A4E3-450AFB945211}"/>
              </a:ext>
            </a:extLst>
          </p:cNvPr>
          <p:cNvSpPr>
            <a:spLocks noGrp="1"/>
          </p:cNvSpPr>
          <p:nvPr>
            <p:ph type="dt" sz="half" idx="10"/>
          </p:nvPr>
        </p:nvSpPr>
        <p:spPr/>
        <p:txBody>
          <a:bodyPr/>
          <a:lstStyle/>
          <a:p>
            <a:fld id="{9CD2675C-F5B8-4920-BE79-FEDC513B8023}" type="datetimeFigureOut">
              <a:rPr lang="en-GB" smtClean="0"/>
              <a:t>10/11/2023</a:t>
            </a:fld>
            <a:endParaRPr lang="en-GB"/>
          </a:p>
        </p:txBody>
      </p:sp>
      <p:sp>
        <p:nvSpPr>
          <p:cNvPr id="6" name="Footer Placeholder 5">
            <a:extLst>
              <a:ext uri="{FF2B5EF4-FFF2-40B4-BE49-F238E27FC236}">
                <a16:creationId xmlns:a16="http://schemas.microsoft.com/office/drawing/2014/main" id="{1E011B03-2715-4EFE-8894-06853A13D0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40AAED-9295-4BA8-9967-DB21CD0F1008}"/>
              </a:ext>
            </a:extLst>
          </p:cNvPr>
          <p:cNvSpPr>
            <a:spLocks noGrp="1"/>
          </p:cNvSpPr>
          <p:nvPr>
            <p:ph type="sldNum" sz="quarter" idx="12"/>
          </p:nvPr>
        </p:nvSpPr>
        <p:spPr/>
        <p:txBody>
          <a:bodyPr/>
          <a:lstStyle/>
          <a:p>
            <a:fld id="{3434099C-D9D5-41B3-A98D-B512A60E5308}" type="slidenum">
              <a:rPr lang="en-GB" smtClean="0"/>
              <a:t>‹#›</a:t>
            </a:fld>
            <a:endParaRPr lang="en-GB"/>
          </a:p>
        </p:txBody>
      </p:sp>
    </p:spTree>
    <p:extLst>
      <p:ext uri="{BB962C8B-B14F-4D97-AF65-F5344CB8AC3E}">
        <p14:creationId xmlns:p14="http://schemas.microsoft.com/office/powerpoint/2010/main" val="412076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jpe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4.png"/><Relationship Id="rId2" Type="http://schemas.openxmlformats.org/officeDocument/2006/relationships/slideLayout" Target="../slideLayouts/slideLayout24.xml"/><Relationship Id="rId16" Type="http://schemas.openxmlformats.org/officeDocument/2006/relationships/image" Target="../media/image1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4.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AFD50-6677-435F-BF9B-771E4C13D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BB9695-C22F-4A28-AA6E-A4345252C4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AB1509-9638-4536-AAC7-F48ED2F0F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2675C-F5B8-4920-BE79-FEDC513B8023}" type="datetimeFigureOut">
              <a:rPr lang="en-GB" smtClean="0"/>
              <a:t>10/11/2023</a:t>
            </a:fld>
            <a:endParaRPr lang="en-GB"/>
          </a:p>
        </p:txBody>
      </p:sp>
      <p:sp>
        <p:nvSpPr>
          <p:cNvPr id="5" name="Footer Placeholder 4">
            <a:extLst>
              <a:ext uri="{FF2B5EF4-FFF2-40B4-BE49-F238E27FC236}">
                <a16:creationId xmlns:a16="http://schemas.microsoft.com/office/drawing/2014/main" id="{6713F17B-FA6A-4FF0-AD29-0314F1BAF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E85419-5F0F-4D9B-8A6E-9A2E2310F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4099C-D9D5-41B3-A98D-B512A60E5308}" type="slidenum">
              <a:rPr lang="en-GB" smtClean="0"/>
              <a:t>‹#›</a:t>
            </a:fld>
            <a:endParaRPr lang="en-GB"/>
          </a:p>
        </p:txBody>
      </p:sp>
      <p:sp>
        <p:nvSpPr>
          <p:cNvPr id="8" name="TextBox 7">
            <a:extLst>
              <a:ext uri="{FF2B5EF4-FFF2-40B4-BE49-F238E27FC236}">
                <a16:creationId xmlns:a16="http://schemas.microsoft.com/office/drawing/2014/main" id="{8BBC82C7-B776-8561-D784-01C148DDE24E}"/>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14183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2400" y="0"/>
            <a:ext cx="1879600" cy="1409700"/>
          </a:xfrm>
          <a:prstGeom prst="rect">
            <a:avLst/>
          </a:prstGeom>
        </p:spPr>
      </p:pic>
      <p:sp>
        <p:nvSpPr>
          <p:cNvPr id="3" name="TextBox 2">
            <a:extLst>
              <a:ext uri="{FF2B5EF4-FFF2-40B4-BE49-F238E27FC236}">
                <a16:creationId xmlns:a16="http://schemas.microsoft.com/office/drawing/2014/main" id="{0A5D8EA6-B253-C1EA-FDC2-87C804832013}"/>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36038823"/>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
        <p:nvSpPr>
          <p:cNvPr id="3" name="TextBox 2">
            <a:extLst>
              <a:ext uri="{FF2B5EF4-FFF2-40B4-BE49-F238E27FC236}">
                <a16:creationId xmlns:a16="http://schemas.microsoft.com/office/drawing/2014/main" id="{DE465CCF-7AF0-B9D3-B38C-0E16AD84441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08538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259514"/>
            <a:ext cx="12192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44501" y="352426"/>
            <a:ext cx="2317751"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228668" y="6323013"/>
            <a:ext cx="99483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415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4.emf"/><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skillsforcare.org.uk/ASCWDS"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hyperlink" Target="http://www.skillsforcare.org.uk/workforceintelligenc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Home.aspx"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file:///C:\Users\aporteous\OneDrive%20-%20Skills%20for%20Care\Documents\Ali's%20bits\The-State-of-the-Adult-Social-Care-Sector-and-Workforce-2023.pdf"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www.skillsforcare.org.uk/EssentialTrainin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11D1-15F4-9FCB-BE4B-A5E5AAD9B323}"/>
              </a:ext>
            </a:extLst>
          </p:cNvPr>
          <p:cNvSpPr>
            <a:spLocks noGrp="1"/>
          </p:cNvSpPr>
          <p:nvPr>
            <p:ph type="title"/>
          </p:nvPr>
        </p:nvSpPr>
        <p:spPr>
          <a:xfrm>
            <a:off x="490307" y="320040"/>
            <a:ext cx="9309740" cy="646811"/>
          </a:xfrm>
        </p:spPr>
        <p:txBody>
          <a:bodyPr/>
          <a:lstStyle/>
          <a:p>
            <a:r>
              <a:rPr lang="en-GB" dirty="0"/>
              <a:t>Skills for Care………….</a:t>
            </a:r>
          </a:p>
        </p:txBody>
      </p:sp>
      <p:sp>
        <p:nvSpPr>
          <p:cNvPr id="3" name="Text Placeholder 2">
            <a:extLst>
              <a:ext uri="{FF2B5EF4-FFF2-40B4-BE49-F238E27FC236}">
                <a16:creationId xmlns:a16="http://schemas.microsoft.com/office/drawing/2014/main" id="{9F9CD8A4-C3E6-0C6E-03DD-49E2D181491F}"/>
              </a:ext>
            </a:extLst>
          </p:cNvPr>
          <p:cNvSpPr>
            <a:spLocks noGrp="1"/>
          </p:cNvSpPr>
          <p:nvPr>
            <p:ph type="body" sz="quarter" idx="11"/>
          </p:nvPr>
        </p:nvSpPr>
        <p:spPr>
          <a:xfrm>
            <a:off x="490307" y="966851"/>
            <a:ext cx="9309739" cy="5477256"/>
          </a:xfrm>
        </p:spPr>
        <p:txBody>
          <a:bodyPr/>
          <a:lstStyle/>
          <a:p>
            <a:pPr marL="0" indent="0">
              <a:buNone/>
            </a:pPr>
            <a:r>
              <a:rPr lang="en-GB" dirty="0"/>
              <a:t>Is committed to supporting the adult social care workforce to lead, deliver and grow. </a:t>
            </a:r>
          </a:p>
          <a:p>
            <a:pPr marL="0" indent="0">
              <a:buNone/>
            </a:pPr>
            <a:r>
              <a:rPr lang="en-GB" dirty="0"/>
              <a:t>Locality managers work with adult social care providers at a local level, as well as a wide range of other partners within the local health and care systems.</a:t>
            </a:r>
          </a:p>
          <a:p>
            <a:pPr marL="0" indent="0">
              <a:buNone/>
            </a:pPr>
            <a:r>
              <a:rPr lang="en-GB" dirty="0"/>
              <a:t>We are available to answer queries and questions on a range of topics such as:</a:t>
            </a:r>
          </a:p>
          <a:p>
            <a:r>
              <a:rPr lang="en-GB" dirty="0"/>
              <a:t>workforce development, including </a:t>
            </a:r>
            <a:r>
              <a:rPr lang="en-GB" dirty="0">
                <a:solidFill>
                  <a:srgbClr val="FF0000"/>
                </a:solidFill>
              </a:rPr>
              <a:t>funding</a:t>
            </a:r>
            <a:r>
              <a:rPr lang="en-GB" dirty="0"/>
              <a:t> available</a:t>
            </a:r>
          </a:p>
          <a:p>
            <a:r>
              <a:rPr lang="en-GB" dirty="0"/>
              <a:t>workforce planning</a:t>
            </a:r>
          </a:p>
          <a:p>
            <a:r>
              <a:rPr lang="en-GB" dirty="0"/>
              <a:t>workforce wellbeing</a:t>
            </a:r>
          </a:p>
          <a:p>
            <a:r>
              <a:rPr lang="en-GB" dirty="0"/>
              <a:t>support and guidance for registered managers</a:t>
            </a:r>
          </a:p>
          <a:p>
            <a:r>
              <a:rPr lang="en-GB" dirty="0"/>
              <a:t>recruitment and retention initiatives</a:t>
            </a:r>
          </a:p>
          <a:p>
            <a:r>
              <a:rPr lang="en-GB" dirty="0"/>
              <a:t>integration and working with health.</a:t>
            </a:r>
          </a:p>
          <a:p>
            <a:endParaRPr lang="en-GB" dirty="0"/>
          </a:p>
        </p:txBody>
      </p:sp>
    </p:spTree>
    <p:extLst>
      <p:ext uri="{BB962C8B-B14F-4D97-AF65-F5344CB8AC3E}">
        <p14:creationId xmlns:p14="http://schemas.microsoft.com/office/powerpoint/2010/main" val="267118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A4532D-A39C-4771-B015-D13FAE64C89C}"/>
              </a:ext>
            </a:extLst>
          </p:cNvPr>
          <p:cNvSpPr/>
          <p:nvPr/>
        </p:nvSpPr>
        <p:spPr>
          <a:xfrm>
            <a:off x="5393082" y="3605350"/>
            <a:ext cx="956137" cy="2024781"/>
          </a:xfrm>
          <a:prstGeom prst="rect">
            <a:avLst/>
          </a:prstGeom>
          <a:solidFill>
            <a:srgbClr val="EE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1755806" y="445859"/>
            <a:ext cx="6982304" cy="3159491"/>
          </a:xfrm>
        </p:spPr>
        <p:txBody>
          <a:bodyPr/>
          <a:lstStyle/>
          <a:p>
            <a:pPr marL="0" indent="0">
              <a:buNone/>
            </a:pPr>
            <a:r>
              <a:rPr lang="en-GB" sz="3600" b="1" dirty="0">
                <a:solidFill>
                  <a:srgbClr val="005EB8"/>
                </a:solidFill>
              </a:rPr>
              <a:t>The</a:t>
            </a:r>
            <a:r>
              <a:rPr lang="en-GB" sz="3600" dirty="0"/>
              <a:t> </a:t>
            </a:r>
            <a:r>
              <a:rPr lang="en-GB" sz="3600" b="1" dirty="0">
                <a:solidFill>
                  <a:srgbClr val="005EB8"/>
                </a:solidFill>
              </a:rPr>
              <a:t>Adult Social Care Workforce Data Set </a:t>
            </a:r>
          </a:p>
          <a:p>
            <a:pPr marL="0" indent="0">
              <a:buNone/>
            </a:pPr>
            <a:r>
              <a:rPr lang="en-GB" b="1" dirty="0"/>
              <a:t>ASC-WDS</a:t>
            </a:r>
            <a:r>
              <a:rPr lang="en-GB" sz="2700" b="1" dirty="0">
                <a:solidFill>
                  <a:srgbClr val="005EB8"/>
                </a:solidFill>
              </a:rPr>
              <a:t> </a:t>
            </a:r>
            <a:r>
              <a:rPr lang="en-GB" b="1" dirty="0"/>
              <a:t>is a data collection service, commissioned and funded by the Department of Health and Social Care. It is the leading source of intelligence for the adult social care workforce.  </a:t>
            </a:r>
          </a:p>
        </p:txBody>
      </p:sp>
      <p:pic>
        <p:nvPicPr>
          <p:cNvPr id="6" name="Picture 5">
            <a:extLst>
              <a:ext uri="{FF2B5EF4-FFF2-40B4-BE49-F238E27FC236}">
                <a16:creationId xmlns:a16="http://schemas.microsoft.com/office/drawing/2014/main" id="{0B5EF11B-5EBB-4D58-A0F4-2BF1E43D15DE}"/>
              </a:ext>
            </a:extLst>
          </p:cNvPr>
          <p:cNvPicPr>
            <a:picLocks noChangeAspect="1"/>
          </p:cNvPicPr>
          <p:nvPr/>
        </p:nvPicPr>
        <p:blipFill>
          <a:blip r:embed="rId3"/>
          <a:stretch>
            <a:fillRect/>
          </a:stretch>
        </p:blipFill>
        <p:spPr>
          <a:xfrm>
            <a:off x="1755807" y="3605350"/>
            <a:ext cx="3637275" cy="2024781"/>
          </a:xfrm>
          <a:prstGeom prst="rect">
            <a:avLst/>
          </a:prstGeom>
        </p:spPr>
      </p:pic>
      <p:pic>
        <p:nvPicPr>
          <p:cNvPr id="8" name="Picture 7">
            <a:extLst>
              <a:ext uri="{FF2B5EF4-FFF2-40B4-BE49-F238E27FC236}">
                <a16:creationId xmlns:a16="http://schemas.microsoft.com/office/drawing/2014/main" id="{D64FA7CB-9480-4B18-AF3D-9849A829213A}"/>
              </a:ext>
            </a:extLst>
          </p:cNvPr>
          <p:cNvPicPr>
            <a:picLocks noChangeAspect="1"/>
          </p:cNvPicPr>
          <p:nvPr/>
        </p:nvPicPr>
        <p:blipFill rotWithShape="1">
          <a:blip r:embed="rId4"/>
          <a:srcRect t="52050" b="30583"/>
          <a:stretch/>
        </p:blipFill>
        <p:spPr>
          <a:xfrm>
            <a:off x="6868549" y="5436448"/>
            <a:ext cx="1681317" cy="570231"/>
          </a:xfrm>
          <a:prstGeom prst="rect">
            <a:avLst/>
          </a:prstGeom>
        </p:spPr>
      </p:pic>
      <p:pic>
        <p:nvPicPr>
          <p:cNvPr id="9" name="Picture 8">
            <a:extLst>
              <a:ext uri="{FF2B5EF4-FFF2-40B4-BE49-F238E27FC236}">
                <a16:creationId xmlns:a16="http://schemas.microsoft.com/office/drawing/2014/main" id="{CEFBD936-EE90-4831-8303-14F975CA0DA0}"/>
              </a:ext>
            </a:extLst>
          </p:cNvPr>
          <p:cNvPicPr>
            <a:picLocks noChangeAspect="1"/>
          </p:cNvPicPr>
          <p:nvPr/>
        </p:nvPicPr>
        <p:blipFill rotWithShape="1">
          <a:blip r:embed="rId4"/>
          <a:srcRect t="32963" b="48509"/>
          <a:stretch/>
        </p:blipFill>
        <p:spPr>
          <a:xfrm>
            <a:off x="6819125" y="4764047"/>
            <a:ext cx="1780162" cy="644098"/>
          </a:xfrm>
          <a:prstGeom prst="rect">
            <a:avLst/>
          </a:prstGeom>
        </p:spPr>
      </p:pic>
      <p:pic>
        <p:nvPicPr>
          <p:cNvPr id="10" name="Picture 9">
            <a:extLst>
              <a:ext uri="{FF2B5EF4-FFF2-40B4-BE49-F238E27FC236}">
                <a16:creationId xmlns:a16="http://schemas.microsoft.com/office/drawing/2014/main" id="{1D099935-D0C6-44B5-A1DB-C51301C3A594}"/>
              </a:ext>
            </a:extLst>
          </p:cNvPr>
          <p:cNvPicPr>
            <a:picLocks noChangeAspect="1"/>
          </p:cNvPicPr>
          <p:nvPr/>
        </p:nvPicPr>
        <p:blipFill rotWithShape="1">
          <a:blip r:embed="rId4"/>
          <a:srcRect t="68163"/>
          <a:stretch/>
        </p:blipFill>
        <p:spPr>
          <a:xfrm>
            <a:off x="7913358" y="3934820"/>
            <a:ext cx="1273017" cy="791451"/>
          </a:xfrm>
          <a:prstGeom prst="rect">
            <a:avLst/>
          </a:prstGeom>
        </p:spPr>
      </p:pic>
      <p:pic>
        <p:nvPicPr>
          <p:cNvPr id="11" name="Picture 10">
            <a:extLst>
              <a:ext uri="{FF2B5EF4-FFF2-40B4-BE49-F238E27FC236}">
                <a16:creationId xmlns:a16="http://schemas.microsoft.com/office/drawing/2014/main" id="{BB9D5361-ECAA-49BA-B1DE-D1B025E3866F}"/>
              </a:ext>
            </a:extLst>
          </p:cNvPr>
          <p:cNvPicPr>
            <a:picLocks noChangeAspect="1"/>
          </p:cNvPicPr>
          <p:nvPr/>
        </p:nvPicPr>
        <p:blipFill rotWithShape="1">
          <a:blip r:embed="rId4"/>
          <a:srcRect b="67740"/>
          <a:stretch/>
        </p:blipFill>
        <p:spPr>
          <a:xfrm>
            <a:off x="6427819" y="3811277"/>
            <a:ext cx="1485539" cy="935874"/>
          </a:xfrm>
          <a:prstGeom prst="rect">
            <a:avLst/>
          </a:prstGeom>
        </p:spPr>
      </p:pic>
      <p:sp>
        <p:nvSpPr>
          <p:cNvPr id="12" name="TextBox 11">
            <a:extLst>
              <a:ext uri="{FF2B5EF4-FFF2-40B4-BE49-F238E27FC236}">
                <a16:creationId xmlns:a16="http://schemas.microsoft.com/office/drawing/2014/main" id="{823BAAB7-2738-45AC-85FA-4A37D9BCDEF8}"/>
              </a:ext>
            </a:extLst>
          </p:cNvPr>
          <p:cNvSpPr txBox="1"/>
          <p:nvPr/>
        </p:nvSpPr>
        <p:spPr>
          <a:xfrm>
            <a:off x="5871149" y="3087312"/>
            <a:ext cx="2891222" cy="41601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
                <a:srgbClr val="E87722"/>
              </a:buClr>
              <a:buSzTx/>
              <a:buFontTx/>
              <a:buNone/>
              <a:tabLst/>
              <a:defRPr/>
            </a:pPr>
            <a:r>
              <a:rPr kumimoji="0" lang="en-GB" sz="1600" b="1" i="0" u="none" strike="noStrike" kern="1200" cap="none" spc="0" normalizeH="0" baseline="0" noProof="0" dirty="0">
                <a:ln>
                  <a:noFill/>
                </a:ln>
                <a:solidFill>
                  <a:srgbClr val="0269B1"/>
                </a:solidFill>
                <a:effectLst/>
                <a:uLnTx/>
                <a:uFillTx/>
                <a:latin typeface="Arial" panose="020B0604020202020204"/>
                <a:ea typeface="+mn-ea"/>
                <a:cs typeface="+mn-cs"/>
              </a:rPr>
              <a:t>The information is used by: </a:t>
            </a:r>
          </a:p>
        </p:txBody>
      </p:sp>
      <p:pic>
        <p:nvPicPr>
          <p:cNvPr id="13" name="Picture 12">
            <a:extLst>
              <a:ext uri="{FF2B5EF4-FFF2-40B4-BE49-F238E27FC236}">
                <a16:creationId xmlns:a16="http://schemas.microsoft.com/office/drawing/2014/main" id="{3024EDC3-5EC9-40C9-867E-59838643E7F3}"/>
              </a:ext>
            </a:extLst>
          </p:cNvPr>
          <p:cNvPicPr>
            <a:picLocks noChangeAspect="1"/>
          </p:cNvPicPr>
          <p:nvPr/>
        </p:nvPicPr>
        <p:blipFill>
          <a:blip r:embed="rId5"/>
          <a:stretch>
            <a:fillRect/>
          </a:stretch>
        </p:blipFill>
        <p:spPr>
          <a:xfrm>
            <a:off x="5393082" y="3605350"/>
            <a:ext cx="662843" cy="569045"/>
          </a:xfrm>
          <a:prstGeom prst="rect">
            <a:avLst/>
          </a:prstGeom>
        </p:spPr>
      </p:pic>
    </p:spTree>
    <p:extLst>
      <p:ext uri="{BB962C8B-B14F-4D97-AF65-F5344CB8AC3E}">
        <p14:creationId xmlns:p14="http://schemas.microsoft.com/office/powerpoint/2010/main" val="191648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BAE-17E3-49E8-8CF5-23FADF055F81}"/>
              </a:ext>
            </a:extLst>
          </p:cNvPr>
          <p:cNvSpPr>
            <a:spLocks noGrp="1"/>
          </p:cNvSpPr>
          <p:nvPr>
            <p:ph type="title"/>
          </p:nvPr>
        </p:nvSpPr>
        <p:spPr/>
        <p:txBody>
          <a:bodyPr/>
          <a:lstStyle/>
          <a:p>
            <a:r>
              <a:rPr lang="en-GB" dirty="0"/>
              <a:t>Benefits to your workplace</a:t>
            </a:r>
          </a:p>
        </p:txBody>
      </p:sp>
      <p:sp>
        <p:nvSpPr>
          <p:cNvPr id="3" name="Text Placeholder 2">
            <a:extLst>
              <a:ext uri="{FF2B5EF4-FFF2-40B4-BE49-F238E27FC236}">
                <a16:creationId xmlns:a16="http://schemas.microsoft.com/office/drawing/2014/main" id="{9E073FD2-C5F5-48CC-B1D3-A7943FC32AC3}"/>
              </a:ext>
            </a:extLst>
          </p:cNvPr>
          <p:cNvSpPr>
            <a:spLocks noGrp="1"/>
          </p:cNvSpPr>
          <p:nvPr>
            <p:ph type="body" sz="quarter" idx="11"/>
          </p:nvPr>
        </p:nvSpPr>
        <p:spPr>
          <a:xfrm>
            <a:off x="928914" y="1582057"/>
            <a:ext cx="6042297" cy="4517319"/>
          </a:xfrm>
        </p:spPr>
        <p:txBody>
          <a:bodyPr/>
          <a:lstStyle/>
          <a:p>
            <a:pPr marL="457200" indent="-457200">
              <a:buFont typeface="+mj-lt"/>
              <a:buAutoNum type="arabicPeriod"/>
            </a:pPr>
            <a:r>
              <a:rPr lang="en-GB" dirty="0"/>
              <a:t>Funding for training your staff</a:t>
            </a:r>
            <a:br>
              <a:rPr lang="en-GB" sz="2200" dirty="0"/>
            </a:br>
            <a:endParaRPr lang="en-GB" sz="2200" dirty="0"/>
          </a:p>
          <a:p>
            <a:pPr marL="457200" indent="-457200">
              <a:buFont typeface="+mj-lt"/>
              <a:buAutoNum type="arabicPeriod"/>
            </a:pPr>
            <a:r>
              <a:rPr lang="en-GB" dirty="0"/>
              <a:t>Safe and free storage of staff records </a:t>
            </a:r>
          </a:p>
          <a:p>
            <a:pPr marL="342900" indent="-342900">
              <a:buFont typeface="+mj-lt"/>
              <a:buAutoNum type="arabicPeriod"/>
            </a:pPr>
            <a:endParaRPr lang="en-GB" sz="1600" dirty="0"/>
          </a:p>
          <a:p>
            <a:pPr marL="457200" indent="-457200">
              <a:buFont typeface="+mj-lt"/>
              <a:buAutoNum type="arabicPeriod"/>
            </a:pPr>
            <a:r>
              <a:rPr lang="en-GB" dirty="0"/>
              <a:t>Manage training records</a:t>
            </a:r>
            <a:br>
              <a:rPr lang="en-GB" dirty="0"/>
            </a:br>
            <a:endParaRPr lang="en-GB" dirty="0"/>
          </a:p>
          <a:p>
            <a:pPr marL="457200" indent="-457200">
              <a:buFont typeface="+mj-lt"/>
              <a:buAutoNum type="arabicPeriod"/>
            </a:pPr>
            <a:r>
              <a:rPr lang="en-GB" dirty="0"/>
              <a:t>Benchmark your workplace</a:t>
            </a:r>
          </a:p>
          <a:p>
            <a:pPr marL="342900" indent="-342900">
              <a:buFont typeface="+mj-lt"/>
              <a:buAutoNum type="arabicPeriod"/>
            </a:pPr>
            <a:endParaRPr lang="en-GB" sz="1600" dirty="0"/>
          </a:p>
          <a:p>
            <a:pPr marL="457200" indent="-457200">
              <a:buFont typeface="+mj-lt"/>
              <a:buAutoNum type="arabicPeriod"/>
            </a:pPr>
            <a:r>
              <a:rPr lang="en-GB" dirty="0"/>
              <a:t>Access the ASC-WDS Benefits Bundle</a:t>
            </a:r>
          </a:p>
        </p:txBody>
      </p:sp>
      <p:pic>
        <p:nvPicPr>
          <p:cNvPr id="6" name="Picture 5">
            <a:extLst>
              <a:ext uri="{FF2B5EF4-FFF2-40B4-BE49-F238E27FC236}">
                <a16:creationId xmlns:a16="http://schemas.microsoft.com/office/drawing/2014/main" id="{CA796149-C993-463F-AF97-B8967D5B77E1}"/>
              </a:ext>
            </a:extLst>
          </p:cNvPr>
          <p:cNvPicPr>
            <a:picLocks noChangeAspect="1"/>
          </p:cNvPicPr>
          <p:nvPr/>
        </p:nvPicPr>
        <p:blipFill>
          <a:blip r:embed="rId3"/>
          <a:stretch>
            <a:fillRect/>
          </a:stretch>
        </p:blipFill>
        <p:spPr>
          <a:xfrm>
            <a:off x="6971211" y="1219476"/>
            <a:ext cx="1462004" cy="1462004"/>
          </a:xfrm>
          <a:prstGeom prst="rect">
            <a:avLst/>
          </a:prstGeom>
        </p:spPr>
      </p:pic>
      <p:pic>
        <p:nvPicPr>
          <p:cNvPr id="8" name="Picture 7">
            <a:extLst>
              <a:ext uri="{FF2B5EF4-FFF2-40B4-BE49-F238E27FC236}">
                <a16:creationId xmlns:a16="http://schemas.microsoft.com/office/drawing/2014/main" id="{72E4B09D-B5C7-4690-8B9E-8D01C1798E5A}"/>
              </a:ext>
            </a:extLst>
          </p:cNvPr>
          <p:cNvPicPr>
            <a:picLocks noChangeAspect="1"/>
          </p:cNvPicPr>
          <p:nvPr/>
        </p:nvPicPr>
        <p:blipFill>
          <a:blip r:embed="rId4"/>
          <a:stretch>
            <a:fillRect/>
          </a:stretch>
        </p:blipFill>
        <p:spPr>
          <a:xfrm>
            <a:off x="7048474" y="2681480"/>
            <a:ext cx="1462004" cy="1462004"/>
          </a:xfrm>
          <a:prstGeom prst="rect">
            <a:avLst/>
          </a:prstGeom>
        </p:spPr>
      </p:pic>
      <p:pic>
        <p:nvPicPr>
          <p:cNvPr id="10" name="Picture 9">
            <a:extLst>
              <a:ext uri="{FF2B5EF4-FFF2-40B4-BE49-F238E27FC236}">
                <a16:creationId xmlns:a16="http://schemas.microsoft.com/office/drawing/2014/main" id="{D7E23F1D-AD1B-4695-A395-831EF4C13B03}"/>
              </a:ext>
            </a:extLst>
          </p:cNvPr>
          <p:cNvPicPr>
            <a:picLocks noChangeAspect="1"/>
          </p:cNvPicPr>
          <p:nvPr/>
        </p:nvPicPr>
        <p:blipFill>
          <a:blip r:embed="rId5"/>
          <a:stretch>
            <a:fillRect/>
          </a:stretch>
        </p:blipFill>
        <p:spPr>
          <a:xfrm>
            <a:off x="7048475" y="4419423"/>
            <a:ext cx="1585645" cy="1585645"/>
          </a:xfrm>
          <a:prstGeom prst="rect">
            <a:avLst/>
          </a:prstGeom>
        </p:spPr>
      </p:pic>
    </p:spTree>
    <p:extLst>
      <p:ext uri="{BB962C8B-B14F-4D97-AF65-F5344CB8AC3E}">
        <p14:creationId xmlns:p14="http://schemas.microsoft.com/office/powerpoint/2010/main" val="116443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BAE-17E3-49E8-8CF5-23FADF055F81}"/>
              </a:ext>
            </a:extLst>
          </p:cNvPr>
          <p:cNvSpPr>
            <a:spLocks noGrp="1"/>
          </p:cNvSpPr>
          <p:nvPr>
            <p:ph type="title"/>
          </p:nvPr>
        </p:nvSpPr>
        <p:spPr/>
        <p:txBody>
          <a:bodyPr/>
          <a:lstStyle/>
          <a:p>
            <a:r>
              <a:rPr lang="en-GB" dirty="0"/>
              <a:t>1.Workforce Development Fund</a:t>
            </a:r>
          </a:p>
        </p:txBody>
      </p:sp>
      <p:sp>
        <p:nvSpPr>
          <p:cNvPr id="3" name="Text Placeholder 2">
            <a:extLst>
              <a:ext uri="{FF2B5EF4-FFF2-40B4-BE49-F238E27FC236}">
                <a16:creationId xmlns:a16="http://schemas.microsoft.com/office/drawing/2014/main" id="{9E073FD2-C5F5-48CC-B1D3-A7943FC32AC3}"/>
              </a:ext>
            </a:extLst>
          </p:cNvPr>
          <p:cNvSpPr>
            <a:spLocks noGrp="1"/>
          </p:cNvSpPr>
          <p:nvPr>
            <p:ph type="body" sz="quarter" idx="11"/>
          </p:nvPr>
        </p:nvSpPr>
        <p:spPr>
          <a:xfrm>
            <a:off x="711200" y="1828800"/>
            <a:ext cx="8360475" cy="4270576"/>
          </a:xfrm>
        </p:spPr>
        <p:txBody>
          <a:bodyPr/>
          <a:lstStyle/>
          <a:p>
            <a:pPr marL="457200" indent="-457200">
              <a:buFont typeface="+mj-lt"/>
              <a:buAutoNum type="arabicPeriod"/>
            </a:pPr>
            <a:r>
              <a:rPr lang="en-GB" dirty="0"/>
              <a:t>A contribution towards the costs of vocational learning </a:t>
            </a:r>
          </a:p>
          <a:p>
            <a:pPr marL="457200" indent="-457200">
              <a:buFont typeface="+mj-lt"/>
              <a:buAutoNum type="arabicPeriod"/>
            </a:pPr>
            <a:r>
              <a:rPr lang="en-GB" dirty="0"/>
              <a:t>You can claim money towards the cost of course fees, employees’ salaries whilst undertaking training, training venue costs , coaching and mentoring costs</a:t>
            </a:r>
          </a:p>
          <a:p>
            <a:pPr marL="457200" indent="-457200">
              <a:buFont typeface="+mj-lt"/>
              <a:buAutoNum type="arabicPeriod"/>
            </a:pPr>
            <a:r>
              <a:rPr lang="en-GB" dirty="0"/>
              <a:t>Defined list of eligible programmes </a:t>
            </a:r>
          </a:p>
          <a:p>
            <a:pPr marL="457200" indent="-457200">
              <a:buFont typeface="+mj-lt"/>
              <a:buAutoNum type="arabicPeriod"/>
            </a:pPr>
            <a:r>
              <a:rPr lang="en-GB" dirty="0"/>
              <a:t>Defined time period during which programmes undertaken</a:t>
            </a:r>
          </a:p>
          <a:p>
            <a:pPr marL="457200" indent="-457200">
              <a:buFont typeface="+mj-lt"/>
              <a:buAutoNum type="arabicPeriod"/>
            </a:pPr>
            <a:r>
              <a:rPr lang="en-GB" dirty="0"/>
              <a:t>Admin processes to follow</a:t>
            </a:r>
          </a:p>
        </p:txBody>
      </p:sp>
    </p:spTree>
    <p:extLst>
      <p:ext uri="{BB962C8B-B14F-4D97-AF65-F5344CB8AC3E}">
        <p14:creationId xmlns:p14="http://schemas.microsoft.com/office/powerpoint/2010/main" val="179926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0980E1-CF9B-4F36-BDAD-CC2F1E2B52EE}"/>
              </a:ext>
            </a:extLst>
          </p:cNvPr>
          <p:cNvPicPr>
            <a:picLocks noChangeAspect="1"/>
          </p:cNvPicPr>
          <p:nvPr/>
        </p:nvPicPr>
        <p:blipFill>
          <a:blip r:embed="rId3"/>
          <a:stretch>
            <a:fillRect/>
          </a:stretch>
        </p:blipFill>
        <p:spPr>
          <a:xfrm>
            <a:off x="6588034" y="706541"/>
            <a:ext cx="2286000" cy="2286000"/>
          </a:xfrm>
          <a:prstGeom prst="rect">
            <a:avLst/>
          </a:prstGeom>
        </p:spPr>
      </p:pic>
      <p:sp>
        <p:nvSpPr>
          <p:cNvPr id="2" name="Title 1">
            <a:extLst>
              <a:ext uri="{FF2B5EF4-FFF2-40B4-BE49-F238E27FC236}">
                <a16:creationId xmlns:a16="http://schemas.microsoft.com/office/drawing/2014/main" id="{8BE97A2F-D572-41B3-B282-43F08894BD3B}"/>
              </a:ext>
            </a:extLst>
          </p:cNvPr>
          <p:cNvSpPr>
            <a:spLocks noGrp="1"/>
          </p:cNvSpPr>
          <p:nvPr>
            <p:ph type="title"/>
          </p:nvPr>
        </p:nvSpPr>
        <p:spPr/>
        <p:txBody>
          <a:bodyPr/>
          <a:lstStyle/>
          <a:p>
            <a:r>
              <a:rPr lang="en-GB" dirty="0"/>
              <a:t>2.Safe and free storage of your records</a:t>
            </a:r>
          </a:p>
        </p:txBody>
      </p:sp>
      <p:sp>
        <p:nvSpPr>
          <p:cNvPr id="3" name="Text Placeholder 2">
            <a:extLst>
              <a:ext uri="{FF2B5EF4-FFF2-40B4-BE49-F238E27FC236}">
                <a16:creationId xmlns:a16="http://schemas.microsoft.com/office/drawing/2014/main" id="{CF63268F-C36A-45B2-9CEF-B4F28E61CFB9}"/>
              </a:ext>
            </a:extLst>
          </p:cNvPr>
          <p:cNvSpPr>
            <a:spLocks noGrp="1"/>
          </p:cNvSpPr>
          <p:nvPr>
            <p:ph type="body" sz="quarter" idx="11"/>
          </p:nvPr>
        </p:nvSpPr>
        <p:spPr>
          <a:xfrm>
            <a:off x="725714" y="2844800"/>
            <a:ext cx="8148321" cy="3290824"/>
          </a:xfrm>
        </p:spPr>
        <p:txBody>
          <a:bodyPr/>
          <a:lstStyle/>
          <a:p>
            <a:r>
              <a:rPr lang="en-GB" sz="2800" dirty="0"/>
              <a:t>You can use ASC-WDS to keep your staff records securely in one place. </a:t>
            </a:r>
          </a:p>
          <a:p>
            <a:r>
              <a:rPr lang="en-GB" sz="2800" dirty="0"/>
              <a:t>You can add information like their National Insurance number, date of birth and nationality, employment start date and contract information. </a:t>
            </a:r>
          </a:p>
          <a:p>
            <a:endParaRPr lang="en-GB" dirty="0"/>
          </a:p>
        </p:txBody>
      </p:sp>
    </p:spTree>
    <p:extLst>
      <p:ext uri="{BB962C8B-B14F-4D97-AF65-F5344CB8AC3E}">
        <p14:creationId xmlns:p14="http://schemas.microsoft.com/office/powerpoint/2010/main" val="20264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7A2F-D572-41B3-B282-43F08894BD3B}"/>
              </a:ext>
            </a:extLst>
          </p:cNvPr>
          <p:cNvSpPr>
            <a:spLocks noGrp="1"/>
          </p:cNvSpPr>
          <p:nvPr>
            <p:ph type="title"/>
          </p:nvPr>
        </p:nvSpPr>
        <p:spPr/>
        <p:txBody>
          <a:bodyPr/>
          <a:lstStyle/>
          <a:p>
            <a:r>
              <a:rPr lang="en-GB" dirty="0"/>
              <a:t>3.Manage your records</a:t>
            </a:r>
          </a:p>
        </p:txBody>
      </p:sp>
      <p:sp>
        <p:nvSpPr>
          <p:cNvPr id="3" name="Text Placeholder 2">
            <a:extLst>
              <a:ext uri="{FF2B5EF4-FFF2-40B4-BE49-F238E27FC236}">
                <a16:creationId xmlns:a16="http://schemas.microsoft.com/office/drawing/2014/main" id="{CF63268F-C36A-45B2-9CEF-B4F28E61CFB9}"/>
              </a:ext>
            </a:extLst>
          </p:cNvPr>
          <p:cNvSpPr>
            <a:spLocks noGrp="1"/>
          </p:cNvSpPr>
          <p:nvPr>
            <p:ph type="body" sz="quarter" idx="11"/>
          </p:nvPr>
        </p:nvSpPr>
        <p:spPr>
          <a:xfrm>
            <a:off x="943429" y="1335314"/>
            <a:ext cx="7930605" cy="3204602"/>
          </a:xfrm>
        </p:spPr>
        <p:txBody>
          <a:bodyPr/>
          <a:lstStyle/>
          <a:p>
            <a:r>
              <a:rPr lang="en-GB" sz="2800" dirty="0"/>
              <a:t>Manage training and qualification records</a:t>
            </a:r>
          </a:p>
          <a:p>
            <a:pPr lvl="1"/>
            <a:r>
              <a:rPr lang="en-GB" sz="2400" dirty="0"/>
              <a:t>Define what training courses are mandatory for each job role</a:t>
            </a:r>
          </a:p>
          <a:p>
            <a:pPr lvl="1"/>
            <a:r>
              <a:rPr lang="en-GB" sz="2400" dirty="0"/>
              <a:t>Add details of the training or qualifications each staff member has completed</a:t>
            </a:r>
          </a:p>
          <a:p>
            <a:pPr lvl="1"/>
            <a:r>
              <a:rPr lang="en-GB" sz="2400" dirty="0"/>
              <a:t>Alerts when training is about to expire, or is expired</a:t>
            </a:r>
          </a:p>
          <a:p>
            <a:pPr lvl="1"/>
            <a:r>
              <a:rPr lang="en-GB" sz="2400" dirty="0"/>
              <a:t>Download a training report to use as evidence</a:t>
            </a:r>
          </a:p>
        </p:txBody>
      </p:sp>
      <p:sp>
        <p:nvSpPr>
          <p:cNvPr id="4" name="Speech Bubble: Rectangle 3">
            <a:extLst>
              <a:ext uri="{FF2B5EF4-FFF2-40B4-BE49-F238E27FC236}">
                <a16:creationId xmlns:a16="http://schemas.microsoft.com/office/drawing/2014/main" id="{DD58D374-1D8C-4F2F-AA1B-097DDD9169D4}"/>
              </a:ext>
            </a:extLst>
          </p:cNvPr>
          <p:cNvSpPr/>
          <p:nvPr/>
        </p:nvSpPr>
        <p:spPr>
          <a:xfrm>
            <a:off x="2037348" y="4539917"/>
            <a:ext cx="6836687" cy="174858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system is great for tracking my staff training. I can see at-a-glance when training is missing or expiring… the service allows me to gather information to inform policies and procedures and inductions.” Paddy Turner, Training Manager and Activities Co-ordinator, Care Matters (SE)</a:t>
            </a:r>
            <a:endParaRPr kumimoji="0" lang="en-GB" sz="1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772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51CC-3333-4960-91AA-FCD99AA25A8F}"/>
              </a:ext>
            </a:extLst>
          </p:cNvPr>
          <p:cNvSpPr>
            <a:spLocks noGrp="1"/>
          </p:cNvSpPr>
          <p:nvPr>
            <p:ph type="title"/>
          </p:nvPr>
        </p:nvSpPr>
        <p:spPr/>
        <p:txBody>
          <a:bodyPr/>
          <a:lstStyle/>
          <a:p>
            <a:r>
              <a:rPr lang="en-GB" dirty="0"/>
              <a:t>4. Benchmarking</a:t>
            </a:r>
          </a:p>
        </p:txBody>
      </p:sp>
      <p:sp>
        <p:nvSpPr>
          <p:cNvPr id="4" name="Text Placeholder 3">
            <a:extLst>
              <a:ext uri="{FF2B5EF4-FFF2-40B4-BE49-F238E27FC236}">
                <a16:creationId xmlns:a16="http://schemas.microsoft.com/office/drawing/2014/main" id="{8370C39B-9254-E74B-A114-BAC69F8F3698}"/>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7B46CE6C-7857-46E1-A86F-BA028B04EA36}"/>
              </a:ext>
            </a:extLst>
          </p:cNvPr>
          <p:cNvPicPr>
            <a:picLocks noChangeAspect="1"/>
          </p:cNvPicPr>
          <p:nvPr/>
        </p:nvPicPr>
        <p:blipFill rotWithShape="1">
          <a:blip r:embed="rId3"/>
          <a:srcRect l="-630" r="49747" b="11845"/>
          <a:stretch/>
        </p:blipFill>
        <p:spPr>
          <a:xfrm>
            <a:off x="490305" y="1897525"/>
            <a:ext cx="3846285" cy="3062949"/>
          </a:xfrm>
          <a:prstGeom prst="rect">
            <a:avLst/>
          </a:prstGeom>
          <a:ln>
            <a:solidFill>
              <a:schemeClr val="tx1"/>
            </a:solidFill>
          </a:ln>
        </p:spPr>
      </p:pic>
      <p:sp>
        <p:nvSpPr>
          <p:cNvPr id="3" name="Speech Bubble: Rectangle 2">
            <a:extLst>
              <a:ext uri="{FF2B5EF4-FFF2-40B4-BE49-F238E27FC236}">
                <a16:creationId xmlns:a16="http://schemas.microsoft.com/office/drawing/2014/main" id="{35344AE9-9CAE-4EEB-AFCF-85CFC8977CFC}"/>
              </a:ext>
            </a:extLst>
          </p:cNvPr>
          <p:cNvSpPr/>
          <p:nvPr/>
        </p:nvSpPr>
        <p:spPr>
          <a:xfrm>
            <a:off x="4905829" y="1233714"/>
            <a:ext cx="4310742" cy="4926454"/>
          </a:xfrm>
          <a:prstGeom prst="wedgeRectCallout">
            <a:avLst>
              <a:gd name="adj1" fmla="val 65699"/>
              <a:gd name="adj2" fmla="val 43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benchmarking function is great for discussing aims and objectives for managers and their service such as monitoring and improving staff turnover, management of staff absence, or increasing percentage of staff with qualifications relevant to their role..”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Marisa Spice, Learning &amp; Development Manager, </a:t>
            </a:r>
            <a:r>
              <a:rPr kumimoji="0" lang="en-GB" sz="2000" b="1"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Nellsar</a:t>
            </a:r>
            <a:r>
              <a:rPr kumimoji="0" lang="en-GB" sz="2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Ltd.</a:t>
            </a:r>
          </a:p>
        </p:txBody>
      </p:sp>
    </p:spTree>
    <p:extLst>
      <p:ext uri="{BB962C8B-B14F-4D97-AF65-F5344CB8AC3E}">
        <p14:creationId xmlns:p14="http://schemas.microsoft.com/office/powerpoint/2010/main" val="113761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51CC-3333-4960-91AA-FCD99AA25A8F}"/>
              </a:ext>
            </a:extLst>
          </p:cNvPr>
          <p:cNvSpPr>
            <a:spLocks noGrp="1"/>
          </p:cNvSpPr>
          <p:nvPr>
            <p:ph type="title"/>
          </p:nvPr>
        </p:nvSpPr>
        <p:spPr/>
        <p:txBody>
          <a:bodyPr/>
          <a:lstStyle/>
          <a:p>
            <a:r>
              <a:rPr lang="en-GB" sz="3600" dirty="0">
                <a:solidFill>
                  <a:schemeClr val="accent1"/>
                </a:solidFill>
                <a:latin typeface="Arial" panose="020B0604020202020204" pitchFamily="34" charset="0"/>
                <a:cs typeface="Arial" panose="020B0604020202020204" pitchFamily="34" charset="0"/>
              </a:rPr>
              <a:t>5. ASC-WDS Benefits Bundle </a:t>
            </a:r>
            <a:endParaRPr lang="en-GB" dirty="0"/>
          </a:p>
        </p:txBody>
      </p:sp>
      <p:sp>
        <p:nvSpPr>
          <p:cNvPr id="4" name="Text Placeholder 3">
            <a:extLst>
              <a:ext uri="{FF2B5EF4-FFF2-40B4-BE49-F238E27FC236}">
                <a16:creationId xmlns:a16="http://schemas.microsoft.com/office/drawing/2014/main" id="{8370C39B-9254-E74B-A114-BAC69F8F3698}"/>
              </a:ext>
            </a:extLst>
          </p:cNvPr>
          <p:cNvSpPr>
            <a:spLocks noGrp="1"/>
          </p:cNvSpPr>
          <p:nvPr>
            <p:ph type="body" sz="quarter" idx="12"/>
          </p:nvPr>
        </p:nvSpPr>
        <p:spPr/>
        <p:txBody>
          <a:bodyPr/>
          <a:lstStyle/>
          <a:p>
            <a:pPr marL="0" indent="0">
              <a:buNone/>
            </a:pPr>
            <a:endParaRPr lang="en-GB" sz="2800" b="1" dirty="0">
              <a:solidFill>
                <a:srgbClr val="005EB8"/>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 ASC-WDS Benefits Bundle is available to all new and existing users of the service, and it offers access to special offers and discounts across our products: seminars, eLearning and bookshop.</a:t>
            </a:r>
          </a:p>
          <a:p>
            <a:endParaRPr lang="en-GB" b="1" dirty="0">
              <a:latin typeface="Arial" panose="020B0604020202020204" pitchFamily="34" charset="0"/>
              <a:ea typeface="Calibri" panose="020F0502020204030204" pitchFamily="34" charset="0"/>
              <a:cs typeface="Times New Roman" panose="02020603050405020304" pitchFamily="18" charset="0"/>
            </a:endParaRPr>
          </a:p>
          <a:p>
            <a:pPr marL="0" indent="0" defTabSz="457200">
              <a:lnSpc>
                <a:spcPct val="100000"/>
              </a:lnSpc>
              <a:spcBef>
                <a:spcPts val="0"/>
              </a:spcBef>
              <a:buClr>
                <a:srgbClr val="E87722"/>
              </a:buClr>
              <a:buNone/>
            </a:pPr>
            <a:r>
              <a:rPr lang="en-GB" sz="2800" dirty="0">
                <a:solidFill>
                  <a:schemeClr val="tx1"/>
                </a:solidFill>
                <a:latin typeface="Arial" panose="020B0604020202020204" pitchFamily="34" charset="0"/>
                <a:ea typeface="Times New Roman" panose="02020603050405020304" pitchFamily="18" charset="0"/>
              </a:rPr>
              <a:t>To find out more about the Benefits Bundle, learn more about the ASC-WDS service or create an account, visit our dedicated webpage</a:t>
            </a:r>
            <a:r>
              <a:rPr lang="en-GB" sz="3200" dirty="0">
                <a:latin typeface="Arial" panose="020B0604020202020204" pitchFamily="34" charset="0"/>
                <a:ea typeface="Calibri" panose="020F0502020204030204" pitchFamily="34" charset="0"/>
              </a:rPr>
              <a:t>	</a:t>
            </a:r>
            <a:r>
              <a:rPr lang="en-GB" sz="3200" dirty="0">
                <a:solidFill>
                  <a:srgbClr val="505050"/>
                </a:solidFill>
                <a:latin typeface="Arial" panose="020B0604020202020204" pitchFamily="34" charset="0"/>
                <a:ea typeface="Calibri" panose="020F0502020204030204" pitchFamily="34" charset="0"/>
              </a:rPr>
              <a:t> </a:t>
            </a:r>
          </a:p>
          <a:p>
            <a:pPr marL="0" indent="0" algn="ctr" defTabSz="457200">
              <a:lnSpc>
                <a:spcPct val="100000"/>
              </a:lnSpc>
              <a:spcBef>
                <a:spcPts val="0"/>
              </a:spcBef>
              <a:buClr>
                <a:srgbClr val="E87722"/>
              </a:buClr>
              <a:buNone/>
            </a:pPr>
            <a:r>
              <a:rPr lang="en-GB" sz="3200" b="1" u="sng" dirty="0">
                <a:solidFill>
                  <a:schemeClr val="accent1"/>
                </a:solidFill>
                <a:latin typeface="Arial" panose="020B0604020202020204" pitchFamily="34" charset="0"/>
                <a:ea typeface="Calibri" panose="020F0502020204030204" pitchFamily="34" charset="0"/>
                <a:hlinkClick r:id="rId3"/>
              </a:rPr>
              <a:t>www.skillsforcare.org.uk/ASCWDS</a:t>
            </a:r>
            <a:endParaRPr lang="en-GB" sz="3200" b="1" u="sng" dirty="0">
              <a:solidFill>
                <a:schemeClr val="accent1"/>
              </a:solidFill>
              <a:latin typeface="Arial" panose="020B0604020202020204" pitchFamily="34" charset="0"/>
              <a:ea typeface="Calibri" panose="020F0502020204030204" pitchFamily="34" charset="0"/>
            </a:endParaRPr>
          </a:p>
          <a:p>
            <a:endParaRPr lang="en-GB" sz="2800" b="1" dirty="0">
              <a:solidFill>
                <a:srgbClr val="005EB8"/>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005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bwMode="auto">
          <a:xfrm>
            <a:off x="1716088" y="560389"/>
            <a:ext cx="5548312"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Contact details</a:t>
            </a:r>
          </a:p>
        </p:txBody>
      </p:sp>
      <p:sp>
        <p:nvSpPr>
          <p:cNvPr id="143363" name="Text Placeholder 2"/>
          <p:cNvSpPr>
            <a:spLocks noGrp="1"/>
          </p:cNvSpPr>
          <p:nvPr>
            <p:ph type="body" sz="quarter" idx="10"/>
          </p:nvPr>
        </p:nvSpPr>
        <p:spPr bwMode="auto">
          <a:xfrm>
            <a:off x="594911" y="2019034"/>
            <a:ext cx="114134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dirty="0"/>
              <a:t>Ali Porteous</a:t>
            </a:r>
          </a:p>
          <a:p>
            <a:r>
              <a:rPr lang="en-GB" altLang="en-US" sz="4000" dirty="0"/>
              <a:t>Skills for Care Locality Manager – SW London</a:t>
            </a:r>
          </a:p>
          <a:p>
            <a:r>
              <a:rPr lang="en-GB" altLang="en-US" sz="4000" dirty="0"/>
              <a:t>07970 937362</a:t>
            </a:r>
          </a:p>
          <a:p>
            <a:r>
              <a:rPr lang="en-GB" altLang="en-US" sz="4000" dirty="0">
                <a:hlinkClick r:id="rId3"/>
              </a:rPr>
              <a:t>alison.porteous@skillsforcare.org.uk</a:t>
            </a:r>
            <a:endParaRPr lang="en-GB" altLang="en-US" sz="4000" dirty="0"/>
          </a:p>
          <a:p>
            <a:r>
              <a:rPr lang="en-GB" altLang="en-US" sz="4000" dirty="0">
                <a:hlinkClick r:id="rId4"/>
              </a:rPr>
              <a:t>www.skillsforcare.org.uk/workforceintelligence</a:t>
            </a:r>
            <a:r>
              <a:rPr lang="en-GB" altLang="en-US" sz="4000" dirty="0"/>
              <a:t> </a:t>
            </a:r>
          </a:p>
          <a:p>
            <a:endParaRPr lang="en-GB" altLang="en-US" sz="3600" dirty="0"/>
          </a:p>
          <a:p>
            <a:endParaRPr lang="en-GB" altLang="en-US" dirty="0"/>
          </a:p>
        </p:txBody>
      </p:sp>
    </p:spTree>
    <p:extLst>
      <p:ext uri="{BB962C8B-B14F-4D97-AF65-F5344CB8AC3E}">
        <p14:creationId xmlns:p14="http://schemas.microsoft.com/office/powerpoint/2010/main" val="137939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DDC5-4339-421E-87DE-572380C3E2FF}"/>
              </a:ext>
            </a:extLst>
          </p:cNvPr>
          <p:cNvSpPr>
            <a:spLocks noGrp="1"/>
          </p:cNvSpPr>
          <p:nvPr>
            <p:ph type="title"/>
          </p:nvPr>
        </p:nvSpPr>
        <p:spPr/>
        <p:txBody>
          <a:bodyPr/>
          <a:lstStyle/>
          <a:p>
            <a:pPr algn="ctr"/>
            <a:r>
              <a:rPr lang="en-GB" b="0" dirty="0"/>
              <a:t>Working together to improve the Culture and Values of Social Care</a:t>
            </a:r>
          </a:p>
        </p:txBody>
      </p:sp>
      <p:sp>
        <p:nvSpPr>
          <p:cNvPr id="3" name="Text Placeholder 2">
            <a:extLst>
              <a:ext uri="{FF2B5EF4-FFF2-40B4-BE49-F238E27FC236}">
                <a16:creationId xmlns:a16="http://schemas.microsoft.com/office/drawing/2014/main" id="{D88252D8-B469-4FFB-9B64-AF438981AB5A}"/>
              </a:ext>
            </a:extLst>
          </p:cNvPr>
          <p:cNvSpPr>
            <a:spLocks noGrp="1"/>
          </p:cNvSpPr>
          <p:nvPr>
            <p:ph type="body" sz="quarter" idx="11"/>
          </p:nvPr>
        </p:nvSpPr>
        <p:spPr>
          <a:xfrm>
            <a:off x="490306" y="1771069"/>
            <a:ext cx="9639115" cy="3315862"/>
          </a:xfrm>
        </p:spPr>
        <p:txBody>
          <a:bodyPr lIns="91440" tIns="45720" rIns="91440" bIns="45720" anchor="t"/>
          <a:lstStyle/>
          <a:p>
            <a:pPr marL="0" indent="0">
              <a:lnSpc>
                <a:spcPct val="100000"/>
              </a:lnSpc>
              <a:buNone/>
            </a:pPr>
            <a:r>
              <a:rPr lang="en-GB" sz="2200" dirty="0">
                <a:cs typeface="Arial" panose="020B0604020202020204"/>
              </a:rPr>
              <a:t>Hammersmith and Fulham want to transform the borough into an inclusive global economic hot spots delivering the best possible life opportunities for local people of all backgrounds. The council wants to bring people together and reform service to respond to the needs of the community.</a:t>
            </a:r>
          </a:p>
          <a:p>
            <a:pPr marL="0" indent="0">
              <a:lnSpc>
                <a:spcPct val="100000"/>
              </a:lnSpc>
              <a:buNone/>
            </a:pPr>
            <a:r>
              <a:rPr lang="en-GB" sz="2200" dirty="0">
                <a:cs typeface="Arial" panose="020B0604020202020204"/>
              </a:rPr>
              <a:t>To support the local authority in these reforms the local health and social care providers need to deliver services that are person centred, reflective and reactive to peoples changing needs, and supported to work in a co productive way other agencies </a:t>
            </a:r>
          </a:p>
          <a:p>
            <a:pPr marL="0" indent="0">
              <a:lnSpc>
                <a:spcPct val="100000"/>
              </a:lnSpc>
              <a:buNone/>
            </a:pPr>
            <a:r>
              <a:rPr lang="en-GB" sz="2200" dirty="0">
                <a:cs typeface="Arial" panose="020B0604020202020204"/>
              </a:rPr>
              <a:t>Skills for Care has numerous resources to support services to develop their all parts of their workforce and making them ready to be part of a joined up and highly trained workforce.</a:t>
            </a:r>
          </a:p>
          <a:p>
            <a:pPr marL="0" indent="0">
              <a:lnSpc>
                <a:spcPct val="100000"/>
              </a:lnSpc>
              <a:buNone/>
            </a:pPr>
            <a:r>
              <a:rPr lang="en-GB" sz="2200" dirty="0">
                <a:cs typeface="Arial" panose="020B0604020202020204"/>
                <a:hlinkClick r:id="rId3"/>
              </a:rPr>
              <a:t>https://www.skillsforcare.org.uk/Home.aspx</a:t>
            </a:r>
            <a:endParaRPr lang="en-GB" sz="2200" dirty="0">
              <a:cs typeface="Arial" panose="020B0604020202020204"/>
            </a:endParaRPr>
          </a:p>
          <a:p>
            <a:pPr marL="0" indent="0">
              <a:lnSpc>
                <a:spcPct val="100000"/>
              </a:lnSpc>
              <a:buNone/>
            </a:pPr>
            <a:endParaRPr lang="en-GB" sz="2200" dirty="0">
              <a:cs typeface="Arial" panose="020B0604020202020204"/>
            </a:endParaRPr>
          </a:p>
          <a:p>
            <a:pPr marL="0" indent="0">
              <a:lnSpc>
                <a:spcPct val="100000"/>
              </a:lnSpc>
              <a:buNone/>
            </a:pPr>
            <a:endParaRPr lang="en-GB" sz="1800" dirty="0">
              <a:cs typeface="Arial" panose="020B0604020202020204"/>
            </a:endParaRPr>
          </a:p>
          <a:p>
            <a:pPr marL="0" indent="0">
              <a:lnSpc>
                <a:spcPct val="100000"/>
              </a:lnSpc>
              <a:buNone/>
            </a:pPr>
            <a:endParaRPr lang="en-GB" sz="1800" dirty="0">
              <a:cs typeface="Arial" panose="020B0604020202020204"/>
            </a:endParaRPr>
          </a:p>
          <a:p>
            <a:pPr marL="0" indent="0">
              <a:lnSpc>
                <a:spcPct val="100000"/>
              </a:lnSpc>
              <a:buNone/>
            </a:pPr>
            <a:endParaRPr lang="en-GB" sz="1800" dirty="0">
              <a:cs typeface="Arial" panose="020B0604020202020204"/>
            </a:endParaRPr>
          </a:p>
        </p:txBody>
      </p:sp>
    </p:spTree>
    <p:extLst>
      <p:ext uri="{BB962C8B-B14F-4D97-AF65-F5344CB8AC3E}">
        <p14:creationId xmlns:p14="http://schemas.microsoft.com/office/powerpoint/2010/main" val="173195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1509-E9FE-83B2-A2A2-9C9F137A0B7E}"/>
              </a:ext>
            </a:extLst>
          </p:cNvPr>
          <p:cNvSpPr>
            <a:spLocks noGrp="1"/>
          </p:cNvSpPr>
          <p:nvPr>
            <p:ph type="title"/>
          </p:nvPr>
        </p:nvSpPr>
        <p:spPr/>
        <p:txBody>
          <a:bodyPr/>
          <a:lstStyle/>
          <a:p>
            <a:r>
              <a:rPr lang="en-GB" dirty="0"/>
              <a:t>How to make change happen</a:t>
            </a:r>
          </a:p>
        </p:txBody>
      </p:sp>
      <p:sp>
        <p:nvSpPr>
          <p:cNvPr id="3" name="Text Placeholder 2">
            <a:extLst>
              <a:ext uri="{FF2B5EF4-FFF2-40B4-BE49-F238E27FC236}">
                <a16:creationId xmlns:a16="http://schemas.microsoft.com/office/drawing/2014/main" id="{97D38502-6871-279C-EEE9-5A1083DDDD06}"/>
              </a:ext>
            </a:extLst>
          </p:cNvPr>
          <p:cNvSpPr>
            <a:spLocks noGrp="1"/>
          </p:cNvSpPr>
          <p:nvPr>
            <p:ph type="body" sz="quarter" idx="11"/>
          </p:nvPr>
        </p:nvSpPr>
        <p:spPr>
          <a:xfrm>
            <a:off x="426297" y="3010328"/>
            <a:ext cx="9437757" cy="2521475"/>
          </a:xfrm>
        </p:spPr>
        <p:txBody>
          <a:bodyPr/>
          <a:lstStyle/>
          <a:p>
            <a:pPr marL="0" indent="0">
              <a:buNone/>
            </a:pPr>
            <a:r>
              <a:rPr lang="en-GB" dirty="0"/>
              <a:t>Operational workforce planning is an essential part of ensuring that you have the right people with the right attitudes, behaviours, values, skills and experience providing the personalised care and support your organisation offers.</a:t>
            </a:r>
          </a:p>
          <a:p>
            <a:pPr marL="0" indent="0">
              <a:buNone/>
            </a:pPr>
            <a:r>
              <a:rPr lang="en-GB" dirty="0"/>
              <a:t>There are constant changes taking place within adult social care that affect the way we need to work both now and in the future. It’s therefore more important than ever for organisations of all sizes to plan ahead for their future workforce needs.</a:t>
            </a:r>
          </a:p>
        </p:txBody>
      </p:sp>
      <p:sp>
        <p:nvSpPr>
          <p:cNvPr id="4" name="Text Placeholder 3">
            <a:extLst>
              <a:ext uri="{FF2B5EF4-FFF2-40B4-BE49-F238E27FC236}">
                <a16:creationId xmlns:a16="http://schemas.microsoft.com/office/drawing/2014/main" id="{06C2EDD9-9C1F-C568-6C60-8B3779F60F78}"/>
              </a:ext>
            </a:extLst>
          </p:cNvPr>
          <p:cNvSpPr>
            <a:spLocks noGrp="1"/>
          </p:cNvSpPr>
          <p:nvPr>
            <p:ph type="body" sz="quarter" idx="12"/>
          </p:nvPr>
        </p:nvSpPr>
        <p:spPr>
          <a:xfrm>
            <a:off x="490306" y="1088137"/>
            <a:ext cx="9309740" cy="731837"/>
          </a:xfrm>
        </p:spPr>
        <p:txBody>
          <a:bodyPr/>
          <a:lstStyle/>
          <a:p>
            <a:pPr marL="0" indent="0">
              <a:buNone/>
            </a:pPr>
            <a:r>
              <a:rPr lang="en-GB" sz="2400" dirty="0"/>
              <a:t>There are many tools that can be used to support a well-trained workforce, value based working and developing your working culture. </a:t>
            </a:r>
          </a:p>
          <a:p>
            <a:pPr marL="0" indent="0">
              <a:buNone/>
            </a:pPr>
            <a:r>
              <a:rPr lang="en-GB" sz="2400" dirty="0"/>
              <a:t>The first step to understanding how to develop a team is through a workforce plan.</a:t>
            </a:r>
          </a:p>
        </p:txBody>
      </p:sp>
    </p:spTree>
    <p:extLst>
      <p:ext uri="{BB962C8B-B14F-4D97-AF65-F5344CB8AC3E}">
        <p14:creationId xmlns:p14="http://schemas.microsoft.com/office/powerpoint/2010/main" val="173693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F4D7-BAB5-6CE8-AD5B-C17606689211}"/>
              </a:ext>
            </a:extLst>
          </p:cNvPr>
          <p:cNvSpPr>
            <a:spLocks noGrp="1"/>
          </p:cNvSpPr>
          <p:nvPr>
            <p:ph type="title"/>
          </p:nvPr>
        </p:nvSpPr>
        <p:spPr/>
        <p:txBody>
          <a:bodyPr/>
          <a:lstStyle/>
          <a:p>
            <a:r>
              <a:rPr lang="en-GB" sz="2800" dirty="0"/>
              <a:t>An employer or manager needs to understand the learning and development needs of your individual workers, teams and the service.</a:t>
            </a:r>
            <a:br>
              <a:rPr lang="en-GB" dirty="0"/>
            </a:br>
            <a:br>
              <a:rPr lang="en-GB" dirty="0"/>
            </a:br>
            <a:endParaRPr lang="en-GB" dirty="0"/>
          </a:p>
        </p:txBody>
      </p:sp>
      <p:sp>
        <p:nvSpPr>
          <p:cNvPr id="3" name="Text Placeholder 2">
            <a:extLst>
              <a:ext uri="{FF2B5EF4-FFF2-40B4-BE49-F238E27FC236}">
                <a16:creationId xmlns:a16="http://schemas.microsoft.com/office/drawing/2014/main" id="{30346B33-438D-E0D9-683F-8754B9E90131}"/>
              </a:ext>
            </a:extLst>
          </p:cNvPr>
          <p:cNvSpPr>
            <a:spLocks noGrp="1"/>
          </p:cNvSpPr>
          <p:nvPr>
            <p:ph type="body" sz="quarter" idx="11"/>
          </p:nvPr>
        </p:nvSpPr>
        <p:spPr>
          <a:xfrm>
            <a:off x="490307" y="1972638"/>
            <a:ext cx="9309739" cy="3658628"/>
          </a:xfrm>
        </p:spPr>
        <p:txBody>
          <a:bodyPr/>
          <a:lstStyle/>
          <a:p>
            <a:pPr marL="0" indent="0">
              <a:buNone/>
            </a:pPr>
            <a:r>
              <a:rPr lang="en-GB" dirty="0"/>
              <a:t>By carrying out an analysis and understanding your organisations skills gap analysis you can work with individuals in the team to </a:t>
            </a:r>
            <a:r>
              <a:rPr lang="en-GB" dirty="0">
                <a:solidFill>
                  <a:srgbClr val="FF0000"/>
                </a:solidFill>
              </a:rPr>
              <a:t>develop a learning plan</a:t>
            </a:r>
            <a:r>
              <a:rPr lang="en-GB" dirty="0"/>
              <a:t>, and begin to </a:t>
            </a:r>
            <a:r>
              <a:rPr lang="en-GB" dirty="0">
                <a:solidFill>
                  <a:srgbClr val="FF0000"/>
                </a:solidFill>
              </a:rPr>
              <a:t>budget</a:t>
            </a:r>
            <a:r>
              <a:rPr lang="en-GB" dirty="0"/>
              <a:t> for the training you need </a:t>
            </a:r>
            <a:r>
              <a:rPr lang="en-GB" dirty="0">
                <a:effectLst/>
              </a:rPr>
              <a:t>Whether it's the upfront financial cost of booking a learning provider; developing your internal training; or the time and resource costs associated with workers being away from their 'day job', learning and development will involve investment.</a:t>
            </a:r>
            <a:endParaRPr lang="en-GB" dirty="0"/>
          </a:p>
          <a:p>
            <a:pPr marL="0" indent="0">
              <a:buNone/>
            </a:pPr>
            <a:r>
              <a:rPr lang="en-GB" dirty="0"/>
              <a:t>Good investment in training will lead to a happy, confident and competent workforce and ultimately improving the lives of those who need care and support.</a:t>
            </a:r>
          </a:p>
          <a:p>
            <a:pPr marL="0" indent="0">
              <a:buNone/>
            </a:pPr>
            <a:endParaRPr lang="en-GB" b="1" dirty="0"/>
          </a:p>
        </p:txBody>
      </p:sp>
    </p:spTree>
    <p:extLst>
      <p:ext uri="{BB962C8B-B14F-4D97-AF65-F5344CB8AC3E}">
        <p14:creationId xmlns:p14="http://schemas.microsoft.com/office/powerpoint/2010/main" val="312332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E139-A209-3D30-A46B-E7AD4FD80FE3}"/>
              </a:ext>
            </a:extLst>
          </p:cNvPr>
          <p:cNvSpPr>
            <a:spLocks noGrp="1"/>
          </p:cNvSpPr>
          <p:nvPr>
            <p:ph type="title"/>
          </p:nvPr>
        </p:nvSpPr>
        <p:spPr/>
        <p:txBody>
          <a:bodyPr>
            <a:normAutofit fontScale="90000"/>
          </a:bodyPr>
          <a:lstStyle/>
          <a:p>
            <a:r>
              <a:rPr lang="en-GB" dirty="0"/>
              <a:t>The benefits of a well trained team are easy to see…..</a:t>
            </a:r>
          </a:p>
        </p:txBody>
      </p:sp>
      <p:sp>
        <p:nvSpPr>
          <p:cNvPr id="3" name="Text Placeholder 2">
            <a:extLst>
              <a:ext uri="{FF2B5EF4-FFF2-40B4-BE49-F238E27FC236}">
                <a16:creationId xmlns:a16="http://schemas.microsoft.com/office/drawing/2014/main" id="{06BBC349-442C-A78F-A7B3-F54219C6C28A}"/>
              </a:ext>
            </a:extLst>
          </p:cNvPr>
          <p:cNvSpPr>
            <a:spLocks noGrp="1"/>
          </p:cNvSpPr>
          <p:nvPr>
            <p:ph type="body" sz="quarter" idx="10"/>
          </p:nvPr>
        </p:nvSpPr>
        <p:spPr>
          <a:xfrm>
            <a:off x="305514" y="2395728"/>
            <a:ext cx="11445812" cy="3586431"/>
          </a:xfrm>
        </p:spPr>
        <p:txBody>
          <a:bodyPr>
            <a:normAutofit/>
          </a:bodyPr>
          <a:lstStyle/>
          <a:p>
            <a:r>
              <a:rPr lang="en-GB" dirty="0"/>
              <a:t>The Care Quality Commission (CQC) key lines of enquiry, the KLOEs will assess how you make sure that staff have the skills, knowledge and experience to deliver effective care and support.</a:t>
            </a:r>
          </a:p>
          <a:p>
            <a:r>
              <a:rPr lang="en-GB" dirty="0"/>
              <a:t>Benefits of </a:t>
            </a:r>
            <a:r>
              <a:rPr lang="en-GB" dirty="0">
                <a:solidFill>
                  <a:srgbClr val="FF0000"/>
                </a:solidFill>
              </a:rPr>
              <a:t>investing</a:t>
            </a:r>
            <a:r>
              <a:rPr lang="en-GB" dirty="0"/>
              <a:t> in learning and development for your staff:</a:t>
            </a:r>
          </a:p>
          <a:p>
            <a:pPr>
              <a:buFont typeface="Arial" panose="020B0604020202020204" pitchFamily="34" charset="0"/>
              <a:buChar char="•"/>
            </a:pPr>
            <a:r>
              <a:rPr lang="en-GB" dirty="0"/>
              <a:t>enable staff to deliver good and outstanding care</a:t>
            </a:r>
          </a:p>
          <a:p>
            <a:pPr>
              <a:buFont typeface="Arial" panose="020B0604020202020204" pitchFamily="34" charset="0"/>
              <a:buChar char="•"/>
            </a:pPr>
            <a:r>
              <a:rPr lang="en-GB" dirty="0"/>
              <a:t>improve workforce </a:t>
            </a:r>
            <a:r>
              <a:rPr lang="en-GB" dirty="0">
                <a:solidFill>
                  <a:srgbClr val="FF0000"/>
                </a:solidFill>
              </a:rPr>
              <a:t>competence</a:t>
            </a:r>
            <a:r>
              <a:rPr lang="en-GB" dirty="0"/>
              <a:t> and productivity</a:t>
            </a:r>
          </a:p>
          <a:p>
            <a:pPr>
              <a:buFont typeface="Arial" panose="020B0604020202020204" pitchFamily="34" charset="0"/>
              <a:buChar char="•"/>
            </a:pPr>
            <a:r>
              <a:rPr lang="en-GB" dirty="0"/>
              <a:t>develop aspiring </a:t>
            </a:r>
            <a:r>
              <a:rPr lang="en-GB" dirty="0">
                <a:solidFill>
                  <a:srgbClr val="FF0000"/>
                </a:solidFill>
              </a:rPr>
              <a:t>leaders</a:t>
            </a:r>
          </a:p>
          <a:p>
            <a:pPr>
              <a:buFont typeface="Arial" panose="020B0604020202020204" pitchFamily="34" charset="0"/>
              <a:buChar char="•"/>
            </a:pPr>
            <a:r>
              <a:rPr lang="en-GB" dirty="0"/>
              <a:t>improve </a:t>
            </a:r>
            <a:r>
              <a:rPr lang="en-GB" dirty="0">
                <a:solidFill>
                  <a:srgbClr val="FF0000"/>
                </a:solidFill>
              </a:rPr>
              <a:t>recruitment </a:t>
            </a:r>
            <a:r>
              <a:rPr lang="en-GB" dirty="0"/>
              <a:t>and </a:t>
            </a:r>
            <a:r>
              <a:rPr lang="en-GB" dirty="0">
                <a:solidFill>
                  <a:srgbClr val="FF0000"/>
                </a:solidFill>
              </a:rPr>
              <a:t>retention</a:t>
            </a:r>
            <a:r>
              <a:rPr lang="en-GB" dirty="0"/>
              <a:t> rates.</a:t>
            </a:r>
          </a:p>
          <a:p>
            <a:r>
              <a:rPr lang="en-GB" dirty="0"/>
              <a:t>Our guidance can help you plan, deliver and evaluate the learning and development you provide for your staff.</a:t>
            </a:r>
          </a:p>
          <a:p>
            <a:endParaRPr lang="en-GB" dirty="0"/>
          </a:p>
        </p:txBody>
      </p:sp>
      <p:sp>
        <p:nvSpPr>
          <p:cNvPr id="4" name="Text Placeholder 3">
            <a:extLst>
              <a:ext uri="{FF2B5EF4-FFF2-40B4-BE49-F238E27FC236}">
                <a16:creationId xmlns:a16="http://schemas.microsoft.com/office/drawing/2014/main" id="{6F5E2C17-8EC3-D7EF-92A3-D627F7F04D7C}"/>
              </a:ext>
            </a:extLst>
          </p:cNvPr>
          <p:cNvSpPr>
            <a:spLocks noGrp="1"/>
          </p:cNvSpPr>
          <p:nvPr>
            <p:ph type="body" sz="quarter" idx="11"/>
          </p:nvPr>
        </p:nvSpPr>
        <p:spPr/>
        <p:txBody>
          <a:bodyPr>
            <a:normAutofit fontScale="77500" lnSpcReduction="20000"/>
          </a:bodyPr>
          <a:lstStyle/>
          <a:p>
            <a:r>
              <a:rPr lang="en-GB" dirty="0"/>
              <a:t>There are many different ways to learn new things and it doesn’t have to be expensive.</a:t>
            </a:r>
          </a:p>
          <a:p>
            <a:endParaRPr lang="en-GB" dirty="0"/>
          </a:p>
        </p:txBody>
      </p:sp>
    </p:spTree>
    <p:extLst>
      <p:ext uri="{BB962C8B-B14F-4D97-AF65-F5344CB8AC3E}">
        <p14:creationId xmlns:p14="http://schemas.microsoft.com/office/powerpoint/2010/main" val="251473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22300" y="457200"/>
            <a:ext cx="9093200" cy="1117600"/>
          </a:xfrm>
        </p:spPr>
        <p:txBody>
          <a:bodyPr/>
          <a:lstStyle/>
          <a:p>
            <a:pPr marL="0" indent="0">
              <a:lnSpc>
                <a:spcPts val="1500"/>
              </a:lnSpc>
              <a:spcAft>
                <a:spcPts val="800"/>
              </a:spcAft>
              <a:buNone/>
            </a:pPr>
            <a:r>
              <a:rPr lang="en-GB" sz="3200" b="1" dirty="0">
                <a:solidFill>
                  <a:srgbClr val="0065BD"/>
                </a:solidFill>
                <a:effectLst/>
                <a:latin typeface="Arial" panose="020B0604020202020204" pitchFamily="34" charset="0"/>
                <a:ea typeface="Times New Roman" panose="02020603050405020304" pitchFamily="18" charset="0"/>
                <a:cs typeface="Arial" panose="020B0604020202020204" pitchFamily="34" charset="0"/>
              </a:rPr>
              <a:t>Why invest in training your staff? </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469900" y="977901"/>
            <a:ext cx="9423400" cy="536627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i="0" dirty="0">
                <a:effectLst/>
                <a:latin typeface="Segoe UI" panose="020B0502040204020203" pitchFamily="34" charset="0"/>
                <a:hlinkClick r:id="rId3" action="ppaction://hlinkfile"/>
              </a:rPr>
              <a:t>The State of the Adult Social Care Sector and Workforce 2023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has some key figures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20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Good induction and onboarding can help keep staff for longer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 large proportion of staff turnover arose from workers leaving their posts soon after joining. Care workers with less than one year of experience had a much higher turnover rate (43%) than those with 10 years or more (15%)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20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Offering learning and development can help retain staff</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…employers investing more in the training and development of their staff experience lower turnover rates on average…. Care workers who received regular training and those with qualifications were less likely to leave their roles than those who didn’t. </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20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Improve your CQC scores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‘Establishments with higher levels of staff undertaking learning and development were more likely to receive higher CQC scores (for example, take up of the care certificate, training and qualifications)’. (2021 report)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32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813E1D-45EB-C05E-24A3-349A4F26F5DF}"/>
              </a:ext>
            </a:extLst>
          </p:cNvPr>
          <p:cNvSpPr>
            <a:spLocks noGrp="1"/>
          </p:cNvSpPr>
          <p:nvPr>
            <p:ph type="body" sz="quarter" idx="11"/>
          </p:nvPr>
        </p:nvSpPr>
        <p:spPr>
          <a:xfrm>
            <a:off x="446315" y="914401"/>
            <a:ext cx="8556171" cy="849086"/>
          </a:xfrm>
        </p:spPr>
        <p:txBody>
          <a:bodyPr/>
          <a:lstStyle/>
          <a:p>
            <a:pPr marL="0" indent="0">
              <a:buNone/>
            </a:pPr>
            <a:r>
              <a:rPr lang="en-US" sz="4000" b="1" dirty="0">
                <a:solidFill>
                  <a:srgbClr val="0070C0"/>
                </a:solidFill>
              </a:rPr>
              <a:t>Two funding streams to draw from</a:t>
            </a:r>
            <a:endParaRPr lang="en-GB" sz="4000" b="1" dirty="0">
              <a:solidFill>
                <a:srgbClr val="0070C0"/>
              </a:solidFill>
            </a:endParaRPr>
          </a:p>
        </p:txBody>
      </p:sp>
      <p:graphicFrame>
        <p:nvGraphicFramePr>
          <p:cNvPr id="6" name="Table 6">
            <a:extLst>
              <a:ext uri="{FF2B5EF4-FFF2-40B4-BE49-F238E27FC236}">
                <a16:creationId xmlns:a16="http://schemas.microsoft.com/office/drawing/2014/main" id="{90A84255-9800-3530-1D94-E899B3290479}"/>
              </a:ext>
            </a:extLst>
          </p:cNvPr>
          <p:cNvGraphicFramePr>
            <a:graphicFrameLocks noGrp="1"/>
          </p:cNvGraphicFramePr>
          <p:nvPr/>
        </p:nvGraphicFramePr>
        <p:xfrm>
          <a:off x="685800" y="2057400"/>
          <a:ext cx="7764137" cy="2758440"/>
        </p:xfrm>
        <a:graphic>
          <a:graphicData uri="http://schemas.openxmlformats.org/drawingml/2006/table">
            <a:tbl>
              <a:tblPr firstRow="1" bandRow="1">
                <a:tableStyleId>{5C22544A-7EE6-4342-B048-85BDC9FD1C3A}</a:tableStyleId>
              </a:tblPr>
              <a:tblGrid>
                <a:gridCol w="7764137">
                  <a:extLst>
                    <a:ext uri="{9D8B030D-6E8A-4147-A177-3AD203B41FA5}">
                      <a16:colId xmlns:a16="http://schemas.microsoft.com/office/drawing/2014/main" val="3300036501"/>
                    </a:ext>
                  </a:extLst>
                </a:gridCol>
              </a:tblGrid>
              <a:tr h="1295400">
                <a:tc>
                  <a:txBody>
                    <a:bodyPr/>
                    <a:lstStyle/>
                    <a:p>
                      <a:r>
                        <a:rPr lang="en-GB" sz="3600" dirty="0">
                          <a:solidFill>
                            <a:srgbClr val="FF9933"/>
                          </a:solidFill>
                        </a:rPr>
                        <a:t>1. Induction, refresher &amp; volunteer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6564510"/>
                  </a:ext>
                </a:extLst>
              </a:tr>
              <a:tr h="1295400">
                <a:tc>
                  <a:txBody>
                    <a:bodyPr/>
                    <a:lstStyle/>
                    <a:p>
                      <a:r>
                        <a:rPr lang="en-GB" sz="3600" b="1" dirty="0">
                          <a:solidFill>
                            <a:srgbClr val="0070C0"/>
                          </a:solidFill>
                        </a:rPr>
                        <a:t>2. The Workforce Development Fund</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0970300"/>
                  </a:ext>
                </a:extLst>
              </a:tr>
            </a:tbl>
          </a:graphicData>
        </a:graphic>
      </p:graphicFrame>
    </p:spTree>
    <p:extLst>
      <p:ext uri="{BB962C8B-B14F-4D97-AF65-F5344CB8AC3E}">
        <p14:creationId xmlns:p14="http://schemas.microsoft.com/office/powerpoint/2010/main" val="140188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1074" y="373614"/>
            <a:ext cx="9845040" cy="693187"/>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none" spc="0" normalizeH="0" baseline="0" noProof="0" dirty="0">
                <a:ln>
                  <a:noFill/>
                </a:ln>
                <a:solidFill>
                  <a:srgbClr val="E87722"/>
                </a:solidFill>
                <a:effectLst/>
                <a:uLnTx/>
                <a:uFillTx/>
                <a:latin typeface="Arial" panose="020B0604020202020204"/>
                <a:ea typeface="+mj-ea"/>
                <a:cs typeface="+mj-cs"/>
              </a:rPr>
              <a:t>1.Induction, refresher &amp; volunteer training</a:t>
            </a:r>
            <a:br>
              <a:rPr kumimoji="0" lang="en-GB" sz="4200" b="1" i="0" u="none" strike="noStrike" kern="1200" cap="none" spc="0" normalizeH="0" baseline="0" noProof="0" dirty="0">
                <a:ln>
                  <a:noFill/>
                </a:ln>
                <a:solidFill>
                  <a:srgbClr val="E87722"/>
                </a:solidFill>
                <a:effectLst/>
                <a:uLnTx/>
                <a:uFillTx/>
                <a:latin typeface="Arial" panose="020B0604020202020204"/>
                <a:ea typeface="+mj-ea"/>
                <a:cs typeface="+mj-cs"/>
              </a:rPr>
            </a:br>
            <a:r>
              <a:rPr kumimoji="0" lang="en-GB" sz="1800" b="1" i="0" u="none" strike="noStrike" kern="1200" cap="none" spc="0" normalizeH="0" baseline="0" noProof="0" dirty="0">
                <a:ln>
                  <a:noFill/>
                </a:ln>
                <a:solidFill>
                  <a:srgbClr val="FFFFFF"/>
                </a:solidFill>
                <a:effectLst/>
                <a:uLnTx/>
                <a:uFillTx/>
                <a:latin typeface="Arial" panose="020B0604020202020204"/>
                <a:ea typeface="+mj-ea"/>
                <a:cs typeface="+mj-cs"/>
              </a:rPr>
              <a:t>t</a:t>
            </a:r>
            <a:br>
              <a:rPr kumimoji="0" lang="en-GB" sz="4200" b="1" i="0" u="none" strike="noStrike" kern="1200" cap="none" spc="0" normalizeH="0" baseline="0" noProof="0" dirty="0">
                <a:ln>
                  <a:noFill/>
                </a:ln>
                <a:solidFill>
                  <a:srgbClr val="E87722"/>
                </a:solidFill>
                <a:effectLst/>
                <a:uLnTx/>
                <a:uFillTx/>
                <a:latin typeface="Arial" panose="020B0604020202020204"/>
                <a:ea typeface="+mj-ea"/>
                <a:cs typeface="+mj-cs"/>
              </a:rPr>
            </a:br>
            <a:br>
              <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rPr>
            </a:br>
            <a:br>
              <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rPr>
            </a:br>
            <a:r>
              <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endParaRPr>
          </a:p>
        </p:txBody>
      </p:sp>
      <p:sp>
        <p:nvSpPr>
          <p:cNvPr id="6" name="Text Placeholder 3">
            <a:extLst>
              <a:ext uri="{FF2B5EF4-FFF2-40B4-BE49-F238E27FC236}">
                <a16:creationId xmlns:a16="http://schemas.microsoft.com/office/drawing/2014/main" id="{AF33604A-2D19-4705-B2C4-4D646DE66848}"/>
              </a:ext>
            </a:extLst>
          </p:cNvPr>
          <p:cNvSpPr txBox="1">
            <a:spLocks/>
          </p:cNvSpPr>
          <p:nvPr/>
        </p:nvSpPr>
        <p:spPr>
          <a:xfrm>
            <a:off x="548640" y="1066801"/>
            <a:ext cx="9522823" cy="892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rPr>
              <a:t>Funding available </a:t>
            </a:r>
            <a:r>
              <a:rPr kumimoji="0" lang="en-GB" sz="2400" b="1" i="0" u="sng" strike="noStrike" kern="1200" cap="none" spc="0" normalizeH="0" baseline="0" noProof="0" dirty="0">
                <a:ln>
                  <a:noFill/>
                </a:ln>
                <a:solidFill>
                  <a:srgbClr val="0070C0"/>
                </a:solidFill>
                <a:effectLst/>
                <a:highlight>
                  <a:srgbClr val="FFFF00"/>
                </a:highlight>
                <a:uLnTx/>
                <a:uFillTx/>
                <a:latin typeface="Arial" panose="020B0604020202020204"/>
                <a:ea typeface="+mn-ea"/>
                <a:cs typeface="+mn-cs"/>
              </a:rPr>
              <a:t>this year </a:t>
            </a:r>
            <a:r>
              <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rPr>
              <a:t>to ensure ALL workers can perform their duties safely.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Contains the main knowledge elements from the Care certificate</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assisting and moving people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basic life support</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fire safety</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food safety</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and safety awareness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infection prevention control</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medication management and safeguarding.</a:t>
            </a:r>
            <a:endParaRPr kumimoji="0" lang="en-GB" sz="20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
                <a:srgbClr val="E87722"/>
              </a:buClr>
              <a:buSzTx/>
              <a:buFont typeface="Arial" panose="020B0604020202020204" pitchFamily="34" charset="0"/>
              <a:buChar char="•"/>
              <a:tabLst/>
              <a:defRPr/>
            </a:pPr>
            <a:endParaRPr kumimoji="0" lang="en-GB" sz="105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E87722"/>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Employers can select from 6 endorsed providers who can deliver the training this financial year.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
                <a:srgbClr val="E87722"/>
              </a:buClr>
              <a:buSzTx/>
              <a:buFont typeface="Arial" panose="020B0604020202020204" pitchFamily="34" charset="0"/>
              <a:buChar char="•"/>
              <a:tabLst/>
              <a:defRPr/>
            </a:pP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ctr" defTabSz="457200" rtl="0" eaLnBrk="1" fontAlgn="auto" latinLnBrk="0" hangingPunct="1">
              <a:lnSpc>
                <a:spcPct val="100000"/>
              </a:lnSpc>
              <a:spcBef>
                <a:spcPts val="0"/>
              </a:spcBef>
              <a:spcAft>
                <a:spcPts val="0"/>
              </a:spcAft>
              <a:buClr>
                <a:srgbClr val="E87722"/>
              </a:buClr>
              <a:buSzTx/>
              <a:buFont typeface="Arial" panose="020B0604020202020204" pitchFamily="34" charset="0"/>
              <a:buChar char="•"/>
              <a:tabLst/>
              <a:defRPr/>
            </a:pPr>
            <a:r>
              <a:rPr kumimoji="0" lang="en-GB" sz="2400" b="0" i="0" u="sng"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3"/>
              </a:rPr>
              <a:t>www.skillsforcare.org.uk/EssentialTraining</a:t>
            </a:r>
            <a:endParaRPr kumimoji="0" lang="en-GB" sz="2400" b="0" i="0" u="sng"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38C39BA5-1924-FFE5-82D3-D5E4ABABC1E3}"/>
              </a:ext>
            </a:extLst>
          </p:cNvPr>
          <p:cNvSpPr txBox="1"/>
          <p:nvPr/>
        </p:nvSpPr>
        <p:spPr>
          <a:xfrm>
            <a:off x="6678202" y="2508069"/>
            <a:ext cx="4623371" cy="2062103"/>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charset="0"/>
                <a:ea typeface="+mn-ea"/>
                <a:cs typeface="+mn-cs"/>
              </a:rPr>
              <a:t>Free to access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charset="0"/>
                <a:ea typeface="+mn-ea"/>
                <a:cs typeface="+mn-cs"/>
              </a:rPr>
              <a:t>you just need an ASC-WDS account with your workplace details</a:t>
            </a:r>
            <a:endParaRPr kumimoji="0" lang="en-GB" sz="3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58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508000" y="732972"/>
            <a:ext cx="9017000" cy="711200"/>
          </a:xfrm>
        </p:spPr>
        <p:txBody>
          <a:bodyPr/>
          <a:lstStyle/>
          <a:p>
            <a:pPr marL="0" indent="0">
              <a:lnSpc>
                <a:spcPts val="1500"/>
              </a:lnSpc>
              <a:spcAft>
                <a:spcPts val="800"/>
              </a:spcAft>
              <a:buNone/>
            </a:pPr>
            <a:r>
              <a:rPr lang="en-GB" sz="3200" b="1" dirty="0">
                <a:solidFill>
                  <a:srgbClr val="0065BD"/>
                </a:solidFill>
                <a:effectLst/>
                <a:latin typeface="Arial" panose="020B0604020202020204" pitchFamily="34" charset="0"/>
                <a:ea typeface="Times New Roman" panose="02020603050405020304" pitchFamily="18" charset="0"/>
                <a:cs typeface="Arial" panose="020B0604020202020204" pitchFamily="34" charset="0"/>
              </a:rPr>
              <a:t>2. The Workforce Development Fund</a:t>
            </a:r>
            <a:endParaRPr lang="en-GB" sz="3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508000" y="1358901"/>
            <a:ext cx="9423400"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It's disseminated by Skills for Care on behalf of the Department of Health and Social Care (DHSC).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It supports the continuing professional development (CPD) of staff across the adult social care sector.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It’s a funding contribution towards the cost of learning and development.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The fund is paid retrospectively.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It helps towards the costs of workers completing a broad range of adult social care qualifications, learning programmes and digital learning modules.</a:t>
            </a:r>
          </a:p>
        </p:txBody>
      </p:sp>
    </p:spTree>
    <p:extLst>
      <p:ext uri="{BB962C8B-B14F-4D97-AF65-F5344CB8AC3E}">
        <p14:creationId xmlns:p14="http://schemas.microsoft.com/office/powerpoint/2010/main" val="17115123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20" ma:contentTypeDescription="Create a new document." ma:contentTypeScope="" ma:versionID="0b3b2b80f110783fe600ba3779a5a77b">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f09be8334132b5833a021615c6f74d4d"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c2c53579-2ed6-4858-9273-79d923c5fd65">
      <UserInfo>
        <DisplayName>Ali Rusbridge</DisplayName>
        <AccountId>13</AccountId>
        <AccountType/>
      </UserInfo>
      <UserInfo>
        <DisplayName>LSE team Members</DisplayName>
        <AccountId>7</AccountId>
        <AccountType/>
      </UserInfo>
      <UserInfo>
        <DisplayName>Glory Nyero</DisplayName>
        <AccountId>379</AccountId>
        <AccountType/>
      </UserInfo>
    </SharedWithUsers>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8302D5-95B5-4275-8DDC-03E59ADE8B23}">
  <ds:schemaRefs>
    <ds:schemaRef ds:uri="405262ef-1549-4053-8312-0d29ee3e5d79"/>
    <ds:schemaRef ds:uri="c2c53579-2ed6-4858-9273-79d923c5fd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42C09C-066C-460E-836D-7C09C2DAF0AC}">
  <ds:schemaRefs>
    <ds:schemaRef ds:uri="405262ef-1549-4053-8312-0d29ee3e5d79"/>
    <ds:schemaRef ds:uri="c2c53579-2ed6-4858-9273-79d923c5fd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BD9900E-96C5-4FF3-A6F5-26E260441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3298</TotalTime>
  <Words>2156</Words>
  <Application>Microsoft Office PowerPoint</Application>
  <PresentationFormat>Widescreen</PresentationFormat>
  <Paragraphs>186</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Calibri</vt:lpstr>
      <vt:lpstr>Calibri Light</vt:lpstr>
      <vt:lpstr>Segoe UI</vt:lpstr>
      <vt:lpstr>Times New Roman</vt:lpstr>
      <vt:lpstr>Wingdings</vt:lpstr>
      <vt:lpstr>1_Office Theme</vt:lpstr>
      <vt:lpstr>Bespoke content slides</vt:lpstr>
      <vt:lpstr>Title slides</vt:lpstr>
      <vt:lpstr>3_Slides Template</vt:lpstr>
      <vt:lpstr>Skills for Care………….</vt:lpstr>
      <vt:lpstr>Working together to improve the Culture and Values of Social Care</vt:lpstr>
      <vt:lpstr>How to make change happen</vt:lpstr>
      <vt:lpstr>An employer or manager needs to understand the learning and development needs of your individual workers, teams and the service.  </vt:lpstr>
      <vt:lpstr>The benefits of a well trained team are easy to see…..</vt:lpstr>
      <vt:lpstr>PowerPoint Presentation</vt:lpstr>
      <vt:lpstr>PowerPoint Presentation</vt:lpstr>
      <vt:lpstr>PowerPoint Presentation</vt:lpstr>
      <vt:lpstr>PowerPoint Presentation</vt:lpstr>
      <vt:lpstr>PowerPoint Presentation</vt:lpstr>
      <vt:lpstr>Benefits to your workplace</vt:lpstr>
      <vt:lpstr>1.Workforce Development Fund</vt:lpstr>
      <vt:lpstr>2.Safe and free storage of your records</vt:lpstr>
      <vt:lpstr>3.Manage your records</vt:lpstr>
      <vt:lpstr>4. Benchmarking</vt:lpstr>
      <vt:lpstr>5. ASC-WDS Benefits Bundle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Central London</dc:title>
  <dc:creator>V. Camek</dc:creator>
  <cp:lastModifiedBy>Peter</cp:lastModifiedBy>
  <cp:revision>11</cp:revision>
  <dcterms:created xsi:type="dcterms:W3CDTF">2020-12-06T23:56:00Z</dcterms:created>
  <dcterms:modified xsi:type="dcterms:W3CDTF">2023-11-10T12:14:55Z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MediaServiceImageTags">
    <vt:lpwstr/>
  </property>
  <property fmtid="{D5CDD505-2E9C-101B-9397-08002B2CF9AE}" pid="4" name="MSIP_Label_f194113b-ecba-4458-8e2e-fa038bf17a69_Enabled">
    <vt:lpwstr>true</vt:lpwstr>
  </property>
  <property fmtid="{D5CDD505-2E9C-101B-9397-08002B2CF9AE}" pid="5" name="MSIP_Label_f194113b-ecba-4458-8e2e-fa038bf17a69_SetDate">
    <vt:lpwstr>2022-04-04T08:48:33Z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4e480ac4-27b5-4357-b443-ecc32232b778</vt:lpwstr>
  </property>
  <property fmtid="{D5CDD505-2E9C-101B-9397-08002B2CF9AE}" pid="10" name="MSIP_Label_f194113b-ecba-4458-8e2e-fa038bf17a69_ContentBits">
    <vt:lpwstr>2</vt:lpwstr>
  </property>
  <property fmtid="{D5CDD505-2E9C-101B-9397-08002B2CF9AE}" pid="11" name="ClassificationContentMarkingFooterLocations">
    <vt:lpwstr>1_Office Theme:8\Bespoke content slides:3</vt:lpwstr>
  </property>
  <property fmtid="{D5CDD505-2E9C-101B-9397-08002B2CF9AE}" pid="12" name="ClassificationContentMarkingFooterText">
    <vt:lpwstr>Internal </vt:lpwstr>
  </property>
</Properties>
</file>