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31"/>
  </p:notesMasterIdLst>
  <p:sldIdLst>
    <p:sldId id="646" r:id="rId5"/>
    <p:sldId id="703" r:id="rId6"/>
    <p:sldId id="648" r:id="rId7"/>
    <p:sldId id="649" r:id="rId8"/>
    <p:sldId id="650" r:id="rId9"/>
    <p:sldId id="651" r:id="rId10"/>
    <p:sldId id="652" r:id="rId11"/>
    <p:sldId id="653" r:id="rId12"/>
    <p:sldId id="702" r:id="rId13"/>
    <p:sldId id="682" r:id="rId14"/>
    <p:sldId id="681" r:id="rId15"/>
    <p:sldId id="683" r:id="rId16"/>
    <p:sldId id="684" r:id="rId17"/>
    <p:sldId id="685" r:id="rId18"/>
    <p:sldId id="687" r:id="rId19"/>
    <p:sldId id="689" r:id="rId20"/>
    <p:sldId id="691" r:id="rId21"/>
    <p:sldId id="694" r:id="rId22"/>
    <p:sldId id="695" r:id="rId23"/>
    <p:sldId id="696" r:id="rId24"/>
    <p:sldId id="697" r:id="rId25"/>
    <p:sldId id="699" r:id="rId26"/>
    <p:sldId id="325" r:id="rId27"/>
    <p:sldId id="676" r:id="rId28"/>
    <p:sldId id="677" r:id="rId29"/>
    <p:sldId id="70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9DC461-6774-58E4-4562-0D15EDCC02E7}" name="FORDHAM-GOFFI, Lark (ROYAL FREE LONDON NHS FOUNDATION TRUST)" initials="FGL(FLNFT" userId="S::l.fordham-goffi@nhs.net::82fa0425-f105-40a1-81bc-8d924c04f93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ILLIAMS, Robert (ROYAL FREE LONDON NHS FOUNDATION TRUST)" initials="WR(FLNFT" lastIdx="12" clrIdx="0">
    <p:extLst>
      <p:ext uri="{19B8F6BF-5375-455C-9EA6-DF929625EA0E}">
        <p15:presenceInfo xmlns:p15="http://schemas.microsoft.com/office/powerpoint/2012/main" userId="WILLIAMS, Robert (ROYAL FREE LONDON NHS FOUNDATION TRUST)" providerId="None"/>
      </p:ext>
    </p:extLst>
  </p:cmAuthor>
  <p:cmAuthor id="2" name="FORDHAM-GOFFI, Lark (ROYAL FREE LONDON NHS FOUNDATION TRUST)" initials="FGL(FLNFT" lastIdx="1" clrIdx="1">
    <p:extLst>
      <p:ext uri="{19B8F6BF-5375-455C-9EA6-DF929625EA0E}">
        <p15:presenceInfo xmlns:p15="http://schemas.microsoft.com/office/powerpoint/2012/main" userId="S::l.fordham-goffi@nhs.net::82fa0425-f105-40a1-81bc-8d924c04f9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5E0B4"/>
    <a:srgbClr val="005EB8"/>
    <a:srgbClr val="F76E46"/>
    <a:srgbClr val="863B9D"/>
    <a:srgbClr val="F2F2F2"/>
    <a:srgbClr val="F8AEAE"/>
    <a:srgbClr val="FFFFFF"/>
    <a:srgbClr val="17AFA2"/>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D5FBE8-D629-44AA-B06D-873EE0D1D134}" v="103" dt="2023-11-03T14:06:32.2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607D4D-078D-43C3-8401-40BC3C2E13A5}"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9A71446B-947A-4874-BC7E-7C72B2C88AB5}">
      <dgm:prSet phldrT="[Text]"/>
      <dgm:spPr>
        <a:solidFill>
          <a:srgbClr val="005EB8"/>
        </a:solidFill>
      </dgm:spPr>
      <dgm:t>
        <a:bodyPr/>
        <a:lstStyle/>
        <a:p>
          <a:r>
            <a:rPr lang="en-GB" b="1" dirty="0">
              <a:latin typeface="Arial" panose="020B0604020202020204" pitchFamily="34" charset="0"/>
              <a:cs typeface="Arial" panose="020B0604020202020204" pitchFamily="34" charset="0"/>
            </a:rPr>
            <a:t>DSCR Core Capabilities</a:t>
          </a:r>
        </a:p>
      </dgm:t>
    </dgm:pt>
    <dgm:pt modelId="{99D54E8C-9A55-4162-B168-2C308DA82E55}" type="parTrans" cxnId="{395681ED-D663-41C3-9C8C-96D8EC3B910C}">
      <dgm:prSet/>
      <dgm:spPr/>
      <dgm:t>
        <a:bodyPr/>
        <a:lstStyle/>
        <a:p>
          <a:endParaRPr lang="en-GB">
            <a:latin typeface="Arial" panose="020B0604020202020204" pitchFamily="34" charset="0"/>
            <a:cs typeface="Arial" panose="020B0604020202020204" pitchFamily="34" charset="0"/>
          </a:endParaRPr>
        </a:p>
      </dgm:t>
    </dgm:pt>
    <dgm:pt modelId="{1E04A65E-243D-4649-AE83-7F2D195BE140}" type="sibTrans" cxnId="{395681ED-D663-41C3-9C8C-96D8EC3B910C}">
      <dgm:prSet/>
      <dgm:spPr/>
      <dgm:t>
        <a:bodyPr/>
        <a:lstStyle/>
        <a:p>
          <a:endParaRPr lang="en-GB">
            <a:latin typeface="Arial" panose="020B0604020202020204" pitchFamily="34" charset="0"/>
            <a:cs typeface="Arial" panose="020B0604020202020204" pitchFamily="34" charset="0"/>
          </a:endParaRPr>
        </a:p>
      </dgm:t>
    </dgm:pt>
    <dgm:pt modelId="{2AE46B97-1C61-4267-B9F5-28E2262FAA93}">
      <dgm:prSet phldrT="[Text]" custT="1"/>
      <dgm:spPr>
        <a:solidFill>
          <a:srgbClr val="005EB8"/>
        </a:solidFill>
      </dgm:spPr>
      <dgm:t>
        <a:bodyPr/>
        <a:lstStyle/>
        <a:p>
          <a:pPr>
            <a:buFont typeface="+mj-lt"/>
            <a:buAutoNum type="arabicPeriod"/>
          </a:pPr>
          <a:r>
            <a:rPr lang="en-GB" sz="1000" b="1" dirty="0">
              <a:latin typeface="Arial" panose="020B0604020202020204" pitchFamily="34" charset="0"/>
              <a:cs typeface="Arial" panose="020B0604020202020204" pitchFamily="34" charset="0"/>
            </a:rPr>
            <a:t>1. </a:t>
          </a:r>
        </a:p>
        <a:p>
          <a:pPr>
            <a:buFont typeface="+mj-lt"/>
            <a:buAutoNum type="arabicPeriod"/>
          </a:pPr>
          <a:r>
            <a:rPr lang="en-GB" sz="900" b="1" dirty="0">
              <a:latin typeface="Arial" panose="020B0604020202020204" pitchFamily="34" charset="0"/>
              <a:cs typeface="Arial" panose="020B0604020202020204" pitchFamily="34" charset="0"/>
            </a:rPr>
            <a:t>The solution must support inclusive care planning and needs assessment</a:t>
          </a:r>
        </a:p>
      </dgm:t>
    </dgm:pt>
    <dgm:pt modelId="{63748218-9C44-4642-8DCB-50950B3790CC}" type="parTrans" cxnId="{7D3B4A04-730B-440B-8899-ACE8EF18D21F}">
      <dgm:prSet/>
      <dgm:spPr/>
      <dgm:t>
        <a:bodyPr/>
        <a:lstStyle/>
        <a:p>
          <a:endParaRPr lang="en-GB">
            <a:latin typeface="Arial" panose="020B0604020202020204" pitchFamily="34" charset="0"/>
            <a:cs typeface="Arial" panose="020B0604020202020204" pitchFamily="34" charset="0"/>
          </a:endParaRPr>
        </a:p>
      </dgm:t>
    </dgm:pt>
    <dgm:pt modelId="{1C462DDF-BA50-4074-9CB4-75EB461B54C3}" type="sibTrans" cxnId="{7D3B4A04-730B-440B-8899-ACE8EF18D21F}">
      <dgm:prSet/>
      <dgm:spPr>
        <a:solidFill>
          <a:schemeClr val="bg1">
            <a:lumMod val="85000"/>
          </a:schemeClr>
        </a:solidFill>
      </dgm:spPr>
      <dgm:t>
        <a:bodyPr/>
        <a:lstStyle/>
        <a:p>
          <a:endParaRPr lang="en-GB">
            <a:latin typeface="Arial" panose="020B0604020202020204" pitchFamily="34" charset="0"/>
            <a:cs typeface="Arial" panose="020B0604020202020204" pitchFamily="34" charset="0"/>
          </a:endParaRPr>
        </a:p>
      </dgm:t>
    </dgm:pt>
    <dgm:pt modelId="{66ECBF53-9CA4-40BC-B9CD-857A07EEA35F}">
      <dgm:prSet phldrT="[Text]" custT="1"/>
      <dgm:spPr>
        <a:solidFill>
          <a:srgbClr val="005EB8"/>
        </a:solidFill>
      </dgm:spPr>
      <dgm:t>
        <a:bodyPr/>
        <a:lstStyle/>
        <a:p>
          <a:pPr>
            <a:buFont typeface="+mj-lt"/>
            <a:buNone/>
          </a:pPr>
          <a:r>
            <a:rPr lang="en-GB" sz="1000" b="1" dirty="0">
              <a:latin typeface="Arial" panose="020B0604020202020204" pitchFamily="34" charset="0"/>
              <a:cs typeface="Arial" panose="020B0604020202020204" pitchFamily="34" charset="0"/>
            </a:rPr>
            <a:t>2. </a:t>
          </a:r>
        </a:p>
        <a:p>
          <a:pPr>
            <a:buFont typeface="+mj-lt"/>
            <a:buAutoNum type="arabicPeriod"/>
          </a:pPr>
          <a:r>
            <a:rPr lang="en-GB" sz="900" b="1" dirty="0">
              <a:latin typeface="Arial" panose="020B0604020202020204" pitchFamily="34" charset="0"/>
              <a:cs typeface="Arial" panose="020B0604020202020204" pitchFamily="34" charset="0"/>
            </a:rPr>
            <a:t>The system must capture real-time, auditable records, notes, and observations that can be accessed at the point of care</a:t>
          </a:r>
        </a:p>
      </dgm:t>
    </dgm:pt>
    <dgm:pt modelId="{E30CA8E4-D85E-4B83-A40B-52F94A1BE18D}" type="parTrans" cxnId="{0D2B6EDD-93BD-4236-B821-C914A5BA3C7F}">
      <dgm:prSet/>
      <dgm:spPr/>
      <dgm:t>
        <a:bodyPr/>
        <a:lstStyle/>
        <a:p>
          <a:endParaRPr lang="en-GB">
            <a:latin typeface="Arial" panose="020B0604020202020204" pitchFamily="34" charset="0"/>
            <a:cs typeface="Arial" panose="020B0604020202020204" pitchFamily="34" charset="0"/>
          </a:endParaRPr>
        </a:p>
      </dgm:t>
    </dgm:pt>
    <dgm:pt modelId="{584982D8-F66E-4B16-85DE-7C2DC85965BE}" type="sibTrans" cxnId="{0D2B6EDD-93BD-4236-B821-C914A5BA3C7F}">
      <dgm:prSet/>
      <dgm:spPr>
        <a:solidFill>
          <a:schemeClr val="bg1">
            <a:lumMod val="85000"/>
          </a:schemeClr>
        </a:solidFill>
      </dgm:spPr>
      <dgm:t>
        <a:bodyPr/>
        <a:lstStyle/>
        <a:p>
          <a:endParaRPr lang="en-GB">
            <a:latin typeface="Arial" panose="020B0604020202020204" pitchFamily="34" charset="0"/>
            <a:cs typeface="Arial" panose="020B0604020202020204" pitchFamily="34" charset="0"/>
          </a:endParaRPr>
        </a:p>
      </dgm:t>
    </dgm:pt>
    <dgm:pt modelId="{9064A431-C02D-4AF9-BE1E-C943FF8B2F3B}">
      <dgm:prSet phldrT="[Text]" custT="1"/>
      <dgm:spPr>
        <a:solidFill>
          <a:srgbClr val="005EB8"/>
        </a:solidFill>
      </dgm:spPr>
      <dgm:t>
        <a:bodyPr/>
        <a:lstStyle/>
        <a:p>
          <a:pPr>
            <a:buFont typeface="+mj-lt"/>
            <a:buAutoNum type="arabicPeriod"/>
          </a:pPr>
          <a:r>
            <a:rPr lang="en-GB" sz="1000" b="1" dirty="0">
              <a:latin typeface="Arial" panose="020B0604020202020204" pitchFamily="34" charset="0"/>
              <a:cs typeface="Arial" panose="020B0604020202020204" pitchFamily="34" charset="0"/>
            </a:rPr>
            <a:t>3. </a:t>
          </a:r>
        </a:p>
        <a:p>
          <a:pPr>
            <a:buFont typeface="+mj-lt"/>
            <a:buAutoNum type="arabicPeriod"/>
          </a:pPr>
          <a:r>
            <a:rPr lang="en-GB" sz="900" b="1" dirty="0">
              <a:latin typeface="Arial" panose="020B0604020202020204" pitchFamily="34" charset="0"/>
              <a:cs typeface="Arial" panose="020B0604020202020204" pitchFamily="34" charset="0"/>
            </a:rPr>
            <a:t>The system must support task planning, allocation, management and completion</a:t>
          </a:r>
        </a:p>
      </dgm:t>
    </dgm:pt>
    <dgm:pt modelId="{CD585E47-5BB4-4ED7-8F04-A81FABD718E1}" type="parTrans" cxnId="{C8EC98A1-AB6B-4FEF-8ED4-3F3BB3C4206F}">
      <dgm:prSet/>
      <dgm:spPr/>
      <dgm:t>
        <a:bodyPr/>
        <a:lstStyle/>
        <a:p>
          <a:endParaRPr lang="en-GB">
            <a:latin typeface="Arial" panose="020B0604020202020204" pitchFamily="34" charset="0"/>
            <a:cs typeface="Arial" panose="020B0604020202020204" pitchFamily="34" charset="0"/>
          </a:endParaRPr>
        </a:p>
      </dgm:t>
    </dgm:pt>
    <dgm:pt modelId="{07634FEC-4843-44CA-95FD-0E1DB455B0C0}" type="sibTrans" cxnId="{C8EC98A1-AB6B-4FEF-8ED4-3F3BB3C4206F}">
      <dgm:prSet/>
      <dgm:spPr>
        <a:solidFill>
          <a:schemeClr val="bg1">
            <a:lumMod val="85000"/>
          </a:schemeClr>
        </a:solidFill>
      </dgm:spPr>
      <dgm:t>
        <a:bodyPr/>
        <a:lstStyle/>
        <a:p>
          <a:endParaRPr lang="en-GB">
            <a:latin typeface="Arial" panose="020B0604020202020204" pitchFamily="34" charset="0"/>
            <a:cs typeface="Arial" panose="020B0604020202020204" pitchFamily="34" charset="0"/>
          </a:endParaRPr>
        </a:p>
      </dgm:t>
    </dgm:pt>
    <dgm:pt modelId="{56BEF067-5E60-402C-B1E6-8549ED7A3CCA}">
      <dgm:prSet phldrT="[Text]" custT="1"/>
      <dgm:spPr>
        <a:solidFill>
          <a:srgbClr val="005EB8"/>
        </a:solidFill>
      </dgm:spPr>
      <dgm:t>
        <a:bodyPr/>
        <a:lstStyle/>
        <a:p>
          <a:pPr>
            <a:buFont typeface="+mj-lt"/>
            <a:buAutoNum type="arabicPeriod"/>
          </a:pPr>
          <a:r>
            <a:rPr lang="en-GB" sz="1000" b="1" dirty="0">
              <a:latin typeface="Arial" panose="020B0604020202020204" pitchFamily="34" charset="0"/>
              <a:cs typeface="Arial" panose="020B0604020202020204" pitchFamily="34" charset="0"/>
            </a:rPr>
            <a:t>4. </a:t>
          </a:r>
        </a:p>
        <a:p>
          <a:pPr>
            <a:buFont typeface="+mj-lt"/>
            <a:buAutoNum type="arabicPeriod"/>
          </a:pPr>
          <a:r>
            <a:rPr lang="en-GB" sz="900" b="1" dirty="0">
              <a:latin typeface="Arial" panose="020B0604020202020204" pitchFamily="34" charset="0"/>
              <a:cs typeface="Arial" panose="020B0604020202020204" pitchFamily="34" charset="0"/>
            </a:rPr>
            <a:t>The system must provide controlled access to data</a:t>
          </a:r>
        </a:p>
      </dgm:t>
    </dgm:pt>
    <dgm:pt modelId="{9A0A3D49-9CF6-4876-A9AC-C1D95C05C18A}" type="parTrans" cxnId="{01893595-82F3-4020-A2E7-EB66850AF4B0}">
      <dgm:prSet/>
      <dgm:spPr/>
      <dgm:t>
        <a:bodyPr/>
        <a:lstStyle/>
        <a:p>
          <a:endParaRPr lang="en-GB">
            <a:latin typeface="Arial" panose="020B0604020202020204" pitchFamily="34" charset="0"/>
            <a:cs typeface="Arial" panose="020B0604020202020204" pitchFamily="34" charset="0"/>
          </a:endParaRPr>
        </a:p>
      </dgm:t>
    </dgm:pt>
    <dgm:pt modelId="{63AB8230-9B55-4682-9656-08045800B977}" type="sibTrans" cxnId="{01893595-82F3-4020-A2E7-EB66850AF4B0}">
      <dgm:prSet/>
      <dgm:spPr>
        <a:solidFill>
          <a:schemeClr val="bg1">
            <a:lumMod val="85000"/>
          </a:schemeClr>
        </a:solidFill>
      </dgm:spPr>
      <dgm:t>
        <a:bodyPr/>
        <a:lstStyle/>
        <a:p>
          <a:endParaRPr lang="en-GB">
            <a:latin typeface="Arial" panose="020B0604020202020204" pitchFamily="34" charset="0"/>
            <a:cs typeface="Arial" panose="020B0604020202020204" pitchFamily="34" charset="0"/>
          </a:endParaRPr>
        </a:p>
      </dgm:t>
    </dgm:pt>
    <dgm:pt modelId="{8C45B3B9-F777-45FD-8CEA-306DB0107E85}">
      <dgm:prSet phldrT="[Text]" custT="1"/>
      <dgm:spPr>
        <a:solidFill>
          <a:srgbClr val="005EB8"/>
        </a:solidFill>
      </dgm:spPr>
      <dgm:t>
        <a:bodyPr/>
        <a:lstStyle/>
        <a:p>
          <a:pPr>
            <a:buFont typeface="+mj-lt"/>
            <a:buAutoNum type="arabicPeriod"/>
          </a:pPr>
          <a:r>
            <a:rPr lang="en-GB" sz="1000" b="1" dirty="0">
              <a:latin typeface="Arial" panose="020B0604020202020204" pitchFamily="34" charset="0"/>
              <a:cs typeface="Arial" panose="020B0604020202020204" pitchFamily="34" charset="0"/>
            </a:rPr>
            <a:t>6. </a:t>
          </a:r>
        </a:p>
        <a:p>
          <a:pPr>
            <a:buFont typeface="+mj-lt"/>
            <a:buAutoNum type="arabicPeriod"/>
          </a:pPr>
          <a:r>
            <a:rPr lang="en-GB" sz="900" b="1" dirty="0">
              <a:latin typeface="Arial" panose="020B0604020202020204" pitchFamily="34" charset="0"/>
              <a:cs typeface="Arial" panose="020B0604020202020204" pitchFamily="34" charset="0"/>
            </a:rPr>
            <a:t>The system must support the operation and management of a care setting</a:t>
          </a:r>
        </a:p>
      </dgm:t>
    </dgm:pt>
    <dgm:pt modelId="{8A81D3F8-BAB8-4F76-BD63-55B777958608}" type="parTrans" cxnId="{29E36878-A359-4D29-9BDA-028A85F0A992}">
      <dgm:prSet/>
      <dgm:spPr/>
      <dgm:t>
        <a:bodyPr/>
        <a:lstStyle/>
        <a:p>
          <a:endParaRPr lang="en-GB">
            <a:latin typeface="Arial" panose="020B0604020202020204" pitchFamily="34" charset="0"/>
            <a:cs typeface="Arial" panose="020B0604020202020204" pitchFamily="34" charset="0"/>
          </a:endParaRPr>
        </a:p>
      </dgm:t>
    </dgm:pt>
    <dgm:pt modelId="{25795EF3-9A95-433D-9106-AC5EF2D0FFC9}" type="sibTrans" cxnId="{29E36878-A359-4D29-9BDA-028A85F0A992}">
      <dgm:prSet/>
      <dgm:spPr>
        <a:solidFill>
          <a:schemeClr val="bg1">
            <a:lumMod val="85000"/>
          </a:schemeClr>
        </a:solidFill>
      </dgm:spPr>
      <dgm:t>
        <a:bodyPr/>
        <a:lstStyle/>
        <a:p>
          <a:endParaRPr lang="en-GB">
            <a:latin typeface="Arial" panose="020B0604020202020204" pitchFamily="34" charset="0"/>
            <a:cs typeface="Arial" panose="020B0604020202020204" pitchFamily="34" charset="0"/>
          </a:endParaRPr>
        </a:p>
      </dgm:t>
    </dgm:pt>
    <dgm:pt modelId="{9CC907FE-33FE-407F-85AC-EE04FEF46529}">
      <dgm:prSet phldrT="[Text]" custT="1"/>
      <dgm:spPr>
        <a:solidFill>
          <a:srgbClr val="005EB8"/>
        </a:solidFill>
      </dgm:spPr>
      <dgm:t>
        <a:bodyPr/>
        <a:lstStyle/>
        <a:p>
          <a:pPr>
            <a:buFont typeface="+mj-lt"/>
            <a:buAutoNum type="arabicPeriod"/>
          </a:pPr>
          <a:r>
            <a:rPr lang="en-GB" sz="1000" b="1" dirty="0">
              <a:latin typeface="Arial" panose="020B0604020202020204" pitchFamily="34" charset="0"/>
              <a:cs typeface="Arial" panose="020B0604020202020204" pitchFamily="34" charset="0"/>
            </a:rPr>
            <a:t>5. </a:t>
          </a:r>
        </a:p>
        <a:p>
          <a:pPr>
            <a:buFont typeface="+mj-lt"/>
            <a:buAutoNum type="arabicPeriod"/>
          </a:pPr>
          <a:r>
            <a:rPr lang="en-GB" sz="900" b="1" dirty="0">
              <a:latin typeface="Arial" panose="020B0604020202020204" pitchFamily="34" charset="0"/>
              <a:cs typeface="Arial" panose="020B0604020202020204" pitchFamily="34" charset="0"/>
            </a:rPr>
            <a:t>The system must be able to share data with other systems and care settings</a:t>
          </a:r>
        </a:p>
      </dgm:t>
    </dgm:pt>
    <dgm:pt modelId="{5498FCC3-E1CE-4F52-9213-66F8DF406F2B}" type="parTrans" cxnId="{7B711B47-8F2C-4EA8-88F3-59E19F981F4A}">
      <dgm:prSet/>
      <dgm:spPr/>
      <dgm:t>
        <a:bodyPr/>
        <a:lstStyle/>
        <a:p>
          <a:endParaRPr lang="en-GB">
            <a:latin typeface="Arial" panose="020B0604020202020204" pitchFamily="34" charset="0"/>
            <a:cs typeface="Arial" panose="020B0604020202020204" pitchFamily="34" charset="0"/>
          </a:endParaRPr>
        </a:p>
      </dgm:t>
    </dgm:pt>
    <dgm:pt modelId="{2EFD13D9-3898-49E6-AA21-7C040BF2E6E0}" type="sibTrans" cxnId="{7B711B47-8F2C-4EA8-88F3-59E19F981F4A}">
      <dgm:prSet/>
      <dgm:spPr>
        <a:solidFill>
          <a:schemeClr val="bg1">
            <a:lumMod val="85000"/>
          </a:schemeClr>
        </a:solidFill>
      </dgm:spPr>
      <dgm:t>
        <a:bodyPr/>
        <a:lstStyle/>
        <a:p>
          <a:endParaRPr lang="en-GB">
            <a:latin typeface="Arial" panose="020B0604020202020204" pitchFamily="34" charset="0"/>
            <a:cs typeface="Arial" panose="020B0604020202020204" pitchFamily="34" charset="0"/>
          </a:endParaRPr>
        </a:p>
      </dgm:t>
    </dgm:pt>
    <dgm:pt modelId="{99781484-EF09-4A71-AF34-128ADD297253}" type="pres">
      <dgm:prSet presAssocID="{D9607D4D-078D-43C3-8401-40BC3C2E13A5}" presName="Name0" presStyleCnt="0">
        <dgm:presLayoutVars>
          <dgm:chMax val="1"/>
          <dgm:dir/>
          <dgm:animLvl val="ctr"/>
          <dgm:resizeHandles val="exact"/>
        </dgm:presLayoutVars>
      </dgm:prSet>
      <dgm:spPr/>
    </dgm:pt>
    <dgm:pt modelId="{8A6DE5FA-027B-43BD-9A0A-934E28164A82}" type="pres">
      <dgm:prSet presAssocID="{9A71446B-947A-4874-BC7E-7C72B2C88AB5}" presName="centerShape" presStyleLbl="node0" presStyleIdx="0" presStyleCnt="1" custScaleX="103742" custScaleY="106566"/>
      <dgm:spPr/>
    </dgm:pt>
    <dgm:pt modelId="{5793C93C-8CEF-4052-A5DF-DE021C26A267}" type="pres">
      <dgm:prSet presAssocID="{2AE46B97-1C61-4267-B9F5-28E2262FAA93}" presName="node" presStyleLbl="node1" presStyleIdx="0" presStyleCnt="6" custScaleX="119154" custScaleY="112203">
        <dgm:presLayoutVars>
          <dgm:bulletEnabled val="1"/>
        </dgm:presLayoutVars>
      </dgm:prSet>
      <dgm:spPr/>
    </dgm:pt>
    <dgm:pt modelId="{AB535365-9DEC-4CF2-A6CF-8732C53D1176}" type="pres">
      <dgm:prSet presAssocID="{2AE46B97-1C61-4267-B9F5-28E2262FAA93}" presName="dummy" presStyleCnt="0"/>
      <dgm:spPr/>
    </dgm:pt>
    <dgm:pt modelId="{69B75EDF-6F3D-4402-AB33-06CDDE7BB885}" type="pres">
      <dgm:prSet presAssocID="{1C462DDF-BA50-4074-9CB4-75EB461B54C3}" presName="sibTrans" presStyleLbl="sibTrans2D1" presStyleIdx="0" presStyleCnt="6"/>
      <dgm:spPr/>
    </dgm:pt>
    <dgm:pt modelId="{6C5F57B2-CCE0-4442-8318-3622893D5A14}" type="pres">
      <dgm:prSet presAssocID="{66ECBF53-9CA4-40BC-B9CD-857A07EEA35F}" presName="node" presStyleLbl="node1" presStyleIdx="1" presStyleCnt="6" custScaleX="119154" custScaleY="112203">
        <dgm:presLayoutVars>
          <dgm:bulletEnabled val="1"/>
        </dgm:presLayoutVars>
      </dgm:prSet>
      <dgm:spPr/>
    </dgm:pt>
    <dgm:pt modelId="{212FC521-E215-49F8-8050-2E3061C7D66F}" type="pres">
      <dgm:prSet presAssocID="{66ECBF53-9CA4-40BC-B9CD-857A07EEA35F}" presName="dummy" presStyleCnt="0"/>
      <dgm:spPr/>
    </dgm:pt>
    <dgm:pt modelId="{1FFEED79-A093-4ED2-983A-13B7AADD125E}" type="pres">
      <dgm:prSet presAssocID="{584982D8-F66E-4B16-85DE-7C2DC85965BE}" presName="sibTrans" presStyleLbl="sibTrans2D1" presStyleIdx="1" presStyleCnt="6"/>
      <dgm:spPr/>
    </dgm:pt>
    <dgm:pt modelId="{7342EC41-E2DA-4B36-A06E-CDAB3878220E}" type="pres">
      <dgm:prSet presAssocID="{9064A431-C02D-4AF9-BE1E-C943FF8B2F3B}" presName="node" presStyleLbl="node1" presStyleIdx="2" presStyleCnt="6" custScaleX="119154" custScaleY="112203">
        <dgm:presLayoutVars>
          <dgm:bulletEnabled val="1"/>
        </dgm:presLayoutVars>
      </dgm:prSet>
      <dgm:spPr/>
    </dgm:pt>
    <dgm:pt modelId="{52B5FD5C-08A3-4122-9E81-A1479786FA1B}" type="pres">
      <dgm:prSet presAssocID="{9064A431-C02D-4AF9-BE1E-C943FF8B2F3B}" presName="dummy" presStyleCnt="0"/>
      <dgm:spPr/>
    </dgm:pt>
    <dgm:pt modelId="{11204A11-A1F7-41FC-A68D-0663902F99E7}" type="pres">
      <dgm:prSet presAssocID="{07634FEC-4843-44CA-95FD-0E1DB455B0C0}" presName="sibTrans" presStyleLbl="sibTrans2D1" presStyleIdx="2" presStyleCnt="6"/>
      <dgm:spPr/>
    </dgm:pt>
    <dgm:pt modelId="{0B1E5D3C-03A0-47B5-ACC3-3A2F4443B80D}" type="pres">
      <dgm:prSet presAssocID="{56BEF067-5E60-402C-B1E6-8549ED7A3CCA}" presName="node" presStyleLbl="node1" presStyleIdx="3" presStyleCnt="6" custScaleX="119154" custScaleY="112203">
        <dgm:presLayoutVars>
          <dgm:bulletEnabled val="1"/>
        </dgm:presLayoutVars>
      </dgm:prSet>
      <dgm:spPr/>
    </dgm:pt>
    <dgm:pt modelId="{C8121BA1-6A7C-4F9F-84C6-BDE33709FF05}" type="pres">
      <dgm:prSet presAssocID="{56BEF067-5E60-402C-B1E6-8549ED7A3CCA}" presName="dummy" presStyleCnt="0"/>
      <dgm:spPr/>
    </dgm:pt>
    <dgm:pt modelId="{99E633CA-C4E4-4926-AFBE-76B59361E1AF}" type="pres">
      <dgm:prSet presAssocID="{63AB8230-9B55-4682-9656-08045800B977}" presName="sibTrans" presStyleLbl="sibTrans2D1" presStyleIdx="3" presStyleCnt="6"/>
      <dgm:spPr/>
    </dgm:pt>
    <dgm:pt modelId="{589E8FD4-0014-4EAD-A186-4E487D02A63F}" type="pres">
      <dgm:prSet presAssocID="{9CC907FE-33FE-407F-85AC-EE04FEF46529}" presName="node" presStyleLbl="node1" presStyleIdx="4" presStyleCnt="6" custScaleX="119154" custScaleY="112203">
        <dgm:presLayoutVars>
          <dgm:bulletEnabled val="1"/>
        </dgm:presLayoutVars>
      </dgm:prSet>
      <dgm:spPr/>
    </dgm:pt>
    <dgm:pt modelId="{98D643D2-1425-45AD-B612-C6AE4AFED10F}" type="pres">
      <dgm:prSet presAssocID="{9CC907FE-33FE-407F-85AC-EE04FEF46529}" presName="dummy" presStyleCnt="0"/>
      <dgm:spPr/>
    </dgm:pt>
    <dgm:pt modelId="{1D1468D7-1938-4783-AC96-D98DD7EA722D}" type="pres">
      <dgm:prSet presAssocID="{2EFD13D9-3898-49E6-AA21-7C040BF2E6E0}" presName="sibTrans" presStyleLbl="sibTrans2D1" presStyleIdx="4" presStyleCnt="6"/>
      <dgm:spPr/>
    </dgm:pt>
    <dgm:pt modelId="{00C51F2B-F5A7-4A7E-8CBF-D057CEDE6EA7}" type="pres">
      <dgm:prSet presAssocID="{8C45B3B9-F777-45FD-8CEA-306DB0107E85}" presName="node" presStyleLbl="node1" presStyleIdx="5" presStyleCnt="6" custScaleX="119154" custScaleY="112203">
        <dgm:presLayoutVars>
          <dgm:bulletEnabled val="1"/>
        </dgm:presLayoutVars>
      </dgm:prSet>
      <dgm:spPr/>
    </dgm:pt>
    <dgm:pt modelId="{7E9C172C-3B26-4B8D-8353-BB80B3380438}" type="pres">
      <dgm:prSet presAssocID="{8C45B3B9-F777-45FD-8CEA-306DB0107E85}" presName="dummy" presStyleCnt="0"/>
      <dgm:spPr/>
    </dgm:pt>
    <dgm:pt modelId="{11114E58-3AF7-4BDD-88B3-382B1E485F77}" type="pres">
      <dgm:prSet presAssocID="{25795EF3-9A95-433D-9106-AC5EF2D0FFC9}" presName="sibTrans" presStyleLbl="sibTrans2D1" presStyleIdx="5" presStyleCnt="6"/>
      <dgm:spPr/>
    </dgm:pt>
  </dgm:ptLst>
  <dgm:cxnLst>
    <dgm:cxn modelId="{7D3B4A04-730B-440B-8899-ACE8EF18D21F}" srcId="{9A71446B-947A-4874-BC7E-7C72B2C88AB5}" destId="{2AE46B97-1C61-4267-B9F5-28E2262FAA93}" srcOrd="0" destOrd="0" parTransId="{63748218-9C44-4642-8DCB-50950B3790CC}" sibTransId="{1C462DDF-BA50-4074-9CB4-75EB461B54C3}"/>
    <dgm:cxn modelId="{8B0AAA10-00B3-439D-9AD4-57A79F417C60}" type="presOf" srcId="{9CC907FE-33FE-407F-85AC-EE04FEF46529}" destId="{589E8FD4-0014-4EAD-A186-4E487D02A63F}" srcOrd="0" destOrd="0" presId="urn:microsoft.com/office/officeart/2005/8/layout/radial6"/>
    <dgm:cxn modelId="{81E2F114-B7B7-48D2-B394-696DD1883273}" type="presOf" srcId="{07634FEC-4843-44CA-95FD-0E1DB455B0C0}" destId="{11204A11-A1F7-41FC-A68D-0663902F99E7}" srcOrd="0" destOrd="0" presId="urn:microsoft.com/office/officeart/2005/8/layout/radial6"/>
    <dgm:cxn modelId="{4DBC6024-4DE9-4822-9473-9AC93145D3DF}" type="presOf" srcId="{9A71446B-947A-4874-BC7E-7C72B2C88AB5}" destId="{8A6DE5FA-027B-43BD-9A0A-934E28164A82}" srcOrd="0" destOrd="0" presId="urn:microsoft.com/office/officeart/2005/8/layout/radial6"/>
    <dgm:cxn modelId="{2872532E-383B-404E-ACE8-786EC57D15AD}" type="presOf" srcId="{1C462DDF-BA50-4074-9CB4-75EB461B54C3}" destId="{69B75EDF-6F3D-4402-AB33-06CDDE7BB885}" srcOrd="0" destOrd="0" presId="urn:microsoft.com/office/officeart/2005/8/layout/radial6"/>
    <dgm:cxn modelId="{62429636-C9A8-4BC6-83E4-3048AAA49142}" type="presOf" srcId="{2EFD13D9-3898-49E6-AA21-7C040BF2E6E0}" destId="{1D1468D7-1938-4783-AC96-D98DD7EA722D}" srcOrd="0" destOrd="0" presId="urn:microsoft.com/office/officeart/2005/8/layout/radial6"/>
    <dgm:cxn modelId="{E5713D38-9BC9-460B-9B95-FFB4B4D3E984}" type="presOf" srcId="{2AE46B97-1C61-4267-B9F5-28E2262FAA93}" destId="{5793C93C-8CEF-4052-A5DF-DE021C26A267}" srcOrd="0" destOrd="0" presId="urn:microsoft.com/office/officeart/2005/8/layout/radial6"/>
    <dgm:cxn modelId="{5A974838-DBE0-4C53-8746-9A47771826C2}" type="presOf" srcId="{584982D8-F66E-4B16-85DE-7C2DC85965BE}" destId="{1FFEED79-A093-4ED2-983A-13B7AADD125E}" srcOrd="0" destOrd="0" presId="urn:microsoft.com/office/officeart/2005/8/layout/radial6"/>
    <dgm:cxn modelId="{C0CD3B3E-9DBB-47C0-9C95-3B6D12263576}" type="presOf" srcId="{9064A431-C02D-4AF9-BE1E-C943FF8B2F3B}" destId="{7342EC41-E2DA-4B36-A06E-CDAB3878220E}" srcOrd="0" destOrd="0" presId="urn:microsoft.com/office/officeart/2005/8/layout/radial6"/>
    <dgm:cxn modelId="{FD37F45B-4AB9-4FBE-B319-7C8089D2480A}" type="presOf" srcId="{25795EF3-9A95-433D-9106-AC5EF2D0FFC9}" destId="{11114E58-3AF7-4BDD-88B3-382B1E485F77}" srcOrd="0" destOrd="0" presId="urn:microsoft.com/office/officeart/2005/8/layout/radial6"/>
    <dgm:cxn modelId="{7B711B47-8F2C-4EA8-88F3-59E19F981F4A}" srcId="{9A71446B-947A-4874-BC7E-7C72B2C88AB5}" destId="{9CC907FE-33FE-407F-85AC-EE04FEF46529}" srcOrd="4" destOrd="0" parTransId="{5498FCC3-E1CE-4F52-9213-66F8DF406F2B}" sibTransId="{2EFD13D9-3898-49E6-AA21-7C040BF2E6E0}"/>
    <dgm:cxn modelId="{A834F149-E498-4B63-AFDC-80FD8F0A1CFA}" type="presOf" srcId="{8C45B3B9-F777-45FD-8CEA-306DB0107E85}" destId="{00C51F2B-F5A7-4A7E-8CBF-D057CEDE6EA7}" srcOrd="0" destOrd="0" presId="urn:microsoft.com/office/officeart/2005/8/layout/radial6"/>
    <dgm:cxn modelId="{93A90073-712D-4BF0-B249-50B0A199DE0A}" type="presOf" srcId="{56BEF067-5E60-402C-B1E6-8549ED7A3CCA}" destId="{0B1E5D3C-03A0-47B5-ACC3-3A2F4443B80D}" srcOrd="0" destOrd="0" presId="urn:microsoft.com/office/officeart/2005/8/layout/radial6"/>
    <dgm:cxn modelId="{29E36878-A359-4D29-9BDA-028A85F0A992}" srcId="{9A71446B-947A-4874-BC7E-7C72B2C88AB5}" destId="{8C45B3B9-F777-45FD-8CEA-306DB0107E85}" srcOrd="5" destOrd="0" parTransId="{8A81D3F8-BAB8-4F76-BD63-55B777958608}" sibTransId="{25795EF3-9A95-433D-9106-AC5EF2D0FFC9}"/>
    <dgm:cxn modelId="{01893595-82F3-4020-A2E7-EB66850AF4B0}" srcId="{9A71446B-947A-4874-BC7E-7C72B2C88AB5}" destId="{56BEF067-5E60-402C-B1E6-8549ED7A3CCA}" srcOrd="3" destOrd="0" parTransId="{9A0A3D49-9CF6-4876-A9AC-C1D95C05C18A}" sibTransId="{63AB8230-9B55-4682-9656-08045800B977}"/>
    <dgm:cxn modelId="{C8EC98A1-AB6B-4FEF-8ED4-3F3BB3C4206F}" srcId="{9A71446B-947A-4874-BC7E-7C72B2C88AB5}" destId="{9064A431-C02D-4AF9-BE1E-C943FF8B2F3B}" srcOrd="2" destOrd="0" parTransId="{CD585E47-5BB4-4ED7-8F04-A81FABD718E1}" sibTransId="{07634FEC-4843-44CA-95FD-0E1DB455B0C0}"/>
    <dgm:cxn modelId="{2A660BA4-6E41-4D4C-BB3E-E5B31E2ECC63}" type="presOf" srcId="{66ECBF53-9CA4-40BC-B9CD-857A07EEA35F}" destId="{6C5F57B2-CCE0-4442-8318-3622893D5A14}" srcOrd="0" destOrd="0" presId="urn:microsoft.com/office/officeart/2005/8/layout/radial6"/>
    <dgm:cxn modelId="{0D2B6EDD-93BD-4236-B821-C914A5BA3C7F}" srcId="{9A71446B-947A-4874-BC7E-7C72B2C88AB5}" destId="{66ECBF53-9CA4-40BC-B9CD-857A07EEA35F}" srcOrd="1" destOrd="0" parTransId="{E30CA8E4-D85E-4B83-A40B-52F94A1BE18D}" sibTransId="{584982D8-F66E-4B16-85DE-7C2DC85965BE}"/>
    <dgm:cxn modelId="{C92455E4-FEC1-42DD-8345-4EA6CDE6AE74}" type="presOf" srcId="{63AB8230-9B55-4682-9656-08045800B977}" destId="{99E633CA-C4E4-4926-AFBE-76B59361E1AF}" srcOrd="0" destOrd="0" presId="urn:microsoft.com/office/officeart/2005/8/layout/radial6"/>
    <dgm:cxn modelId="{41D29FE9-C302-4829-9C8E-8781AF7FA221}" type="presOf" srcId="{D9607D4D-078D-43C3-8401-40BC3C2E13A5}" destId="{99781484-EF09-4A71-AF34-128ADD297253}" srcOrd="0" destOrd="0" presId="urn:microsoft.com/office/officeart/2005/8/layout/radial6"/>
    <dgm:cxn modelId="{395681ED-D663-41C3-9C8C-96D8EC3B910C}" srcId="{D9607D4D-078D-43C3-8401-40BC3C2E13A5}" destId="{9A71446B-947A-4874-BC7E-7C72B2C88AB5}" srcOrd="0" destOrd="0" parTransId="{99D54E8C-9A55-4162-B168-2C308DA82E55}" sibTransId="{1E04A65E-243D-4649-AE83-7F2D195BE140}"/>
    <dgm:cxn modelId="{C8D88405-AA9B-445F-856A-B642A2523383}" type="presParOf" srcId="{99781484-EF09-4A71-AF34-128ADD297253}" destId="{8A6DE5FA-027B-43BD-9A0A-934E28164A82}" srcOrd="0" destOrd="0" presId="urn:microsoft.com/office/officeart/2005/8/layout/radial6"/>
    <dgm:cxn modelId="{3AF9587E-BA74-49A7-8622-FD776286A187}" type="presParOf" srcId="{99781484-EF09-4A71-AF34-128ADD297253}" destId="{5793C93C-8CEF-4052-A5DF-DE021C26A267}" srcOrd="1" destOrd="0" presId="urn:microsoft.com/office/officeart/2005/8/layout/radial6"/>
    <dgm:cxn modelId="{05A42A6A-D102-40DC-B348-078BA7CE0F03}" type="presParOf" srcId="{99781484-EF09-4A71-AF34-128ADD297253}" destId="{AB535365-9DEC-4CF2-A6CF-8732C53D1176}" srcOrd="2" destOrd="0" presId="urn:microsoft.com/office/officeart/2005/8/layout/radial6"/>
    <dgm:cxn modelId="{756B0E40-F2F2-4571-B24C-99D25958261C}" type="presParOf" srcId="{99781484-EF09-4A71-AF34-128ADD297253}" destId="{69B75EDF-6F3D-4402-AB33-06CDDE7BB885}" srcOrd="3" destOrd="0" presId="urn:microsoft.com/office/officeart/2005/8/layout/radial6"/>
    <dgm:cxn modelId="{2B5C39FC-8D91-4CEC-B801-5ED9FE96162C}" type="presParOf" srcId="{99781484-EF09-4A71-AF34-128ADD297253}" destId="{6C5F57B2-CCE0-4442-8318-3622893D5A14}" srcOrd="4" destOrd="0" presId="urn:microsoft.com/office/officeart/2005/8/layout/radial6"/>
    <dgm:cxn modelId="{4EC480C3-C3BD-47EA-BBAB-5F7D40AE7A63}" type="presParOf" srcId="{99781484-EF09-4A71-AF34-128ADD297253}" destId="{212FC521-E215-49F8-8050-2E3061C7D66F}" srcOrd="5" destOrd="0" presId="urn:microsoft.com/office/officeart/2005/8/layout/radial6"/>
    <dgm:cxn modelId="{AEA5F913-CD56-4A7D-9A5E-675F69B808B0}" type="presParOf" srcId="{99781484-EF09-4A71-AF34-128ADD297253}" destId="{1FFEED79-A093-4ED2-983A-13B7AADD125E}" srcOrd="6" destOrd="0" presId="urn:microsoft.com/office/officeart/2005/8/layout/radial6"/>
    <dgm:cxn modelId="{02DCC0B1-6DCA-428C-99F0-622F054C5558}" type="presParOf" srcId="{99781484-EF09-4A71-AF34-128ADD297253}" destId="{7342EC41-E2DA-4B36-A06E-CDAB3878220E}" srcOrd="7" destOrd="0" presId="urn:microsoft.com/office/officeart/2005/8/layout/radial6"/>
    <dgm:cxn modelId="{559C07E5-56A2-49E6-83A0-77C7304D6E60}" type="presParOf" srcId="{99781484-EF09-4A71-AF34-128ADD297253}" destId="{52B5FD5C-08A3-4122-9E81-A1479786FA1B}" srcOrd="8" destOrd="0" presId="urn:microsoft.com/office/officeart/2005/8/layout/radial6"/>
    <dgm:cxn modelId="{AD34A120-F1D6-4216-8562-D3FBCD82B65B}" type="presParOf" srcId="{99781484-EF09-4A71-AF34-128ADD297253}" destId="{11204A11-A1F7-41FC-A68D-0663902F99E7}" srcOrd="9" destOrd="0" presId="urn:microsoft.com/office/officeart/2005/8/layout/radial6"/>
    <dgm:cxn modelId="{2B996258-C2FE-4ACA-AA97-0D2B0A3E7ADA}" type="presParOf" srcId="{99781484-EF09-4A71-AF34-128ADD297253}" destId="{0B1E5D3C-03A0-47B5-ACC3-3A2F4443B80D}" srcOrd="10" destOrd="0" presId="urn:microsoft.com/office/officeart/2005/8/layout/radial6"/>
    <dgm:cxn modelId="{DA141ACB-6FDB-4740-BED6-38BC72CF0543}" type="presParOf" srcId="{99781484-EF09-4A71-AF34-128ADD297253}" destId="{C8121BA1-6A7C-4F9F-84C6-BDE33709FF05}" srcOrd="11" destOrd="0" presId="urn:microsoft.com/office/officeart/2005/8/layout/radial6"/>
    <dgm:cxn modelId="{25DBE145-2D92-4FDA-A774-A3611A776D8D}" type="presParOf" srcId="{99781484-EF09-4A71-AF34-128ADD297253}" destId="{99E633CA-C4E4-4926-AFBE-76B59361E1AF}" srcOrd="12" destOrd="0" presId="urn:microsoft.com/office/officeart/2005/8/layout/radial6"/>
    <dgm:cxn modelId="{34444C06-D611-49E5-8909-501D2AFFE22C}" type="presParOf" srcId="{99781484-EF09-4A71-AF34-128ADD297253}" destId="{589E8FD4-0014-4EAD-A186-4E487D02A63F}" srcOrd="13" destOrd="0" presId="urn:microsoft.com/office/officeart/2005/8/layout/radial6"/>
    <dgm:cxn modelId="{A4D384B0-3D90-467A-B403-516562129506}" type="presParOf" srcId="{99781484-EF09-4A71-AF34-128ADD297253}" destId="{98D643D2-1425-45AD-B612-C6AE4AFED10F}" srcOrd="14" destOrd="0" presId="urn:microsoft.com/office/officeart/2005/8/layout/radial6"/>
    <dgm:cxn modelId="{4E37934F-C8EA-47BD-ACC8-84B9B99C7345}" type="presParOf" srcId="{99781484-EF09-4A71-AF34-128ADD297253}" destId="{1D1468D7-1938-4783-AC96-D98DD7EA722D}" srcOrd="15" destOrd="0" presId="urn:microsoft.com/office/officeart/2005/8/layout/radial6"/>
    <dgm:cxn modelId="{E4122B6A-CA85-4584-A584-28797D3D1128}" type="presParOf" srcId="{99781484-EF09-4A71-AF34-128ADD297253}" destId="{00C51F2B-F5A7-4A7E-8CBF-D057CEDE6EA7}" srcOrd="16" destOrd="0" presId="urn:microsoft.com/office/officeart/2005/8/layout/radial6"/>
    <dgm:cxn modelId="{404429CF-B63E-4AB7-BFB5-4A9FADC063C5}" type="presParOf" srcId="{99781484-EF09-4A71-AF34-128ADD297253}" destId="{7E9C172C-3B26-4B8D-8353-BB80B3380438}" srcOrd="17" destOrd="0" presId="urn:microsoft.com/office/officeart/2005/8/layout/radial6"/>
    <dgm:cxn modelId="{F1257A32-6EB7-48EE-8A97-3066F3559F8E}" type="presParOf" srcId="{99781484-EF09-4A71-AF34-128ADD297253}" destId="{11114E58-3AF7-4BDD-88B3-382B1E485F77}" srcOrd="18"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114E58-3AF7-4BDD-88B3-382B1E485F77}">
      <dsp:nvSpPr>
        <dsp:cNvPr id="0" name=""/>
        <dsp:cNvSpPr/>
      </dsp:nvSpPr>
      <dsp:spPr>
        <a:xfrm>
          <a:off x="2087810" y="592827"/>
          <a:ext cx="4053978" cy="4053978"/>
        </a:xfrm>
        <a:prstGeom prst="blockArc">
          <a:avLst>
            <a:gd name="adj1" fmla="val 12600000"/>
            <a:gd name="adj2" fmla="val 16200000"/>
            <a:gd name="adj3" fmla="val 4526"/>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1D1468D7-1938-4783-AC96-D98DD7EA722D}">
      <dsp:nvSpPr>
        <dsp:cNvPr id="0" name=""/>
        <dsp:cNvSpPr/>
      </dsp:nvSpPr>
      <dsp:spPr>
        <a:xfrm>
          <a:off x="2087810" y="592827"/>
          <a:ext cx="4053978" cy="4053978"/>
        </a:xfrm>
        <a:prstGeom prst="blockArc">
          <a:avLst>
            <a:gd name="adj1" fmla="val 9000000"/>
            <a:gd name="adj2" fmla="val 12600000"/>
            <a:gd name="adj3" fmla="val 4526"/>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99E633CA-C4E4-4926-AFBE-76B59361E1AF}">
      <dsp:nvSpPr>
        <dsp:cNvPr id="0" name=""/>
        <dsp:cNvSpPr/>
      </dsp:nvSpPr>
      <dsp:spPr>
        <a:xfrm>
          <a:off x="2087810" y="592827"/>
          <a:ext cx="4053978" cy="4053978"/>
        </a:xfrm>
        <a:prstGeom prst="blockArc">
          <a:avLst>
            <a:gd name="adj1" fmla="val 5400000"/>
            <a:gd name="adj2" fmla="val 9000000"/>
            <a:gd name="adj3" fmla="val 4526"/>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11204A11-A1F7-41FC-A68D-0663902F99E7}">
      <dsp:nvSpPr>
        <dsp:cNvPr id="0" name=""/>
        <dsp:cNvSpPr/>
      </dsp:nvSpPr>
      <dsp:spPr>
        <a:xfrm>
          <a:off x="2087810" y="592827"/>
          <a:ext cx="4053978" cy="4053978"/>
        </a:xfrm>
        <a:prstGeom prst="blockArc">
          <a:avLst>
            <a:gd name="adj1" fmla="val 1800000"/>
            <a:gd name="adj2" fmla="val 5400000"/>
            <a:gd name="adj3" fmla="val 4526"/>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1FFEED79-A093-4ED2-983A-13B7AADD125E}">
      <dsp:nvSpPr>
        <dsp:cNvPr id="0" name=""/>
        <dsp:cNvSpPr/>
      </dsp:nvSpPr>
      <dsp:spPr>
        <a:xfrm>
          <a:off x="2087810" y="592827"/>
          <a:ext cx="4053978" cy="4053978"/>
        </a:xfrm>
        <a:prstGeom prst="blockArc">
          <a:avLst>
            <a:gd name="adj1" fmla="val 19800000"/>
            <a:gd name="adj2" fmla="val 1800000"/>
            <a:gd name="adj3" fmla="val 4526"/>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69B75EDF-6F3D-4402-AB33-06CDDE7BB885}">
      <dsp:nvSpPr>
        <dsp:cNvPr id="0" name=""/>
        <dsp:cNvSpPr/>
      </dsp:nvSpPr>
      <dsp:spPr>
        <a:xfrm>
          <a:off x="2087810" y="592827"/>
          <a:ext cx="4053978" cy="4053978"/>
        </a:xfrm>
        <a:prstGeom prst="blockArc">
          <a:avLst>
            <a:gd name="adj1" fmla="val 16200000"/>
            <a:gd name="adj2" fmla="val 19800000"/>
            <a:gd name="adj3" fmla="val 4526"/>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8A6DE5FA-027B-43BD-9A0A-934E28164A82}">
      <dsp:nvSpPr>
        <dsp:cNvPr id="0" name=""/>
        <dsp:cNvSpPr/>
      </dsp:nvSpPr>
      <dsp:spPr>
        <a:xfrm>
          <a:off x="3170583" y="1649897"/>
          <a:ext cx="1888432" cy="1939838"/>
        </a:xfrm>
        <a:prstGeom prst="ellipse">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DSCR Core Capabilities</a:t>
          </a:r>
        </a:p>
      </dsp:txBody>
      <dsp:txXfrm>
        <a:off x="3447137" y="1933980"/>
        <a:ext cx="1335324" cy="1371672"/>
      </dsp:txXfrm>
    </dsp:sp>
    <dsp:sp modelId="{5793C93C-8CEF-4052-A5DF-DE021C26A267}">
      <dsp:nvSpPr>
        <dsp:cNvPr id="0" name=""/>
        <dsp:cNvSpPr/>
      </dsp:nvSpPr>
      <dsp:spPr>
        <a:xfrm>
          <a:off x="3355656" y="-76157"/>
          <a:ext cx="1518286" cy="1429714"/>
        </a:xfrm>
        <a:prstGeom prst="ellipse">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Font typeface="+mj-lt"/>
            <a:buNone/>
          </a:pPr>
          <a:r>
            <a:rPr lang="en-GB" sz="1000" b="1" kern="1200" dirty="0">
              <a:latin typeface="Arial" panose="020B0604020202020204" pitchFamily="34" charset="0"/>
              <a:cs typeface="Arial" panose="020B0604020202020204" pitchFamily="34" charset="0"/>
            </a:rPr>
            <a:t>1. </a:t>
          </a:r>
        </a:p>
        <a:p>
          <a:pPr marL="0" lvl="0" indent="0" algn="ctr" defTabSz="444500">
            <a:lnSpc>
              <a:spcPct val="90000"/>
            </a:lnSpc>
            <a:spcBef>
              <a:spcPct val="0"/>
            </a:spcBef>
            <a:spcAft>
              <a:spcPct val="35000"/>
            </a:spcAft>
            <a:buFont typeface="+mj-lt"/>
            <a:buNone/>
          </a:pPr>
          <a:r>
            <a:rPr lang="en-GB" sz="900" b="1" kern="1200" dirty="0">
              <a:latin typeface="Arial" panose="020B0604020202020204" pitchFamily="34" charset="0"/>
              <a:cs typeface="Arial" panose="020B0604020202020204" pitchFamily="34" charset="0"/>
            </a:rPr>
            <a:t>The solution must support inclusive care planning and needs assessment</a:t>
          </a:r>
        </a:p>
      </dsp:txBody>
      <dsp:txXfrm>
        <a:off x="3578004" y="133220"/>
        <a:ext cx="1073590" cy="1010960"/>
      </dsp:txXfrm>
    </dsp:sp>
    <dsp:sp modelId="{6C5F57B2-CCE0-4442-8318-3622893D5A14}">
      <dsp:nvSpPr>
        <dsp:cNvPr id="0" name=""/>
        <dsp:cNvSpPr/>
      </dsp:nvSpPr>
      <dsp:spPr>
        <a:xfrm>
          <a:off x="5071354" y="914400"/>
          <a:ext cx="1518286" cy="1429714"/>
        </a:xfrm>
        <a:prstGeom prst="ellipse">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Font typeface="+mj-lt"/>
            <a:buNone/>
          </a:pPr>
          <a:r>
            <a:rPr lang="en-GB" sz="1000" b="1" kern="1200" dirty="0">
              <a:latin typeface="Arial" panose="020B0604020202020204" pitchFamily="34" charset="0"/>
              <a:cs typeface="Arial" panose="020B0604020202020204" pitchFamily="34" charset="0"/>
            </a:rPr>
            <a:t>2. </a:t>
          </a:r>
        </a:p>
        <a:p>
          <a:pPr marL="0" lvl="0" indent="0" algn="ctr" defTabSz="444500">
            <a:lnSpc>
              <a:spcPct val="90000"/>
            </a:lnSpc>
            <a:spcBef>
              <a:spcPct val="0"/>
            </a:spcBef>
            <a:spcAft>
              <a:spcPct val="35000"/>
            </a:spcAft>
            <a:buFont typeface="+mj-lt"/>
            <a:buNone/>
          </a:pPr>
          <a:r>
            <a:rPr lang="en-GB" sz="900" b="1" kern="1200" dirty="0">
              <a:latin typeface="Arial" panose="020B0604020202020204" pitchFamily="34" charset="0"/>
              <a:cs typeface="Arial" panose="020B0604020202020204" pitchFamily="34" charset="0"/>
            </a:rPr>
            <a:t>The system must capture real-time, auditable records, notes, and observations that can be accessed at the point of care</a:t>
          </a:r>
        </a:p>
      </dsp:txBody>
      <dsp:txXfrm>
        <a:off x="5293702" y="1123777"/>
        <a:ext cx="1073590" cy="1010960"/>
      </dsp:txXfrm>
    </dsp:sp>
    <dsp:sp modelId="{7342EC41-E2DA-4B36-A06E-CDAB3878220E}">
      <dsp:nvSpPr>
        <dsp:cNvPr id="0" name=""/>
        <dsp:cNvSpPr/>
      </dsp:nvSpPr>
      <dsp:spPr>
        <a:xfrm>
          <a:off x="5071354" y="2895518"/>
          <a:ext cx="1518286" cy="1429714"/>
        </a:xfrm>
        <a:prstGeom prst="ellipse">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Font typeface="+mj-lt"/>
            <a:buNone/>
          </a:pPr>
          <a:r>
            <a:rPr lang="en-GB" sz="1000" b="1" kern="1200" dirty="0">
              <a:latin typeface="Arial" panose="020B0604020202020204" pitchFamily="34" charset="0"/>
              <a:cs typeface="Arial" panose="020B0604020202020204" pitchFamily="34" charset="0"/>
            </a:rPr>
            <a:t>3. </a:t>
          </a:r>
        </a:p>
        <a:p>
          <a:pPr marL="0" lvl="0" indent="0" algn="ctr" defTabSz="444500">
            <a:lnSpc>
              <a:spcPct val="90000"/>
            </a:lnSpc>
            <a:spcBef>
              <a:spcPct val="0"/>
            </a:spcBef>
            <a:spcAft>
              <a:spcPct val="35000"/>
            </a:spcAft>
            <a:buFont typeface="+mj-lt"/>
            <a:buNone/>
          </a:pPr>
          <a:r>
            <a:rPr lang="en-GB" sz="900" b="1" kern="1200" dirty="0">
              <a:latin typeface="Arial" panose="020B0604020202020204" pitchFamily="34" charset="0"/>
              <a:cs typeface="Arial" panose="020B0604020202020204" pitchFamily="34" charset="0"/>
            </a:rPr>
            <a:t>The system must support task planning, allocation, management and completion</a:t>
          </a:r>
        </a:p>
      </dsp:txBody>
      <dsp:txXfrm>
        <a:off x="5293702" y="3104895"/>
        <a:ext cx="1073590" cy="1010960"/>
      </dsp:txXfrm>
    </dsp:sp>
    <dsp:sp modelId="{0B1E5D3C-03A0-47B5-ACC3-3A2F4443B80D}">
      <dsp:nvSpPr>
        <dsp:cNvPr id="0" name=""/>
        <dsp:cNvSpPr/>
      </dsp:nvSpPr>
      <dsp:spPr>
        <a:xfrm>
          <a:off x="3355656" y="3886077"/>
          <a:ext cx="1518286" cy="1429714"/>
        </a:xfrm>
        <a:prstGeom prst="ellipse">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Font typeface="+mj-lt"/>
            <a:buNone/>
          </a:pPr>
          <a:r>
            <a:rPr lang="en-GB" sz="1000" b="1" kern="1200" dirty="0">
              <a:latin typeface="Arial" panose="020B0604020202020204" pitchFamily="34" charset="0"/>
              <a:cs typeface="Arial" panose="020B0604020202020204" pitchFamily="34" charset="0"/>
            </a:rPr>
            <a:t>4. </a:t>
          </a:r>
        </a:p>
        <a:p>
          <a:pPr marL="0" lvl="0" indent="0" algn="ctr" defTabSz="444500">
            <a:lnSpc>
              <a:spcPct val="90000"/>
            </a:lnSpc>
            <a:spcBef>
              <a:spcPct val="0"/>
            </a:spcBef>
            <a:spcAft>
              <a:spcPct val="35000"/>
            </a:spcAft>
            <a:buFont typeface="+mj-lt"/>
            <a:buNone/>
          </a:pPr>
          <a:r>
            <a:rPr lang="en-GB" sz="900" b="1" kern="1200" dirty="0">
              <a:latin typeface="Arial" panose="020B0604020202020204" pitchFamily="34" charset="0"/>
              <a:cs typeface="Arial" panose="020B0604020202020204" pitchFamily="34" charset="0"/>
            </a:rPr>
            <a:t>The system must provide controlled access to data</a:t>
          </a:r>
        </a:p>
      </dsp:txBody>
      <dsp:txXfrm>
        <a:off x="3578004" y="4095454"/>
        <a:ext cx="1073590" cy="1010960"/>
      </dsp:txXfrm>
    </dsp:sp>
    <dsp:sp modelId="{589E8FD4-0014-4EAD-A186-4E487D02A63F}">
      <dsp:nvSpPr>
        <dsp:cNvPr id="0" name=""/>
        <dsp:cNvSpPr/>
      </dsp:nvSpPr>
      <dsp:spPr>
        <a:xfrm>
          <a:off x="1639958" y="2895518"/>
          <a:ext cx="1518286" cy="1429714"/>
        </a:xfrm>
        <a:prstGeom prst="ellipse">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Font typeface="+mj-lt"/>
            <a:buNone/>
          </a:pPr>
          <a:r>
            <a:rPr lang="en-GB" sz="1000" b="1" kern="1200" dirty="0">
              <a:latin typeface="Arial" panose="020B0604020202020204" pitchFamily="34" charset="0"/>
              <a:cs typeface="Arial" panose="020B0604020202020204" pitchFamily="34" charset="0"/>
            </a:rPr>
            <a:t>5. </a:t>
          </a:r>
        </a:p>
        <a:p>
          <a:pPr marL="0" lvl="0" indent="0" algn="ctr" defTabSz="444500">
            <a:lnSpc>
              <a:spcPct val="90000"/>
            </a:lnSpc>
            <a:spcBef>
              <a:spcPct val="0"/>
            </a:spcBef>
            <a:spcAft>
              <a:spcPct val="35000"/>
            </a:spcAft>
            <a:buFont typeface="+mj-lt"/>
            <a:buNone/>
          </a:pPr>
          <a:r>
            <a:rPr lang="en-GB" sz="900" b="1" kern="1200" dirty="0">
              <a:latin typeface="Arial" panose="020B0604020202020204" pitchFamily="34" charset="0"/>
              <a:cs typeface="Arial" panose="020B0604020202020204" pitchFamily="34" charset="0"/>
            </a:rPr>
            <a:t>The system must be able to share data with other systems and care settings</a:t>
          </a:r>
        </a:p>
      </dsp:txBody>
      <dsp:txXfrm>
        <a:off x="1862306" y="3104895"/>
        <a:ext cx="1073590" cy="1010960"/>
      </dsp:txXfrm>
    </dsp:sp>
    <dsp:sp modelId="{00C51F2B-F5A7-4A7E-8CBF-D057CEDE6EA7}">
      <dsp:nvSpPr>
        <dsp:cNvPr id="0" name=""/>
        <dsp:cNvSpPr/>
      </dsp:nvSpPr>
      <dsp:spPr>
        <a:xfrm>
          <a:off x="1639958" y="914400"/>
          <a:ext cx="1518286" cy="1429714"/>
        </a:xfrm>
        <a:prstGeom prst="ellipse">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Font typeface="+mj-lt"/>
            <a:buNone/>
          </a:pPr>
          <a:r>
            <a:rPr lang="en-GB" sz="1000" b="1" kern="1200" dirty="0">
              <a:latin typeface="Arial" panose="020B0604020202020204" pitchFamily="34" charset="0"/>
              <a:cs typeface="Arial" panose="020B0604020202020204" pitchFamily="34" charset="0"/>
            </a:rPr>
            <a:t>6. </a:t>
          </a:r>
        </a:p>
        <a:p>
          <a:pPr marL="0" lvl="0" indent="0" algn="ctr" defTabSz="444500">
            <a:lnSpc>
              <a:spcPct val="90000"/>
            </a:lnSpc>
            <a:spcBef>
              <a:spcPct val="0"/>
            </a:spcBef>
            <a:spcAft>
              <a:spcPct val="35000"/>
            </a:spcAft>
            <a:buFont typeface="+mj-lt"/>
            <a:buNone/>
          </a:pPr>
          <a:r>
            <a:rPr lang="en-GB" sz="900" b="1" kern="1200" dirty="0">
              <a:latin typeface="Arial" panose="020B0604020202020204" pitchFamily="34" charset="0"/>
              <a:cs typeface="Arial" panose="020B0604020202020204" pitchFamily="34" charset="0"/>
            </a:rPr>
            <a:t>The system must support the operation and management of a care setting</a:t>
          </a:r>
        </a:p>
      </dsp:txBody>
      <dsp:txXfrm>
        <a:off x="1862306" y="1123777"/>
        <a:ext cx="1073590" cy="101096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C6B7E4-EBF1-42EC-B67A-C095FAC6E75A}" type="datetimeFigureOut">
              <a:rPr lang="en-GB" smtClean="0"/>
              <a:t>03/11/2023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0D5A10-3DBB-4810-8E0E-462595679B0B}" type="slidenum">
              <a:rPr lang="en-GB" smtClean="0"/>
              <a:t>‹#›</a:t>
            </a:fld>
            <a:endParaRPr lang="en-GB"/>
          </a:p>
        </p:txBody>
      </p:sp>
    </p:spTree>
    <p:extLst>
      <p:ext uri="{BB962C8B-B14F-4D97-AF65-F5344CB8AC3E}">
        <p14:creationId xmlns:p14="http://schemas.microsoft.com/office/powerpoint/2010/main" val="2771567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NW London ICS)">
    <p:spTree>
      <p:nvGrpSpPr>
        <p:cNvPr id="1" name=""/>
        <p:cNvGrpSpPr/>
        <p:nvPr/>
      </p:nvGrpSpPr>
      <p:grpSpPr>
        <a:xfrm>
          <a:off x="0" y="0"/>
          <a:ext cx="0" cy="0"/>
          <a:chOff x="0" y="0"/>
          <a:chExt cx="0" cy="0"/>
        </a:xfrm>
      </p:grpSpPr>
      <p:sp>
        <p:nvSpPr>
          <p:cNvPr id="7" name="Rectangle 6"/>
          <p:cNvSpPr/>
          <p:nvPr userDrawn="1"/>
        </p:nvSpPr>
        <p:spPr>
          <a:xfrm>
            <a:off x="0" y="1080120"/>
            <a:ext cx="12192000" cy="5805264"/>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p:cNvSpPr>
            <a:spLocks noGrp="1"/>
          </p:cNvSpPr>
          <p:nvPr>
            <p:ph type="ctrTitle"/>
          </p:nvPr>
        </p:nvSpPr>
        <p:spPr>
          <a:xfrm>
            <a:off x="1524000" y="2202483"/>
            <a:ext cx="9144000" cy="2387600"/>
          </a:xfrm>
        </p:spPr>
        <p:txBody>
          <a:bodyPr anchor="b"/>
          <a:lstStyle>
            <a:lvl1pPr algn="ctr">
              <a:defRPr sz="60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1524000" y="4682158"/>
            <a:ext cx="9144000" cy="90708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pic>
        <p:nvPicPr>
          <p:cNvPr id="33" name="Picture 32" descr="C:\Users\abrjes\AppData\Local\Microsoft\Windows\INetCache\Content.Outlook\JXQ15T3X\NWL-ICS-logo-high-res.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1344" y="116632"/>
            <a:ext cx="2233639" cy="744546"/>
          </a:xfrm>
          <a:prstGeom prst="rect">
            <a:avLst/>
          </a:prstGeom>
          <a:noFill/>
          <a:ln>
            <a:noFill/>
          </a:ln>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54190" y="215642"/>
            <a:ext cx="2018474" cy="621069"/>
          </a:xfrm>
          <a:prstGeom prst="rect">
            <a:avLst/>
          </a:prstGeom>
        </p:spPr>
      </p:pic>
    </p:spTree>
    <p:extLst>
      <p:ext uri="{BB962C8B-B14F-4D97-AF65-F5344CB8AC3E}">
        <p14:creationId xmlns:p14="http://schemas.microsoft.com/office/powerpoint/2010/main" val="13726531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rd slide (NW London ICS)">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989" y="1397238"/>
            <a:ext cx="11386643" cy="44800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a:p>
        </p:txBody>
      </p:sp>
      <p:sp>
        <p:nvSpPr>
          <p:cNvPr id="7" name="Rectangle 6"/>
          <p:cNvSpPr/>
          <p:nvPr userDrawn="1"/>
        </p:nvSpPr>
        <p:spPr>
          <a:xfrm>
            <a:off x="0" y="0"/>
            <a:ext cx="12192000" cy="1196752"/>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p:cNvSpPr>
            <a:spLocks noGrp="1"/>
          </p:cNvSpPr>
          <p:nvPr>
            <p:ph type="title" hasCustomPrompt="1"/>
          </p:nvPr>
        </p:nvSpPr>
        <p:spPr>
          <a:xfrm>
            <a:off x="407368" y="326582"/>
            <a:ext cx="11377264" cy="543595"/>
          </a:xfrm>
        </p:spPr>
        <p:txBody>
          <a:bodyPr/>
          <a:lstStyle>
            <a:lvl1pPr>
              <a:defRPr>
                <a:solidFill>
                  <a:schemeClr val="bg1"/>
                </a:solidFill>
              </a:defRPr>
            </a:lvl1pPr>
          </a:lstStyle>
          <a:p>
            <a:r>
              <a:rPr lang="en-US"/>
              <a:t>Click to edit title</a:t>
            </a:r>
            <a:endParaRPr lang="en-GB"/>
          </a:p>
        </p:txBody>
      </p:sp>
    </p:spTree>
    <p:extLst>
      <p:ext uri="{BB962C8B-B14F-4D97-AF65-F5344CB8AC3E}">
        <p14:creationId xmlns:p14="http://schemas.microsoft.com/office/powerpoint/2010/main" val="1143274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 heading (NW London IC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a:p>
        </p:txBody>
      </p:sp>
      <p:sp>
        <p:nvSpPr>
          <p:cNvPr id="7" name="Rectangle 6"/>
          <p:cNvSpPr/>
          <p:nvPr userDrawn="1"/>
        </p:nvSpPr>
        <p:spPr>
          <a:xfrm>
            <a:off x="0" y="1196752"/>
            <a:ext cx="12192000" cy="360040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p:cNvSpPr>
            <a:spLocks noGrp="1"/>
          </p:cNvSpPr>
          <p:nvPr>
            <p:ph type="title" hasCustomPrompt="1"/>
          </p:nvPr>
        </p:nvSpPr>
        <p:spPr>
          <a:xfrm>
            <a:off x="407368" y="1523327"/>
            <a:ext cx="11377264" cy="1329606"/>
          </a:xfrm>
        </p:spPr>
        <p:txBody>
          <a:bodyPr/>
          <a:lstStyle>
            <a:lvl1pPr>
              <a:defRPr>
                <a:solidFill>
                  <a:schemeClr val="bg1"/>
                </a:solidFill>
              </a:defRPr>
            </a:lvl1pPr>
          </a:lstStyle>
          <a:p>
            <a:r>
              <a:rPr lang="en-US"/>
              <a:t>Click to add sub-heading</a:t>
            </a:r>
            <a:endParaRPr lang="en-GB"/>
          </a:p>
        </p:txBody>
      </p:sp>
    </p:spTree>
    <p:extLst>
      <p:ext uri="{BB962C8B-B14F-4D97-AF65-F5344CB8AC3E}">
        <p14:creationId xmlns:p14="http://schemas.microsoft.com/office/powerpoint/2010/main" val="3197124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ank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63CC4D-9904-7001-6FA2-9CCB54FD6338}"/>
              </a:ext>
            </a:extLst>
          </p:cNvPr>
          <p:cNvPicPr>
            <a:picLocks noChangeAspect="1"/>
          </p:cNvPicPr>
          <p:nvPr userDrawn="1"/>
        </p:nvPicPr>
        <p:blipFill>
          <a:blip r:embed="rId2"/>
          <a:srcRect/>
          <a:stretch/>
        </p:blipFill>
        <p:spPr>
          <a:xfrm>
            <a:off x="0" y="1"/>
            <a:ext cx="1833975" cy="826527"/>
          </a:xfrm>
          <a:prstGeom prst="rect">
            <a:avLst/>
          </a:prstGeom>
        </p:spPr>
      </p:pic>
      <p:sp>
        <p:nvSpPr>
          <p:cNvPr id="3" name="Date Placeholder 2">
            <a:extLst>
              <a:ext uri="{FF2B5EF4-FFF2-40B4-BE49-F238E27FC236}">
                <a16:creationId xmlns:a16="http://schemas.microsoft.com/office/drawing/2014/main" id="{5D717841-DEAF-E609-8D9B-9E46A06FD7EB}"/>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BA4DB9C7-7E38-2028-7938-F2E3006703B8}"/>
              </a:ext>
            </a:extLst>
          </p:cNvPr>
          <p:cNvSpPr>
            <a:spLocks noGrp="1"/>
          </p:cNvSpPr>
          <p:nvPr>
            <p:ph type="ftr" sz="quarter" idx="11"/>
          </p:nvPr>
        </p:nvSpPr>
        <p:spPr/>
        <p:txBody>
          <a:bodyPr/>
          <a:lstStyle/>
          <a:p>
            <a:endParaRPr lang="en-GB"/>
          </a:p>
        </p:txBody>
      </p:sp>
      <p:pic>
        <p:nvPicPr>
          <p:cNvPr id="5" name="Picture 4" descr="A blue and white logo&#10;&#10;Description automatically generated with low confidence">
            <a:extLst>
              <a:ext uri="{FF2B5EF4-FFF2-40B4-BE49-F238E27FC236}">
                <a16:creationId xmlns:a16="http://schemas.microsoft.com/office/drawing/2014/main" id="{37DBFAA7-38D3-5E98-B283-A8C21F1B9C13}"/>
              </a:ext>
            </a:extLst>
          </p:cNvPr>
          <p:cNvPicPr>
            <a:picLocks noChangeAspect="1"/>
          </p:cNvPicPr>
          <p:nvPr userDrawn="1"/>
        </p:nvPicPr>
        <p:blipFill>
          <a:blip r:embed="rId3"/>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6581426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4724400" y="6486286"/>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76F84FA-B8EB-462F-97BA-032CB76B4E3A}" type="slidenum">
              <a:rPr lang="en-GB" smtClean="0"/>
              <a:pPr/>
              <a:t>‹#›</a:t>
            </a:fld>
            <a:endParaRPr lang="en-GB"/>
          </a:p>
        </p:txBody>
      </p:sp>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44472" y="6229516"/>
            <a:ext cx="1669007" cy="513540"/>
          </a:xfrm>
          <a:prstGeom prst="rect">
            <a:avLst/>
          </a:prstGeom>
        </p:spPr>
      </p:pic>
      <p:pic>
        <p:nvPicPr>
          <p:cNvPr id="5" name="Picture 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91344" y="6070406"/>
            <a:ext cx="2017948" cy="672650"/>
          </a:xfrm>
          <a:prstGeom prst="rect">
            <a:avLst/>
          </a:prstGeom>
        </p:spPr>
      </p:pic>
    </p:spTree>
    <p:extLst>
      <p:ext uri="{BB962C8B-B14F-4D97-AF65-F5344CB8AC3E}">
        <p14:creationId xmlns:p14="http://schemas.microsoft.com/office/powerpoint/2010/main" val="23538714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hf hdr="0" ftr="0" dt="0"/>
  <p:txStyles>
    <p:titleStyle>
      <a:lvl1pPr algn="l" defTabSz="914377"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www.theaccessgroup.com/en-gb/health-social-care/form/clinical-management-software-demo-contact-form/" TargetMode="External"/><Relationship Id="rId7" Type="http://schemas.openxmlformats.org/officeDocument/2006/relationships/image" Target="../media/image28.png"/><Relationship Id="rId2" Type="http://schemas.openxmlformats.org/officeDocument/2006/relationships/hyperlink" Target="https://www.youtube.com/watch?v=L8q2hiTzUpA" TargetMode="Externa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s://www.theaccessgroup.com/en-gb/health-social-care/care-management-software/clinical-management-software/" TargetMode="External"/><Relationship Id="rId10" Type="http://schemas.openxmlformats.org/officeDocument/2006/relationships/hyperlink" Target="https://beta.digitisingsocialcare.co.uk/assured-solutions/access-care-planning" TargetMode="External"/><Relationship Id="rId4" Type="http://schemas.openxmlformats.org/officeDocument/2006/relationships/hyperlink" Target="https://www.theaccessgroup.com/en-gb/health-social-care/form/care-planning-form/?&amp;utm_source=google&amp;utm_medium=cpc&amp;utm_campaign=hsc_brand&amp;utm_content=75374152944&amp;utm_term=access%20care%20planning&amp;gad=1&amp;gclid=EAIaIQobChMIkbqe0ZjhgQMVAfjtCh1sxAVKEAAYASAAEgKe7PD_BwE" TargetMode="External"/><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www.birdie.care/change-management" TargetMode="External"/><Relationship Id="rId7"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hyperlink" Target="https://www.birdie.care/" TargetMode="External"/><Relationship Id="rId5" Type="http://schemas.openxmlformats.org/officeDocument/2006/relationships/hyperlink" Target="https://www.birdie.care/book-a-demo" TargetMode="External"/><Relationship Id="rId4" Type="http://schemas.openxmlformats.org/officeDocument/2006/relationships/hyperlink" Target="https://www.youtube.com/watch?v=A6WZoj7vQ7g" TargetMode="External"/><Relationship Id="rId9" Type="http://schemas.openxmlformats.org/officeDocument/2006/relationships/hyperlink" Target="https://beta.digitisingsocialcare.co.uk/assured-solutions/birdi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carebeans.co.uk/" TargetMode="External"/><Relationship Id="rId2" Type="http://schemas.openxmlformats.org/officeDocument/2006/relationships/hyperlink" Target="https://www.carebeans.co.uk/book-a-demo/" TargetMode="External"/><Relationship Id="rId1" Type="http://schemas.openxmlformats.org/officeDocument/2006/relationships/slideLayout" Target="../slideLayouts/slideLayout2.xml"/><Relationship Id="rId6" Type="http://schemas.openxmlformats.org/officeDocument/2006/relationships/hyperlink" Target="https://beta.digitisingsocialcare.co.uk/assured-solutions/carebeans-care-software" TargetMode="External"/><Relationship Id="rId5" Type="http://schemas.openxmlformats.org/officeDocument/2006/relationships/image" Target="../media/image35.png"/><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hyperlink" Target="https://mycareberry.com/book-a-demo" TargetMode="External"/><Relationship Id="rId7" Type="http://schemas.openxmlformats.org/officeDocument/2006/relationships/hyperlink" Target="https://beta.digitisingsocialcare.co.uk/assured-solutions/careberry-software" TargetMode="External"/><Relationship Id="rId2" Type="http://schemas.openxmlformats.org/officeDocument/2006/relationships/hyperlink" Target="https://www.youtube.com/watch?v=DN0bOdLxvns" TargetMode="Externa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hyperlink" Target="https://mycareberry.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carevisioncms.co.uk/book-a-demo/" TargetMode="External"/><Relationship Id="rId7" Type="http://schemas.openxmlformats.org/officeDocument/2006/relationships/image" Target="../media/image39.png"/><Relationship Id="rId2" Type="http://schemas.openxmlformats.org/officeDocument/2006/relationships/hyperlink" Target="https://www.youtube.com/watch?v=uT9krBOsD_A" TargetMode="External"/><Relationship Id="rId1" Type="http://schemas.openxmlformats.org/officeDocument/2006/relationships/slideLayout" Target="../slideLayouts/slideLayout2.xml"/><Relationship Id="rId6" Type="http://schemas.openxmlformats.org/officeDocument/2006/relationships/hyperlink" Target="https://beta.digitisingsocialcare.co.uk/assured-solutions/care-vision" TargetMode="External"/><Relationship Id="rId5" Type="http://schemas.openxmlformats.org/officeDocument/2006/relationships/image" Target="../media/image38.jpeg"/><Relationship Id="rId4" Type="http://schemas.openxmlformats.org/officeDocument/2006/relationships/hyperlink" Target="https://www.carevisioncms.co.uk/"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EV7Qtq4a7hM" TargetMode="External"/><Relationship Id="rId7" Type="http://schemas.openxmlformats.org/officeDocument/2006/relationships/hyperlink" Target="https://beta.digitisingsocialcare.co.uk/assured-solutions/carelinelive" TargetMode="External"/><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hyperlink" Target="https://carelinelive.com/" TargetMode="External"/><Relationship Id="rId4" Type="http://schemas.openxmlformats.org/officeDocument/2006/relationships/hyperlink" Target="https://carelinelive.com/demo/"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domportal.care/" TargetMode="External"/><Relationship Id="rId2" Type="http://schemas.openxmlformats.org/officeDocument/2006/relationships/hyperlink" Target="https://www.youtube.com/watch?v=vWTEkBefICg" TargetMode="Externa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hyperlink" Target="https://beta.digitisingsocialcare.co.uk/assured-solutions/dom-portal" TargetMode="Externa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hyperlink" Target="https://aspirico.com/iplanit/" TargetMode="External"/><Relationship Id="rId7"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hyperlink" Target="https://beta.digitisingsocialcare.co.uk/assured-solutions/iplanit-aspirico" TargetMode="External"/><Relationship Id="rId5" Type="http://schemas.openxmlformats.org/officeDocument/2006/relationships/hyperlink" Target="https://www.youtube.com/watch?v=KOGQVrKg2XU" TargetMode="External"/><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48.png"/><Relationship Id="rId2" Type="http://schemas.openxmlformats.org/officeDocument/2006/relationships/hyperlink" Target="https://nourishcare.com/" TargetMode="External"/><Relationship Id="rId1" Type="http://schemas.openxmlformats.org/officeDocument/2006/relationships/slideLayout" Target="../slideLayouts/slideLayout2.xml"/><Relationship Id="rId6" Type="http://schemas.openxmlformats.org/officeDocument/2006/relationships/hyperlink" Target="https://beta.digitisingsocialcare.co.uk/assured-solutions/nourish" TargetMode="External"/><Relationship Id="rId5" Type="http://schemas.openxmlformats.org/officeDocument/2006/relationships/hyperlink" Target="https://nourishcare.com/book-a-demo/" TargetMode="External"/><Relationship Id="rId4" Type="http://schemas.openxmlformats.org/officeDocument/2006/relationships/hyperlink" Target="https://www.youtube.com/watch?v=sXF2nMGUklc"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beta.digitisingsocialcare.co.uk/assured-solutions/cura-systems" TargetMode="External"/><Relationship Id="rId3" Type="http://schemas.openxmlformats.org/officeDocument/2006/relationships/hyperlink" Target="https://www.youtube.com/watch?v=ELnGjBt20O0" TargetMode="External"/><Relationship Id="rId7" Type="http://schemas.openxmlformats.org/officeDocument/2006/relationships/hyperlink" Target="https://beta.digitisingsocialcare.co.uk/assured-solutions/onetouch" TargetMode="External"/><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hyperlink" Target="https://www.onetouchhealth.net/" TargetMode="External"/><Relationship Id="rId4" Type="http://schemas.openxmlformats.org/officeDocument/2006/relationships/hyperlink" Target="https://www.onetouchhealth.net/book-a-demo/" TargetMode="External"/><Relationship Id="rId9"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23.xml"/><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slide" Target="slide9.xml"/><Relationship Id="rId5" Type="http://schemas.openxmlformats.org/officeDocument/2006/relationships/slide" Target="slide5.xml"/><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8" Type="http://schemas.openxmlformats.org/officeDocument/2006/relationships/hyperlink" Target="https://beta.digitisingsocialcare.co.uk/assured-solutions/pass-everylife" TargetMode="External"/><Relationship Id="rId3" Type="http://schemas.openxmlformats.org/officeDocument/2006/relationships/hyperlink" Target="https://www.everylifetechnologies.com/book-a-demo/" TargetMode="External"/><Relationship Id="rId7" Type="http://schemas.openxmlformats.org/officeDocument/2006/relationships/image" Target="../media/image54.png"/><Relationship Id="rId2" Type="http://schemas.openxmlformats.org/officeDocument/2006/relationships/hyperlink" Target="https://www.youtube.com/watch?v=_kjB82styug" TargetMode="Externa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hyperlink" Target="https://www.everylifetechnologies.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personcentredsoftware.com/" TargetMode="External"/><Relationship Id="rId2" Type="http://schemas.openxmlformats.org/officeDocument/2006/relationships/hyperlink" Target="https://www.youtube.com/watch?v=w5VDP7277UY" TargetMode="External"/><Relationship Id="rId1" Type="http://schemas.openxmlformats.org/officeDocument/2006/relationships/slideLayout" Target="../slideLayouts/slideLayout2.xml"/><Relationship Id="rId6" Type="http://schemas.openxmlformats.org/officeDocument/2006/relationships/hyperlink" Target="https://beta.digitisingsocialcare.co.uk/assured-solutions/person-centred-software" TargetMode="External"/><Relationship Id="rId5" Type="http://schemas.openxmlformats.org/officeDocument/2006/relationships/image" Target="../media/image56.png"/><Relationship Id="rId4" Type="http://schemas.openxmlformats.org/officeDocument/2006/relationships/image" Target="../media/image55.jpeg"/></Relationships>
</file>

<file path=ppt/slides/_rels/slide22.xml.rels><?xml version="1.0" encoding="UTF-8" standalone="yes"?>
<Relationships xmlns="http://schemas.openxmlformats.org/package/2006/relationships"><Relationship Id="rId3" Type="http://schemas.openxmlformats.org/officeDocument/2006/relationships/hyperlink" Target="https://sekoia.co.uk/demo/" TargetMode="External"/><Relationship Id="rId7" Type="http://schemas.openxmlformats.org/officeDocument/2006/relationships/hyperlink" Target="https://beta.digitisingsocialcare.co.uk/assured-solutions/sekoia-ltd" TargetMode="External"/><Relationship Id="rId2" Type="http://schemas.openxmlformats.org/officeDocument/2006/relationships/hyperlink" Target="https://www.youtube.com/watch?v=b8bQykIVa8c" TargetMode="Externa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jpeg"/><Relationship Id="rId4" Type="http://schemas.openxmlformats.org/officeDocument/2006/relationships/hyperlink" Target="https://sekoia.co.uk/"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mailto:enquiries.dps@birdie.care" TargetMode="External"/><Relationship Id="rId13" Type="http://schemas.openxmlformats.org/officeDocument/2006/relationships/hyperlink" Target="https://www.carebeans.co.uk/" TargetMode="External"/><Relationship Id="rId18" Type="http://schemas.openxmlformats.org/officeDocument/2006/relationships/hyperlink" Target="mailto:sales@carecontrolsystems.co.uk" TargetMode="External"/><Relationship Id="rId26" Type="http://schemas.openxmlformats.org/officeDocument/2006/relationships/hyperlink" Target="https://carelinelive.com/" TargetMode="External"/><Relationship Id="rId3" Type="http://schemas.openxmlformats.org/officeDocument/2006/relationships/hyperlink" Target="https://www.theaccessgroup.com/en-gb/health-social-care/care-management-software/clinical-management-software/" TargetMode="External"/><Relationship Id="rId21" Type="http://schemas.openxmlformats.org/officeDocument/2006/relationships/hyperlink" Target="mailto:rishi@care-vision.co.uk" TargetMode="External"/><Relationship Id="rId7" Type="http://schemas.openxmlformats.org/officeDocument/2006/relationships/hyperlink" Target="https://beta.digitisingsocialcare.co.uk/assured-solutions/access-care-planning" TargetMode="External"/><Relationship Id="rId12" Type="http://schemas.openxmlformats.org/officeDocument/2006/relationships/hyperlink" Target="mailto:carl@carebeans.co.uk" TargetMode="External"/><Relationship Id="rId17" Type="http://schemas.openxmlformats.org/officeDocument/2006/relationships/hyperlink" Target="https://beta.digitisingsocialcare.co.uk/assured-solutions/careberry-software" TargetMode="External"/><Relationship Id="rId25" Type="http://schemas.openxmlformats.org/officeDocument/2006/relationships/hyperlink" Target="mailto:gg@carelinelive.com" TargetMode="External"/><Relationship Id="rId33" Type="http://schemas.openxmlformats.org/officeDocument/2006/relationships/hyperlink" Target="https://beta.digitisingsocialcare.co.uk/assured-solutions/dom-portal" TargetMode="External"/><Relationship Id="rId2" Type="http://schemas.openxmlformats.org/officeDocument/2006/relationships/hyperlink" Target="mailto:lloyd.evans@theaccessgroup.com" TargetMode="External"/><Relationship Id="rId16" Type="http://schemas.openxmlformats.org/officeDocument/2006/relationships/hyperlink" Target="https://mycareberry.com/" TargetMode="External"/><Relationship Id="rId20" Type="http://schemas.openxmlformats.org/officeDocument/2006/relationships/hyperlink" Target="https://beta.digitisingsocialcare.co.uk/assured-solutions/care-control-systems" TargetMode="External"/><Relationship Id="rId29" Type="http://schemas.openxmlformats.org/officeDocument/2006/relationships/hyperlink" Target="https://cura.systems/" TargetMode="External"/><Relationship Id="rId1" Type="http://schemas.openxmlformats.org/officeDocument/2006/relationships/slideLayout" Target="../slideLayouts/slideLayout2.xml"/><Relationship Id="rId6" Type="http://schemas.openxmlformats.org/officeDocument/2006/relationships/hyperlink" Target="mailto:kristaps.bumburs@theaccessgroup.com" TargetMode="External"/><Relationship Id="rId11" Type="http://schemas.openxmlformats.org/officeDocument/2006/relationships/hyperlink" Target="mailto:jeremy@carebeans.co.uk" TargetMode="External"/><Relationship Id="rId24" Type="http://schemas.openxmlformats.org/officeDocument/2006/relationships/hyperlink" Target="mailto:sales+dsc@carelinelive.com" TargetMode="External"/><Relationship Id="rId32" Type="http://schemas.openxmlformats.org/officeDocument/2006/relationships/hyperlink" Target="https://www.domportal.care/" TargetMode="External"/><Relationship Id="rId5" Type="http://schemas.openxmlformats.org/officeDocument/2006/relationships/hyperlink" Target="mailto:victoria.myers@theaccessgroup.com" TargetMode="External"/><Relationship Id="rId15" Type="http://schemas.openxmlformats.org/officeDocument/2006/relationships/hyperlink" Target="mailto:info@mycareberry.com" TargetMode="External"/><Relationship Id="rId23" Type="http://schemas.openxmlformats.org/officeDocument/2006/relationships/hyperlink" Target="https://beta.digitisingsocialcare.co.uk/assured-solutions/care-vision" TargetMode="External"/><Relationship Id="rId28" Type="http://schemas.openxmlformats.org/officeDocument/2006/relationships/hyperlink" Target="mailto:John.rowley@cura.systems" TargetMode="External"/><Relationship Id="rId10" Type="http://schemas.openxmlformats.org/officeDocument/2006/relationships/hyperlink" Target="https://beta.digitisingsocialcare.co.uk/assured-solutions/birdie" TargetMode="External"/><Relationship Id="rId19" Type="http://schemas.openxmlformats.org/officeDocument/2006/relationships/hyperlink" Target="https://carecontrolsystems.co.uk/" TargetMode="External"/><Relationship Id="rId31" Type="http://schemas.openxmlformats.org/officeDocument/2006/relationships/hyperlink" Target="mailto:manager@domportal.care" TargetMode="External"/><Relationship Id="rId4" Type="http://schemas.openxmlformats.org/officeDocument/2006/relationships/hyperlink" Target="https://beta.digitisingsocialcare.co.uk/assured-solutions/access-care-clinical" TargetMode="External"/><Relationship Id="rId9" Type="http://schemas.openxmlformats.org/officeDocument/2006/relationships/hyperlink" Target="https://www.birdie.care/" TargetMode="External"/><Relationship Id="rId14" Type="http://schemas.openxmlformats.org/officeDocument/2006/relationships/hyperlink" Target="https://beta.digitisingsocialcare.co.uk/assured-solutions/carebeans-care-software" TargetMode="External"/><Relationship Id="rId22" Type="http://schemas.openxmlformats.org/officeDocument/2006/relationships/hyperlink" Target="https://care-vision.co.uk/" TargetMode="External"/><Relationship Id="rId27" Type="http://schemas.openxmlformats.org/officeDocument/2006/relationships/hyperlink" Target="https://beta.digitisingsocialcare.co.uk/assured-solutions/carelinelive" TargetMode="External"/><Relationship Id="rId30" Type="http://schemas.openxmlformats.org/officeDocument/2006/relationships/hyperlink" Target="https://beta.digitisingsocialcare.co.uk/assured-solutions/cura-systems"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mailto:hello@kareinn.com" TargetMode="External"/><Relationship Id="rId13" Type="http://schemas.openxmlformats.org/officeDocument/2006/relationships/hyperlink" Target="mailto:getintouch@nourishcare.co.uk" TargetMode="External"/><Relationship Id="rId18" Type="http://schemas.openxmlformats.org/officeDocument/2006/relationships/hyperlink" Target="https://www.onetouchhealth.net/" TargetMode="External"/><Relationship Id="rId26" Type="http://schemas.openxmlformats.org/officeDocument/2006/relationships/hyperlink" Target="mailto:info@qwikify.com" TargetMode="External"/><Relationship Id="rId3" Type="http://schemas.openxmlformats.org/officeDocument/2006/relationships/hyperlink" Target="https://fusionecare.com/" TargetMode="External"/><Relationship Id="rId21" Type="http://schemas.openxmlformats.org/officeDocument/2006/relationships/hyperlink" Target="https://www.everylifetechnologies.com/" TargetMode="External"/><Relationship Id="rId7" Type="http://schemas.openxmlformats.org/officeDocument/2006/relationships/hyperlink" Target="https://beta.digitisingsocialcare.co.uk/assured-solutions/iplanit-aspirico" TargetMode="External"/><Relationship Id="rId12" Type="http://schemas.openxmlformats.org/officeDocument/2006/relationships/hyperlink" Target="https://beta.digitisingsocialcare.co.uk/assured-solutions/log-my-care" TargetMode="External"/><Relationship Id="rId17" Type="http://schemas.openxmlformats.org/officeDocument/2006/relationships/hyperlink" Target="mailto:cillian@onetouchhealth.net" TargetMode="External"/><Relationship Id="rId25" Type="http://schemas.openxmlformats.org/officeDocument/2006/relationships/hyperlink" Target="https://beta.digitisingsocialcare.co.uk/assured-solutions/person-centred-software" TargetMode="External"/><Relationship Id="rId2" Type="http://schemas.openxmlformats.org/officeDocument/2006/relationships/hyperlink" Target="mailto:info@fusionecs.co.uk" TargetMode="External"/><Relationship Id="rId16" Type="http://schemas.openxmlformats.org/officeDocument/2006/relationships/hyperlink" Target="mailto:louis@onetouchhealth.net" TargetMode="External"/><Relationship Id="rId20" Type="http://schemas.openxmlformats.org/officeDocument/2006/relationships/hyperlink" Target="mailto:hello@everylifetechnologies.com" TargetMode="External"/><Relationship Id="rId29" Type="http://schemas.openxmlformats.org/officeDocument/2006/relationships/hyperlink" Target="mailto:contact@sekoia.co.uk" TargetMode="External"/><Relationship Id="rId1" Type="http://schemas.openxmlformats.org/officeDocument/2006/relationships/slideLayout" Target="../slideLayouts/slideLayout2.xml"/><Relationship Id="rId6" Type="http://schemas.openxmlformats.org/officeDocument/2006/relationships/hyperlink" Target="https://aspirico.com/iplanit/" TargetMode="External"/><Relationship Id="rId11" Type="http://schemas.openxmlformats.org/officeDocument/2006/relationships/hyperlink" Target="mailto:sales@logmycare.co.uk" TargetMode="External"/><Relationship Id="rId24" Type="http://schemas.openxmlformats.org/officeDocument/2006/relationships/hyperlink" Target="https://personcentredsoftware.com/" TargetMode="External"/><Relationship Id="rId5" Type="http://schemas.openxmlformats.org/officeDocument/2006/relationships/hyperlink" Target="mailto:enquiry@aspirico.com" TargetMode="External"/><Relationship Id="rId15" Type="http://schemas.openxmlformats.org/officeDocument/2006/relationships/hyperlink" Target="https://beta.digitisingsocialcare.co.uk/assured-solutions/nourish" TargetMode="External"/><Relationship Id="rId23" Type="http://schemas.openxmlformats.org/officeDocument/2006/relationships/hyperlink" Target="mailto:hello@personcentredsoftware.com" TargetMode="External"/><Relationship Id="rId28" Type="http://schemas.openxmlformats.org/officeDocument/2006/relationships/hyperlink" Target="https://beta.digitisingsocialcare.co.uk/assured-solutions/qwikify" TargetMode="External"/><Relationship Id="rId10" Type="http://schemas.openxmlformats.org/officeDocument/2006/relationships/hyperlink" Target="https://beta.digitisingsocialcare.co.uk/assured-solutions/kareinn" TargetMode="External"/><Relationship Id="rId19" Type="http://schemas.openxmlformats.org/officeDocument/2006/relationships/hyperlink" Target="https://beta.digitisingsocialcare.co.uk/assured-solutions/onetouch" TargetMode="External"/><Relationship Id="rId31" Type="http://schemas.openxmlformats.org/officeDocument/2006/relationships/hyperlink" Target="https://beta.digitisingsocialcare.co.uk/assured-solutions/sekoia-ltd" TargetMode="External"/><Relationship Id="rId4" Type="http://schemas.openxmlformats.org/officeDocument/2006/relationships/hyperlink" Target="https://beta.digitisingsocialcare.co.uk/assured-solutions/fusion-ecare-solutions-ltd" TargetMode="External"/><Relationship Id="rId9" Type="http://schemas.openxmlformats.org/officeDocument/2006/relationships/hyperlink" Target="https://kareinn.com/" TargetMode="External"/><Relationship Id="rId14" Type="http://schemas.openxmlformats.org/officeDocument/2006/relationships/hyperlink" Target="https://nourishcare.co.uk/" TargetMode="External"/><Relationship Id="rId22" Type="http://schemas.openxmlformats.org/officeDocument/2006/relationships/hyperlink" Target="https://beta.digitisingsocialcare.co.uk/assured-solutions/pass-everylife" TargetMode="External"/><Relationship Id="rId27" Type="http://schemas.openxmlformats.org/officeDocument/2006/relationships/hyperlink" Target="http://www.qwikify.com/" TargetMode="External"/><Relationship Id="rId30" Type="http://schemas.openxmlformats.org/officeDocument/2006/relationships/hyperlink" Target="https://sekoia.co.uk/"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nhsx.nhs.uk/" TargetMode="External"/><Relationship Id="rId2" Type="http://schemas.openxmlformats.org/officeDocument/2006/relationships/hyperlink" Target="https://www.digitalsocialcare.co.uk/dscr-assured-supplier-tool" TargetMode="External"/><Relationship Id="rId1" Type="http://schemas.openxmlformats.org/officeDocument/2006/relationships/slideLayout" Target="../slideLayouts/slideLayout2.xml"/><Relationship Id="rId5" Type="http://schemas.openxmlformats.org/officeDocument/2006/relationships/hyperlink" Target="https://beta.digitisingsocialcare.co.uk/get-help-set-and-use-technology/getting-digital-social-care-records" TargetMode="External"/><Relationship Id="rId4" Type="http://schemas.openxmlformats.org/officeDocument/2006/relationships/hyperlink" Target="https://beta.digitisingsocialcare.co.uk/assured-solutions"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hyperlink" Target="https://cura.systems/" TargetMode="External"/><Relationship Id="rId18" Type="http://schemas.openxmlformats.org/officeDocument/2006/relationships/hyperlink" Target="https://kareinn.com/" TargetMode="External"/><Relationship Id="rId26" Type="http://schemas.openxmlformats.org/officeDocument/2006/relationships/image" Target="../media/image11.png"/><Relationship Id="rId39" Type="http://schemas.openxmlformats.org/officeDocument/2006/relationships/image" Target="../media/image24.png"/><Relationship Id="rId3" Type="http://schemas.openxmlformats.org/officeDocument/2006/relationships/image" Target="../media/image8.png"/><Relationship Id="rId21" Type="http://schemas.openxmlformats.org/officeDocument/2006/relationships/hyperlink" Target="https://www.everylifetechnologies.com/" TargetMode="External"/><Relationship Id="rId34" Type="http://schemas.openxmlformats.org/officeDocument/2006/relationships/image" Target="../media/image19.png"/><Relationship Id="rId7" Type="http://schemas.openxmlformats.org/officeDocument/2006/relationships/hyperlink" Target="https://www.carebeans.co.uk/" TargetMode="External"/><Relationship Id="rId12" Type="http://schemas.openxmlformats.org/officeDocument/2006/relationships/hyperlink" Target="https://carelinelive.com/" TargetMode="External"/><Relationship Id="rId17" Type="http://schemas.openxmlformats.org/officeDocument/2006/relationships/hyperlink" Target="https://www.logmycare.co.uk/" TargetMode="External"/><Relationship Id="rId25" Type="http://schemas.openxmlformats.org/officeDocument/2006/relationships/image" Target="../media/image10.png"/><Relationship Id="rId33" Type="http://schemas.openxmlformats.org/officeDocument/2006/relationships/image" Target="../media/image18.png"/><Relationship Id="rId38" Type="http://schemas.openxmlformats.org/officeDocument/2006/relationships/image" Target="../media/image23.png"/><Relationship Id="rId2" Type="http://schemas.openxmlformats.org/officeDocument/2006/relationships/hyperlink" Target="https://beta.digitisingsocialcare.co.uk/assured-solutions" TargetMode="External"/><Relationship Id="rId16" Type="http://schemas.openxmlformats.org/officeDocument/2006/relationships/hyperlink" Target="https://aspirico.com/" TargetMode="External"/><Relationship Id="rId20" Type="http://schemas.openxmlformats.org/officeDocument/2006/relationships/hyperlink" Target="https://www.onetouchhealth.net/" TargetMode="External"/><Relationship Id="rId29" Type="http://schemas.openxmlformats.org/officeDocument/2006/relationships/image" Target="../media/image14.png"/><Relationship Id="rId41"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hyperlink" Target="https://www.birdie.care/" TargetMode="External"/><Relationship Id="rId11" Type="http://schemas.openxmlformats.org/officeDocument/2006/relationships/hyperlink" Target="https://www.carevisioncms.co.uk/" TargetMode="External"/><Relationship Id="rId24" Type="http://schemas.openxmlformats.org/officeDocument/2006/relationships/hyperlink" Target="https://sekoia.co.uk/" TargetMode="External"/><Relationship Id="rId32" Type="http://schemas.openxmlformats.org/officeDocument/2006/relationships/image" Target="../media/image17.png"/><Relationship Id="rId37" Type="http://schemas.openxmlformats.org/officeDocument/2006/relationships/image" Target="../media/image22.png"/><Relationship Id="rId40" Type="http://schemas.openxmlformats.org/officeDocument/2006/relationships/image" Target="../media/image25.png"/><Relationship Id="rId5" Type="http://schemas.openxmlformats.org/officeDocument/2006/relationships/hyperlink" Target="https://www.theaccessgroup.com/en-gb/health-social-care/care-management-software/care-planning/" TargetMode="External"/><Relationship Id="rId15" Type="http://schemas.openxmlformats.org/officeDocument/2006/relationships/hyperlink" Target="https://fusionecare.com/" TargetMode="External"/><Relationship Id="rId23" Type="http://schemas.openxmlformats.org/officeDocument/2006/relationships/hyperlink" Target="https://www.qwikify.com/" TargetMode="External"/><Relationship Id="rId28" Type="http://schemas.openxmlformats.org/officeDocument/2006/relationships/image" Target="../media/image13.png"/><Relationship Id="rId36" Type="http://schemas.openxmlformats.org/officeDocument/2006/relationships/image" Target="../media/image21.png"/><Relationship Id="rId10" Type="http://schemas.openxmlformats.org/officeDocument/2006/relationships/hyperlink" Target="https://carecontrolsystems.co.uk/" TargetMode="External"/><Relationship Id="rId19" Type="http://schemas.openxmlformats.org/officeDocument/2006/relationships/hyperlink" Target="https://nourishcare.co.uk/" TargetMode="External"/><Relationship Id="rId31" Type="http://schemas.openxmlformats.org/officeDocument/2006/relationships/image" Target="../media/image16.png"/><Relationship Id="rId4" Type="http://schemas.openxmlformats.org/officeDocument/2006/relationships/hyperlink" Target="https://www.theaccessgroup.com/en-gb/health-social-care/care-management-software/clinical-management-software/" TargetMode="External"/><Relationship Id="rId9" Type="http://schemas.openxmlformats.org/officeDocument/2006/relationships/hyperlink" Target="https://mycareberry.com/" TargetMode="External"/><Relationship Id="rId14" Type="http://schemas.openxmlformats.org/officeDocument/2006/relationships/hyperlink" Target="https://www.domportal.care/" TargetMode="External"/><Relationship Id="rId22" Type="http://schemas.openxmlformats.org/officeDocument/2006/relationships/hyperlink" Target="https://personcentredsoftware.com/" TargetMode="External"/><Relationship Id="rId27" Type="http://schemas.openxmlformats.org/officeDocument/2006/relationships/image" Target="../media/image12.png"/><Relationship Id="rId30" Type="http://schemas.openxmlformats.org/officeDocument/2006/relationships/image" Target="../media/image15.png"/><Relationship Id="rId35"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gpitbjss.atlassian.net/wiki/spaces/DSCR/overview?homepageId=11971330147" TargetMode="External"/><Relationship Id="rId7" Type="http://schemas.openxmlformats.org/officeDocument/2006/relationships/diagramColors" Target="../diagrams/colors1.xml"/><Relationship Id="rId2" Type="http://schemas.openxmlformats.org/officeDocument/2006/relationships/hyperlink" Target="https://beta.digitisingsocialcare.co.uk/sites/default/files/2023-08/Digital%20social%20care%20records_%20core%20capabilities%20for%20assured%20solutions.xlsx" TargetMode="Externa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13CFCF-336C-A39F-73AE-A0B6ABD9B1C3}"/>
              </a:ext>
            </a:extLst>
          </p:cNvPr>
          <p:cNvSpPr>
            <a:spLocks noGrp="1"/>
          </p:cNvSpPr>
          <p:nvPr>
            <p:ph type="ctrTitle"/>
          </p:nvPr>
        </p:nvSpPr>
        <p:spPr/>
        <p:txBody>
          <a:bodyPr>
            <a:normAutofit fontScale="90000"/>
          </a:bodyPr>
          <a:lstStyle/>
          <a:p>
            <a:r>
              <a:rPr lang="en-GB" dirty="0"/>
              <a:t>Summary Information for Assured Digital Social Care Record Solutions</a:t>
            </a:r>
          </a:p>
        </p:txBody>
      </p:sp>
      <p:sp>
        <p:nvSpPr>
          <p:cNvPr id="6" name="Subtitle 5">
            <a:extLst>
              <a:ext uri="{FF2B5EF4-FFF2-40B4-BE49-F238E27FC236}">
                <a16:creationId xmlns:a16="http://schemas.microsoft.com/office/drawing/2014/main" id="{73BC1CDE-32DA-1B0A-47D0-F18986A5FC01}"/>
              </a:ext>
            </a:extLst>
          </p:cNvPr>
          <p:cNvSpPr>
            <a:spLocks noGrp="1"/>
          </p:cNvSpPr>
          <p:nvPr>
            <p:ph type="subTitle" idx="1"/>
          </p:nvPr>
        </p:nvSpPr>
        <p:spPr/>
        <p:txBody>
          <a:bodyPr vert="horz" lIns="91440" tIns="45720" rIns="91440" bIns="45720" rtlCol="0" anchor="t">
            <a:normAutofit/>
          </a:bodyPr>
          <a:lstStyle/>
          <a:p>
            <a:r>
              <a:rPr lang="en-GB" dirty="0"/>
              <a:t>October 2023</a:t>
            </a:r>
          </a:p>
          <a:p>
            <a:r>
              <a:rPr lang="en-GB" sz="1500" i="1" dirty="0">
                <a:latin typeface="Arial"/>
                <a:cs typeface="Arial"/>
              </a:rPr>
              <a:t>Compiled by the North West London (NWL) Social Care Digital Programme Team</a:t>
            </a:r>
          </a:p>
        </p:txBody>
      </p:sp>
    </p:spTree>
    <p:extLst>
      <p:ext uri="{BB962C8B-B14F-4D97-AF65-F5344CB8AC3E}">
        <p14:creationId xmlns:p14="http://schemas.microsoft.com/office/powerpoint/2010/main" val="968153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EC0FC13D-F7D4-49FA-C8DD-29D982C97DC1}"/>
              </a:ext>
            </a:extLst>
          </p:cNvPr>
          <p:cNvGraphicFramePr>
            <a:graphicFrameLocks noGrp="1"/>
          </p:cNvGraphicFramePr>
          <p:nvPr>
            <p:ph idx="1"/>
            <p:extLst>
              <p:ext uri="{D42A27DB-BD31-4B8C-83A1-F6EECF244321}">
                <p14:modId xmlns:p14="http://schemas.microsoft.com/office/powerpoint/2010/main" val="1019555622"/>
              </p:ext>
            </p:extLst>
          </p:nvPr>
        </p:nvGraphicFramePr>
        <p:xfrm>
          <a:off x="2504661" y="3385514"/>
          <a:ext cx="9548594" cy="1905000"/>
        </p:xfrm>
        <a:graphic>
          <a:graphicData uri="http://schemas.openxmlformats.org/drawingml/2006/table">
            <a:tbl>
              <a:tblPr firstRow="1" bandRow="1">
                <a:tableStyleId>{5C22544A-7EE6-4342-B048-85BDC9FD1C3A}</a:tableStyleId>
              </a:tblPr>
              <a:tblGrid>
                <a:gridCol w="4784035">
                  <a:extLst>
                    <a:ext uri="{9D8B030D-6E8A-4147-A177-3AD203B41FA5}">
                      <a16:colId xmlns:a16="http://schemas.microsoft.com/office/drawing/2014/main" val="1279803320"/>
                    </a:ext>
                  </a:extLst>
                </a:gridCol>
                <a:gridCol w="3167270">
                  <a:extLst>
                    <a:ext uri="{9D8B030D-6E8A-4147-A177-3AD203B41FA5}">
                      <a16:colId xmlns:a16="http://schemas.microsoft.com/office/drawing/2014/main" val="3003256051"/>
                    </a:ext>
                  </a:extLst>
                </a:gridCol>
                <a:gridCol w="1597289">
                  <a:extLst>
                    <a:ext uri="{9D8B030D-6E8A-4147-A177-3AD203B41FA5}">
                      <a16:colId xmlns:a16="http://schemas.microsoft.com/office/drawing/2014/main" val="526830796"/>
                    </a:ext>
                  </a:extLst>
                </a:gridCol>
              </a:tblGrid>
              <a:tr h="184416">
                <a:tc>
                  <a:txBody>
                    <a:bodyPr/>
                    <a:lstStyle/>
                    <a:p>
                      <a:r>
                        <a:rPr lang="en-GB" sz="1400" dirty="0">
                          <a:latin typeface="Arial" panose="020B0604020202020204" pitchFamily="34" charset="0"/>
                          <a:cs typeface="Arial" panose="020B0604020202020204" pitchFamily="34" charset="0"/>
                        </a:rPr>
                        <a:t>Mobilisation &amp; Installation</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Training Offer</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Data Migration</a:t>
                      </a:r>
                    </a:p>
                  </a:txBody>
                  <a:tcPr>
                    <a:solidFill>
                      <a:srgbClr val="005EB8"/>
                    </a:solidFill>
                  </a:tcPr>
                </a:tc>
                <a:extLst>
                  <a:ext uri="{0D108BD9-81ED-4DB2-BD59-A6C34878D82A}">
                    <a16:rowId xmlns:a16="http://schemas.microsoft.com/office/drawing/2014/main" val="1785479990"/>
                  </a:ext>
                </a:extLst>
              </a:tr>
              <a:tr h="1171044">
                <a:tc>
                  <a:txBody>
                    <a:bodyPr/>
                    <a:lstStyle/>
                    <a:p>
                      <a:r>
                        <a:rPr lang="en-GB" sz="1100" dirty="0">
                          <a:latin typeface="Arial" panose="020B0604020202020204" pitchFamily="34" charset="0"/>
                          <a:cs typeface="Arial" panose="020B0604020202020204" pitchFamily="34" charset="0"/>
                        </a:rPr>
                        <a:t>Offers three remote-first ‘</a:t>
                      </a:r>
                      <a:r>
                        <a:rPr lang="en-GB" sz="1100" dirty="0" err="1">
                          <a:latin typeface="Arial" panose="020B0604020202020204" pitchFamily="34" charset="0"/>
                          <a:cs typeface="Arial" panose="020B0604020202020204" pitchFamily="34" charset="0"/>
                        </a:rPr>
                        <a:t>FlightPaths</a:t>
                      </a:r>
                      <a:r>
                        <a:rPr lang="en-GB" sz="1100" dirty="0">
                          <a:latin typeface="Arial" panose="020B0604020202020204" pitchFamily="34" charset="0"/>
                          <a:cs typeface="Arial" panose="020B0604020202020204" pitchFamily="34" charset="0"/>
                        </a:rPr>
                        <a:t>’, which vary based on the training offer. </a:t>
                      </a:r>
                      <a:r>
                        <a:rPr lang="en-GB" sz="1100" dirty="0" err="1">
                          <a:latin typeface="Arial" panose="020B0604020202020204" pitchFamily="34" charset="0"/>
                          <a:cs typeface="Arial" panose="020B0604020202020204" pitchFamily="34" charset="0"/>
                        </a:rPr>
                        <a:t>FlightPaths</a:t>
                      </a:r>
                      <a:r>
                        <a:rPr lang="en-GB" sz="1100" dirty="0">
                          <a:latin typeface="Arial" panose="020B0604020202020204" pitchFamily="34" charset="0"/>
                          <a:cs typeface="Arial" panose="020B0604020202020204" pitchFamily="34" charset="0"/>
                        </a:rPr>
                        <a:t> include up to four days of training plus project management.</a:t>
                      </a:r>
                    </a:p>
                    <a:p>
                      <a:pPr marL="228600" indent="-228600">
                        <a:buAutoNum type="arabicPeriod"/>
                      </a:pPr>
                      <a:r>
                        <a:rPr lang="en-GB" sz="1100" dirty="0">
                          <a:latin typeface="Arial" panose="020B0604020202020204" pitchFamily="34" charset="0"/>
                          <a:cs typeface="Arial" panose="020B0604020202020204" pitchFamily="34" charset="0"/>
                        </a:rPr>
                        <a:t>Getting started (introduction to produce) </a:t>
                      </a:r>
                    </a:p>
                    <a:p>
                      <a:pPr marL="228600" indent="-228600">
                        <a:buAutoNum type="arabicPeriod"/>
                      </a:pPr>
                      <a:r>
                        <a:rPr lang="en-GB" sz="1100" dirty="0">
                          <a:latin typeface="Arial" panose="020B0604020202020204" pitchFamily="34" charset="0"/>
                          <a:cs typeface="Arial" panose="020B0604020202020204" pitchFamily="34" charset="0"/>
                        </a:rPr>
                        <a:t>Preparation (systems configuration)</a:t>
                      </a:r>
                    </a:p>
                    <a:p>
                      <a:pPr marL="228600" indent="-228600">
                        <a:buAutoNum type="arabicPeriod"/>
                      </a:pPr>
                      <a:r>
                        <a:rPr lang="en-GB" sz="1100" dirty="0">
                          <a:latin typeface="Arial" panose="020B0604020202020204" pitchFamily="34" charset="0"/>
                          <a:cs typeface="Arial" panose="020B0604020202020204" pitchFamily="34" charset="0"/>
                        </a:rPr>
                        <a:t>Learning (training)</a:t>
                      </a:r>
                    </a:p>
                    <a:p>
                      <a:pPr marL="228600" indent="-228600">
                        <a:buAutoNum type="arabicPeriod"/>
                      </a:pPr>
                      <a:r>
                        <a:rPr lang="en-GB" sz="1100" dirty="0">
                          <a:latin typeface="Arial" panose="020B0604020202020204" pitchFamily="34" charset="0"/>
                          <a:cs typeface="Arial" panose="020B0604020202020204" pitchFamily="34" charset="0"/>
                        </a:rPr>
                        <a:t>Validation (validation of configuration against requirements)</a:t>
                      </a:r>
                    </a:p>
                    <a:p>
                      <a:pPr marL="228600" indent="-228600">
                        <a:buAutoNum type="arabicPeriod"/>
                      </a:pPr>
                      <a:r>
                        <a:rPr lang="en-GB" sz="1100" dirty="0">
                          <a:latin typeface="Arial" panose="020B0604020202020204" pitchFamily="34" charset="0"/>
                          <a:cs typeface="Arial" panose="020B0604020202020204" pitchFamily="34" charset="0"/>
                        </a:rPr>
                        <a:t>Launch (go live)</a:t>
                      </a:r>
                    </a:p>
                    <a:p>
                      <a:pPr marL="228600" indent="-228600">
                        <a:buAutoNum type="arabicPeriod"/>
                      </a:pPr>
                      <a:r>
                        <a:rPr lang="en-GB" sz="1100" dirty="0">
                          <a:latin typeface="Arial" panose="020B0604020202020204" pitchFamily="34" charset="0"/>
                          <a:cs typeface="Arial" panose="020B0604020202020204" pitchFamily="34" charset="0"/>
                        </a:rPr>
                        <a:t>Review (confirmation of fully-embedded solution)</a:t>
                      </a:r>
                    </a:p>
                  </a:txBody>
                  <a:tcPr>
                    <a:solidFill>
                      <a:schemeClr val="bg1">
                        <a:lumMod val="95000"/>
                      </a:schemeClr>
                    </a:solidFill>
                  </a:tcPr>
                </a:tc>
                <a:tc>
                  <a:txBody>
                    <a:bodyPr/>
                    <a:lstStyle/>
                    <a:p>
                      <a:pPr marL="0" indent="0">
                        <a:buFont typeface="Arial" panose="020B0604020202020204" pitchFamily="34" charset="0"/>
                        <a:buNone/>
                      </a:pPr>
                      <a:r>
                        <a:rPr lang="en-GB" sz="1100" dirty="0" err="1">
                          <a:latin typeface="Arial" panose="020B0604020202020204" pitchFamily="34" charset="0"/>
                          <a:cs typeface="Arial" panose="020B0604020202020204" pitchFamily="34" charset="0"/>
                        </a:rPr>
                        <a:t>FlightPath</a:t>
                      </a:r>
                      <a:r>
                        <a:rPr lang="en-GB" sz="1100" dirty="0">
                          <a:latin typeface="Arial" panose="020B0604020202020204" pitchFamily="34" charset="0"/>
                          <a:cs typeface="Arial" panose="020B0604020202020204" pitchFamily="34" charset="0"/>
                        </a:rPr>
                        <a:t> selection determines training offer, with the following trainings available:</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System overview training</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Care planning training</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Care delivery and monitoring</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Super User training</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End User training</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Additional training available to purchase</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eLearning available</a:t>
                      </a:r>
                    </a:p>
                  </a:txBody>
                  <a:tcPr>
                    <a:solidFill>
                      <a:schemeClr val="bg1">
                        <a:lumMod val="95000"/>
                      </a:schemeClr>
                    </a:solidFill>
                  </a:tcPr>
                </a:tc>
                <a:tc>
                  <a:txBody>
                    <a:bodyPr/>
                    <a:lstStyle/>
                    <a:p>
                      <a:pPr algn="ctr"/>
                      <a:r>
                        <a:rPr lang="en-GB" sz="1400" b="1" dirty="0">
                          <a:latin typeface="Arial" panose="020B0604020202020204" pitchFamily="34" charset="0"/>
                          <a:cs typeface="Arial" panose="020B0604020202020204" pitchFamily="34" charset="0"/>
                        </a:rPr>
                        <a:t>TBD</a:t>
                      </a:r>
                      <a:endParaRPr lang="en-GB" sz="1100" b="1" dirty="0">
                        <a:latin typeface="Arial" panose="020B0604020202020204" pitchFamily="34" charset="0"/>
                        <a:cs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3" name="Slide Number Placeholder 2">
            <a:extLst>
              <a:ext uri="{FF2B5EF4-FFF2-40B4-BE49-F238E27FC236}">
                <a16:creationId xmlns:a16="http://schemas.microsoft.com/office/drawing/2014/main" id="{2734C757-0B4D-21F5-2153-1F7C26324924}"/>
              </a:ext>
            </a:extLst>
          </p:cNvPr>
          <p:cNvSpPr>
            <a:spLocks noGrp="1"/>
          </p:cNvSpPr>
          <p:nvPr>
            <p:ph type="sldNum" sz="quarter" idx="12"/>
          </p:nvPr>
        </p:nvSpPr>
        <p:spPr/>
        <p:txBody>
          <a:bodyPr/>
          <a:lstStyle/>
          <a:p>
            <a:fld id="{E76F84FA-B8EB-462F-97BA-032CB76B4E3A}" type="slidenum">
              <a:rPr lang="en-GB" smtClean="0"/>
              <a:t>10</a:t>
            </a:fld>
            <a:endParaRPr lang="en-GB"/>
          </a:p>
        </p:txBody>
      </p:sp>
      <p:sp>
        <p:nvSpPr>
          <p:cNvPr id="4" name="Title 3">
            <a:extLst>
              <a:ext uri="{FF2B5EF4-FFF2-40B4-BE49-F238E27FC236}">
                <a16:creationId xmlns:a16="http://schemas.microsoft.com/office/drawing/2014/main" id="{0B2E38AB-F1CD-5251-74E3-3D83194444C1}"/>
              </a:ext>
            </a:extLst>
          </p:cNvPr>
          <p:cNvSpPr>
            <a:spLocks noGrp="1"/>
          </p:cNvSpPr>
          <p:nvPr>
            <p:ph type="title"/>
          </p:nvPr>
        </p:nvSpPr>
        <p:spPr>
          <a:xfrm>
            <a:off x="407368" y="320006"/>
            <a:ext cx="11377264" cy="543595"/>
          </a:xfrm>
        </p:spPr>
        <p:txBody>
          <a:bodyPr>
            <a:normAutofit fontScale="90000"/>
          </a:bodyPr>
          <a:lstStyle/>
          <a:p>
            <a:r>
              <a:rPr lang="en-GB" dirty="0"/>
              <a:t>Access Care Planning</a:t>
            </a:r>
          </a:p>
        </p:txBody>
      </p:sp>
      <p:graphicFrame>
        <p:nvGraphicFramePr>
          <p:cNvPr id="7" name="Table 5">
            <a:extLst>
              <a:ext uri="{FF2B5EF4-FFF2-40B4-BE49-F238E27FC236}">
                <a16:creationId xmlns:a16="http://schemas.microsoft.com/office/drawing/2014/main" id="{B59775D4-0AD8-3CA2-9F44-2B4C79A6DC30}"/>
              </a:ext>
            </a:extLst>
          </p:cNvPr>
          <p:cNvGraphicFramePr>
            <a:graphicFrameLocks/>
          </p:cNvGraphicFramePr>
          <p:nvPr>
            <p:extLst>
              <p:ext uri="{D42A27DB-BD31-4B8C-83A1-F6EECF244321}">
                <p14:modId xmlns:p14="http://schemas.microsoft.com/office/powerpoint/2010/main" val="3787224886"/>
              </p:ext>
            </p:extLst>
          </p:nvPr>
        </p:nvGraphicFramePr>
        <p:xfrm>
          <a:off x="138745" y="4550488"/>
          <a:ext cx="2259898" cy="2118360"/>
        </p:xfrm>
        <a:graphic>
          <a:graphicData uri="http://schemas.openxmlformats.org/drawingml/2006/table">
            <a:tbl>
              <a:tblPr firstRow="1" bandRow="1">
                <a:tableStyleId>{5C22544A-7EE6-4342-B048-85BDC9FD1C3A}</a:tableStyleId>
              </a:tblPr>
              <a:tblGrid>
                <a:gridCol w="1915342">
                  <a:extLst>
                    <a:ext uri="{9D8B030D-6E8A-4147-A177-3AD203B41FA5}">
                      <a16:colId xmlns:a16="http://schemas.microsoft.com/office/drawing/2014/main" val="1279803320"/>
                    </a:ext>
                  </a:extLst>
                </a:gridCol>
                <a:gridCol w="344556">
                  <a:extLst>
                    <a:ext uri="{9D8B030D-6E8A-4147-A177-3AD203B41FA5}">
                      <a16:colId xmlns:a16="http://schemas.microsoft.com/office/drawing/2014/main" val="262344078"/>
                    </a:ext>
                  </a:extLst>
                </a:gridCol>
              </a:tblGrid>
              <a:tr h="175026">
                <a:tc gridSpan="2">
                  <a:txBody>
                    <a:bodyPr/>
                    <a:lstStyle/>
                    <a:p>
                      <a:r>
                        <a:rPr lang="en-GB" sz="1400" dirty="0">
                          <a:latin typeface="Arial" panose="020B0604020202020204" pitchFamily="34" charset="0"/>
                          <a:cs typeface="Arial" panose="020B0604020202020204" pitchFamily="34" charset="0"/>
                        </a:rPr>
                        <a:t>Technology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148772">
                <a:tc>
                  <a:txBody>
                    <a:bodyPr/>
                    <a:lstStyle/>
                    <a:p>
                      <a:r>
                        <a:rPr lang="en-GB" sz="1100" b="1" dirty="0">
                          <a:latin typeface="Arial" panose="020B0604020202020204" pitchFamily="34" charset="0"/>
                          <a:cs typeface="Arial" panose="020B0604020202020204" pitchFamily="34" charset="0"/>
                        </a:rPr>
                        <a:t>Mobile application</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148772">
                <a:tc>
                  <a:txBody>
                    <a:bodyPr/>
                    <a:lstStyle/>
                    <a:p>
                      <a:r>
                        <a:rPr lang="en-GB" sz="1100" b="1" dirty="0">
                          <a:latin typeface="Arial" panose="020B0604020202020204" pitchFamily="34" charset="0"/>
                          <a:cs typeface="Arial" panose="020B0604020202020204" pitchFamily="34" charset="0"/>
                        </a:rPr>
                        <a:t>Desktop application</a:t>
                      </a:r>
                    </a:p>
                  </a:txBody>
                  <a:tcPr>
                    <a:solidFill>
                      <a:schemeClr val="bg1">
                        <a:lumMod val="85000"/>
                      </a:schemeClr>
                    </a:solidFill>
                  </a:tcPr>
                </a:tc>
                <a:tc>
                  <a:txBody>
                    <a:bodyPr/>
                    <a:lstStyle/>
                    <a:p>
                      <a:pPr algn="ctr"/>
                      <a:r>
                        <a:rPr lang="en-GB" sz="1100" b="0" i="0" kern="1200" dirty="0">
                          <a:solidFill>
                            <a:schemeClr val="dk1"/>
                          </a:solidFill>
                          <a:effectLst/>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201886675"/>
                  </a:ext>
                </a:extLst>
              </a:tr>
              <a:tr h="148772">
                <a:tc>
                  <a:txBody>
                    <a:bodyPr/>
                    <a:lstStyle/>
                    <a:p>
                      <a:r>
                        <a:rPr lang="en-GB" sz="1100" b="1" dirty="0">
                          <a:latin typeface="Arial" panose="020B0604020202020204" pitchFamily="34" charset="0"/>
                          <a:cs typeface="Arial" panose="020B0604020202020204" pitchFamily="34" charset="0"/>
                        </a:rPr>
                        <a:t>Browser application</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60800669"/>
                  </a:ext>
                </a:extLst>
              </a:tr>
              <a:tr h="148772">
                <a:tc>
                  <a:txBody>
                    <a:bodyPr/>
                    <a:lstStyle/>
                    <a:p>
                      <a:r>
                        <a:rPr lang="en-GB" sz="1100" b="1" dirty="0">
                          <a:latin typeface="Arial" panose="020B0604020202020204" pitchFamily="34" charset="0"/>
                          <a:cs typeface="Arial" panose="020B0604020202020204" pitchFamily="34" charset="0"/>
                        </a:rPr>
                        <a:t>Works offline</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3331986555"/>
                  </a:ext>
                </a:extLst>
              </a:tr>
              <a:tr h="148772">
                <a:tc>
                  <a:txBody>
                    <a:bodyPr/>
                    <a:lstStyle/>
                    <a:p>
                      <a:r>
                        <a:rPr lang="en-GB" sz="1100" b="1" dirty="0">
                          <a:latin typeface="Arial" panose="020B0604020202020204" pitchFamily="34" charset="0"/>
                          <a:cs typeface="Arial" panose="020B0604020202020204" pitchFamily="34" charset="0"/>
                        </a:rPr>
                        <a:t>Tech support available</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rgbClr val="C5E0B4"/>
                    </a:solidFill>
                  </a:tcPr>
                </a:tc>
                <a:extLst>
                  <a:ext uri="{0D108BD9-81ED-4DB2-BD59-A6C34878D82A}">
                    <a16:rowId xmlns:a16="http://schemas.microsoft.com/office/drawing/2014/main" val="10331511"/>
                  </a:ext>
                </a:extLst>
              </a:tr>
              <a:tr h="188715">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100" b="1" dirty="0">
                          <a:latin typeface="Arial" panose="020B0604020202020204" pitchFamily="34" charset="0"/>
                          <a:cs typeface="Arial" panose="020B0604020202020204" pitchFamily="34" charset="0"/>
                        </a:rPr>
                        <a:t>Devices can be supplied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dk1"/>
                          </a:solidFill>
                          <a:effectLst/>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96813328"/>
                  </a:ext>
                </a:extLst>
              </a:tr>
              <a:tr h="148772">
                <a:tc>
                  <a:txBody>
                    <a:bodyPr/>
                    <a:lstStyle/>
                    <a:p>
                      <a:r>
                        <a:rPr lang="en-GB" sz="1100" b="1" dirty="0">
                          <a:latin typeface="Arial" panose="020B0604020202020204" pitchFamily="34" charset="0"/>
                          <a:cs typeface="Arial" panose="020B0604020202020204" pitchFamily="34" charset="0"/>
                        </a:rPr>
                        <a:t>Own devices can be used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rgbClr val="C5E0B4"/>
                    </a:solidFill>
                  </a:tcPr>
                </a:tc>
                <a:extLst>
                  <a:ext uri="{0D108BD9-81ED-4DB2-BD59-A6C34878D82A}">
                    <a16:rowId xmlns:a16="http://schemas.microsoft.com/office/drawing/2014/main" val="2734113664"/>
                  </a:ext>
                </a:extLst>
              </a:tr>
            </a:tbl>
          </a:graphicData>
        </a:graphic>
      </p:graphicFrame>
      <p:graphicFrame>
        <p:nvGraphicFramePr>
          <p:cNvPr id="8" name="Table 5">
            <a:extLst>
              <a:ext uri="{FF2B5EF4-FFF2-40B4-BE49-F238E27FC236}">
                <a16:creationId xmlns:a16="http://schemas.microsoft.com/office/drawing/2014/main" id="{4488907A-F1F9-054E-4907-2483F91C6C33}"/>
              </a:ext>
            </a:extLst>
          </p:cNvPr>
          <p:cNvGraphicFramePr>
            <a:graphicFrameLocks/>
          </p:cNvGraphicFramePr>
          <p:nvPr>
            <p:extLst>
              <p:ext uri="{D42A27DB-BD31-4B8C-83A1-F6EECF244321}">
                <p14:modId xmlns:p14="http://schemas.microsoft.com/office/powerpoint/2010/main" val="3530916777"/>
              </p:ext>
            </p:extLst>
          </p:nvPr>
        </p:nvGraphicFramePr>
        <p:xfrm>
          <a:off x="138745" y="2151581"/>
          <a:ext cx="2259898" cy="2377440"/>
        </p:xfrm>
        <a:graphic>
          <a:graphicData uri="http://schemas.openxmlformats.org/drawingml/2006/table">
            <a:tbl>
              <a:tblPr firstRow="1" bandRow="1">
                <a:tableStyleId>{5C22544A-7EE6-4342-B048-85BDC9FD1C3A}</a:tableStyleId>
              </a:tblPr>
              <a:tblGrid>
                <a:gridCol w="2024468">
                  <a:extLst>
                    <a:ext uri="{9D8B030D-6E8A-4147-A177-3AD203B41FA5}">
                      <a16:colId xmlns:a16="http://schemas.microsoft.com/office/drawing/2014/main" val="1279803320"/>
                    </a:ext>
                  </a:extLst>
                </a:gridCol>
                <a:gridCol w="235430">
                  <a:extLst>
                    <a:ext uri="{9D8B030D-6E8A-4147-A177-3AD203B41FA5}">
                      <a16:colId xmlns:a16="http://schemas.microsoft.com/office/drawing/2014/main" val="3003256051"/>
                    </a:ext>
                  </a:extLst>
                </a:gridCol>
              </a:tblGrid>
              <a:tr h="206472">
                <a:tc gridSpan="2">
                  <a:txBody>
                    <a:bodyPr/>
                    <a:lstStyle/>
                    <a:p>
                      <a:r>
                        <a:rPr lang="en-GB" sz="1400" dirty="0">
                          <a:latin typeface="Arial" panose="020B0604020202020204" pitchFamily="34" charset="0"/>
                          <a:cs typeface="Arial" panose="020B0604020202020204" pitchFamily="34" charset="0"/>
                        </a:rPr>
                        <a:t>Interoperability</a:t>
                      </a:r>
                    </a:p>
                  </a:txBody>
                  <a:tcPr anchor="ctr">
                    <a:solidFill>
                      <a:srgbClr val="005EB8"/>
                    </a:solidFill>
                  </a:tcPr>
                </a:tc>
                <a:tc hMerge="1">
                  <a:txBody>
                    <a:bodyPr/>
                    <a:lstStyle/>
                    <a:p>
                      <a:endParaRPr lang="en-GB" dirty="0"/>
                    </a:p>
                  </a:txBody>
                  <a:tcPr>
                    <a:solidFill>
                      <a:srgbClr val="005EB8"/>
                    </a:solidFill>
                  </a:tcPr>
                </a:tc>
                <a:extLst>
                  <a:ext uri="{0D108BD9-81ED-4DB2-BD59-A6C34878D82A}">
                    <a16:rowId xmlns:a16="http://schemas.microsoft.com/office/drawing/2014/main" val="1785479990"/>
                  </a:ext>
                </a:extLst>
              </a:tr>
              <a:tr h="185825">
                <a:tc>
                  <a:txBody>
                    <a:bodyPr/>
                    <a:lstStyle/>
                    <a:p>
                      <a:r>
                        <a:rPr lang="en-GB" sz="1000" b="1" dirty="0">
                          <a:latin typeface="Arial" panose="020B0604020202020204" pitchFamily="34" charset="0"/>
                          <a:cs typeface="Arial" panose="020B0604020202020204" pitchFamily="34" charset="0"/>
                        </a:rPr>
                        <a:t>London Care Record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3600378970"/>
                  </a:ext>
                </a:extLst>
              </a:tr>
              <a:tr h="185825">
                <a:tc>
                  <a:txBody>
                    <a:bodyPr/>
                    <a:lstStyle/>
                    <a:p>
                      <a:r>
                        <a:rPr lang="en-GB" sz="1000" b="1" dirty="0">
                          <a:latin typeface="Arial" panose="020B0604020202020204" pitchFamily="34" charset="0"/>
                          <a:cs typeface="Arial" panose="020B0604020202020204" pitchFamily="34" charset="0"/>
                        </a:rPr>
                        <a:t>NHS Mail</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155044613"/>
                  </a:ext>
                </a:extLst>
              </a:tr>
              <a:tr h="185825">
                <a:tc>
                  <a:txBody>
                    <a:bodyPr/>
                    <a:lstStyle/>
                    <a:p>
                      <a:r>
                        <a:rPr lang="en-GB" sz="1000" b="1" dirty="0">
                          <a:latin typeface="Arial" panose="020B0604020202020204" pitchFamily="34" charset="0"/>
                          <a:cs typeface="Arial" panose="020B0604020202020204" pitchFamily="34" charset="0"/>
                        </a:rPr>
                        <a:t>London Urgent Care Plan</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201886675"/>
                  </a:ext>
                </a:extLst>
              </a:tr>
              <a:tr h="185825">
                <a:tc>
                  <a:txBody>
                    <a:bodyPr/>
                    <a:lstStyle/>
                    <a:p>
                      <a:r>
                        <a:rPr lang="en-GB" sz="1000" b="1" dirty="0" err="1">
                          <a:latin typeface="Arial" panose="020B0604020202020204" pitchFamily="34" charset="0"/>
                          <a:cs typeface="Arial" panose="020B0604020202020204" pitchFamily="34" charset="0"/>
                        </a:rPr>
                        <a:t>eMAR</a:t>
                      </a:r>
                      <a:r>
                        <a:rPr lang="en-GB" sz="1000" b="1" dirty="0">
                          <a:latin typeface="Arial" panose="020B0604020202020204" pitchFamily="34" charset="0"/>
                          <a:cs typeface="Arial" panose="020B0604020202020204" pitchFamily="34" charset="0"/>
                        </a:rPr>
                        <a:t> / pharmacy</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rgbClr val="C5E0B4"/>
                    </a:solidFill>
                  </a:tcPr>
                </a:tc>
                <a:extLst>
                  <a:ext uri="{0D108BD9-81ED-4DB2-BD59-A6C34878D82A}">
                    <a16:rowId xmlns:a16="http://schemas.microsoft.com/office/drawing/2014/main" val="60800669"/>
                  </a:ext>
                </a:extLst>
              </a:tr>
              <a:tr h="185825">
                <a:tc>
                  <a:txBody>
                    <a:bodyPr/>
                    <a:lstStyle/>
                    <a:p>
                      <a:r>
                        <a:rPr lang="en-GB" sz="1000" b="1" dirty="0">
                          <a:latin typeface="Arial" panose="020B0604020202020204" pitchFamily="34" charset="0"/>
                          <a:cs typeface="Arial" panose="020B0604020202020204" pitchFamily="34" charset="0"/>
                        </a:rPr>
                        <a:t>Monitoring systems</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3331986555"/>
                  </a:ext>
                </a:extLst>
              </a:tr>
              <a:tr h="185825">
                <a:tc>
                  <a:txBody>
                    <a:bodyPr/>
                    <a:lstStyle/>
                    <a:p>
                      <a:r>
                        <a:rPr lang="en-GB" sz="1000" b="1" dirty="0">
                          <a:latin typeface="Arial" panose="020B0604020202020204" pitchFamily="34" charset="0"/>
                          <a:cs typeface="Arial" panose="020B0604020202020204" pitchFamily="34" charset="0"/>
                        </a:rPr>
                        <a:t>EMIS</a:t>
                      </a:r>
                    </a:p>
                  </a:txBody>
                  <a:tcPr>
                    <a:solidFill>
                      <a:schemeClr val="bg1">
                        <a:lumMod val="85000"/>
                      </a:schemeClr>
                    </a:solidFill>
                  </a:tcPr>
                </a:tc>
                <a:tc>
                  <a:txBody>
                    <a:bodyPr/>
                    <a:lstStyle/>
                    <a:p>
                      <a:pPr algn="ct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0331511"/>
                  </a:ext>
                </a:extLst>
              </a:tr>
              <a:tr h="185825">
                <a:tc>
                  <a:txBody>
                    <a:bodyPr/>
                    <a:lstStyle/>
                    <a:p>
                      <a:r>
                        <a:rPr lang="en-GB" sz="1000" b="1" dirty="0">
                          <a:latin typeface="Arial" panose="020B0604020202020204" pitchFamily="34" charset="0"/>
                          <a:cs typeface="Arial" panose="020B0604020202020204" pitchFamily="34" charset="0"/>
                        </a:rPr>
                        <a:t>Health Information Exchange</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96813328"/>
                  </a:ext>
                </a:extLst>
              </a:tr>
              <a:tr h="185825">
                <a:tc>
                  <a:txBody>
                    <a:bodyPr/>
                    <a:lstStyle/>
                    <a:p>
                      <a:r>
                        <a:rPr lang="en-GB" sz="1000" b="1" dirty="0">
                          <a:latin typeface="Arial" panose="020B0604020202020204" pitchFamily="34" charset="0"/>
                          <a:cs typeface="Arial" panose="020B0604020202020204" pitchFamily="34" charset="0"/>
                        </a:rPr>
                        <a:t>GP Connect</a:t>
                      </a:r>
                    </a:p>
                  </a:txBody>
                  <a:tcPr>
                    <a:solidFill>
                      <a:schemeClr val="bg1">
                        <a:lumMod val="85000"/>
                      </a:schemeClr>
                    </a:solidFill>
                  </a:tcPr>
                </a:tc>
                <a:tc>
                  <a:txBody>
                    <a:bodyPr/>
                    <a:lstStyle/>
                    <a:p>
                      <a:pPr algn="ctr"/>
                      <a:r>
                        <a:rPr lang="en-GB" sz="1100" dirty="0">
                          <a:latin typeface="Arial" panose="020B0604020202020204" pitchFamily="34" charset="0"/>
                          <a:cs typeface="Arial" panose="020B0604020202020204" pitchFamily="34" charset="0"/>
                        </a:rPr>
                        <a:t>*</a:t>
                      </a:r>
                    </a:p>
                  </a:txBody>
                  <a:tcPr>
                    <a:solidFill>
                      <a:schemeClr val="bg1">
                        <a:lumMod val="95000"/>
                      </a:schemeClr>
                    </a:solidFill>
                  </a:tcPr>
                </a:tc>
                <a:extLst>
                  <a:ext uri="{0D108BD9-81ED-4DB2-BD59-A6C34878D82A}">
                    <a16:rowId xmlns:a16="http://schemas.microsoft.com/office/drawing/2014/main" val="2734113664"/>
                  </a:ext>
                </a:extLst>
              </a:tr>
            </a:tbl>
          </a:graphicData>
        </a:graphic>
      </p:graphicFrame>
      <p:sp>
        <p:nvSpPr>
          <p:cNvPr id="2" name="Rectangle: Top Corners Rounded 1">
            <a:extLst>
              <a:ext uri="{FF2B5EF4-FFF2-40B4-BE49-F238E27FC236}">
                <a16:creationId xmlns:a16="http://schemas.microsoft.com/office/drawing/2014/main" id="{0CAB5AA2-947C-9814-C81C-D3117C7DB08F}"/>
              </a:ext>
            </a:extLst>
          </p:cNvPr>
          <p:cNvSpPr/>
          <p:nvPr/>
        </p:nvSpPr>
        <p:spPr>
          <a:xfrm rot="10800000">
            <a:off x="9011477" y="-2"/>
            <a:ext cx="2438401" cy="1184308"/>
          </a:xfrm>
          <a:prstGeom prst="round2Same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CEC905E-0AB4-617A-8ED6-56735826B899}"/>
              </a:ext>
            </a:extLst>
          </p:cNvPr>
          <p:cNvSpPr txBox="1"/>
          <p:nvPr/>
        </p:nvSpPr>
        <p:spPr>
          <a:xfrm>
            <a:off x="9011477" y="488606"/>
            <a:ext cx="2438401" cy="584775"/>
          </a:xfrm>
          <a:prstGeom prst="rect">
            <a:avLst/>
          </a:prstGeom>
          <a:noFill/>
        </p:spPr>
        <p:txBody>
          <a:bodyPr wrap="square">
            <a:spAutoFit/>
          </a:bodyPr>
          <a:lstStyle/>
          <a:p>
            <a:pPr algn="ctr"/>
            <a:r>
              <a:rPr lang="en-GB" sz="1600" b="1" u="sng" dirty="0">
                <a:solidFill>
                  <a:srgbClr val="00A799"/>
                </a:solidFill>
                <a:latin typeface="Arial" panose="020B0604020202020204" pitchFamily="34" charset="0"/>
                <a:hlinkClick r:id="rId2"/>
              </a:rPr>
              <a:t>Video demonstration</a:t>
            </a:r>
            <a:endParaRPr lang="en-GB" sz="1600" b="1" u="sng" dirty="0">
              <a:solidFill>
                <a:srgbClr val="00A799"/>
              </a:solidFill>
              <a:latin typeface="Arial" panose="020B0604020202020204" pitchFamily="34" charset="0"/>
              <a:hlinkClick r:id="rId3"/>
            </a:endParaRPr>
          </a:p>
          <a:p>
            <a:pPr algn="ctr"/>
            <a:r>
              <a:rPr lang="en-GB" sz="1600" b="1" u="sng" dirty="0">
                <a:solidFill>
                  <a:srgbClr val="00A799"/>
                </a:solidFill>
                <a:latin typeface="Arial" panose="020B0604020202020204" pitchFamily="34" charset="0"/>
                <a:hlinkClick r:id="rId4"/>
              </a:rPr>
              <a:t>Full demo available</a:t>
            </a:r>
            <a:endParaRPr lang="en-GB" sz="1600" b="1" u="sng" dirty="0">
              <a:solidFill>
                <a:srgbClr val="00A799"/>
              </a:solidFill>
              <a:latin typeface="Arial" panose="020B0604020202020204" pitchFamily="34" charset="0"/>
            </a:endParaRPr>
          </a:p>
        </p:txBody>
      </p:sp>
      <p:graphicFrame>
        <p:nvGraphicFramePr>
          <p:cNvPr id="12" name="Table 5">
            <a:extLst>
              <a:ext uri="{FF2B5EF4-FFF2-40B4-BE49-F238E27FC236}">
                <a16:creationId xmlns:a16="http://schemas.microsoft.com/office/drawing/2014/main" id="{29219443-D11D-760F-0E72-8DA1DC442024}"/>
              </a:ext>
            </a:extLst>
          </p:cNvPr>
          <p:cNvGraphicFramePr>
            <a:graphicFrameLocks/>
          </p:cNvGraphicFramePr>
          <p:nvPr>
            <p:extLst>
              <p:ext uri="{D42A27DB-BD31-4B8C-83A1-F6EECF244321}">
                <p14:modId xmlns:p14="http://schemas.microsoft.com/office/powerpoint/2010/main" val="2881858185"/>
              </p:ext>
            </p:extLst>
          </p:nvPr>
        </p:nvGraphicFramePr>
        <p:xfrm>
          <a:off x="138745" y="1263393"/>
          <a:ext cx="2259898" cy="851309"/>
        </p:xfrm>
        <a:graphic>
          <a:graphicData uri="http://schemas.openxmlformats.org/drawingml/2006/table">
            <a:tbl>
              <a:tblPr firstRow="1" bandRow="1">
                <a:tableStyleId>{5C22544A-7EE6-4342-B048-85BDC9FD1C3A}</a:tableStyleId>
              </a:tblPr>
              <a:tblGrid>
                <a:gridCol w="1809325">
                  <a:extLst>
                    <a:ext uri="{9D8B030D-6E8A-4147-A177-3AD203B41FA5}">
                      <a16:colId xmlns:a16="http://schemas.microsoft.com/office/drawing/2014/main" val="1279803320"/>
                    </a:ext>
                  </a:extLst>
                </a:gridCol>
                <a:gridCol w="450573">
                  <a:extLst>
                    <a:ext uri="{9D8B030D-6E8A-4147-A177-3AD203B41FA5}">
                      <a16:colId xmlns:a16="http://schemas.microsoft.com/office/drawing/2014/main" val="262344078"/>
                    </a:ext>
                  </a:extLst>
                </a:gridCol>
              </a:tblGrid>
              <a:tr h="333149">
                <a:tc gridSpan="2">
                  <a:txBody>
                    <a:bodyPr/>
                    <a:lstStyle/>
                    <a:p>
                      <a:r>
                        <a:rPr lang="en-GB" sz="1400" dirty="0">
                          <a:latin typeface="Arial" panose="020B0604020202020204" pitchFamily="34" charset="0"/>
                          <a:cs typeface="Arial" panose="020B0604020202020204" pitchFamily="34" charset="0"/>
                        </a:rPr>
                        <a:t>Setting Suitability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222099">
                <a:tc>
                  <a:txBody>
                    <a:bodyPr/>
                    <a:lstStyle/>
                    <a:p>
                      <a:r>
                        <a:rPr lang="en-GB" sz="1100" b="1" dirty="0">
                          <a:latin typeface="Arial" panose="020B0604020202020204" pitchFamily="34" charset="0"/>
                          <a:cs typeface="Arial" panose="020B0604020202020204" pitchFamily="34" charset="0"/>
                        </a:rPr>
                        <a:t>Care Homes</a:t>
                      </a:r>
                    </a:p>
                  </a:txBody>
                  <a:tcPr>
                    <a:solidFill>
                      <a:schemeClr val="bg1">
                        <a:lumMod val="85000"/>
                      </a:schemeClr>
                    </a:solidFill>
                  </a:tcPr>
                </a:tc>
                <a:tc>
                  <a:txBody>
                    <a:bodyPr/>
                    <a:lstStyle/>
                    <a:p>
                      <a:pPr algn="ctr"/>
                      <a:r>
                        <a:rPr lang="en-GB" sz="1100" b="0" i="0" kern="1200" dirty="0">
                          <a:solidFill>
                            <a:schemeClr val="dk1"/>
                          </a:solidFill>
                          <a:effectLst/>
                          <a:latin typeface="Arial" panose="020B0604020202020204" pitchFamily="34" charset="0"/>
                          <a:ea typeface="+mn-ea"/>
                          <a:cs typeface="Arial" panose="020B0604020202020204" pitchFamily="34" charset="0"/>
                        </a:rPr>
                        <a:t>✕</a:t>
                      </a:r>
                      <a:endParaRPr lang="en-GB" sz="10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155044613"/>
                  </a:ext>
                </a:extLst>
              </a:tr>
              <a:tr h="222099">
                <a:tc>
                  <a:txBody>
                    <a:bodyPr/>
                    <a:lstStyle/>
                    <a:p>
                      <a:r>
                        <a:rPr lang="en-GB" sz="1100" b="1" dirty="0">
                          <a:latin typeface="Arial" panose="020B0604020202020204" pitchFamily="34" charset="0"/>
                          <a:cs typeface="Arial" panose="020B0604020202020204" pitchFamily="34" charset="0"/>
                        </a:rPr>
                        <a:t>Domiciliary Care</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accent6">
                              <a:lumMod val="75000"/>
                            </a:schemeClr>
                          </a:solidFill>
                          <a:effectLst/>
                          <a:latin typeface="Arial" panose="020B0604020202020204" pitchFamily="34" charset="0"/>
                          <a:ea typeface="+mn-ea"/>
                          <a:cs typeface="Arial" panose="020B0604020202020204" pitchFamily="34" charset="0"/>
                        </a:rPr>
                        <a:t>✓</a:t>
                      </a:r>
                      <a:endParaRPr lang="en-GB" sz="1000" dirty="0">
                        <a:solidFill>
                          <a:schemeClr val="accent6">
                            <a:lumMod val="75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201886675"/>
                  </a:ext>
                </a:extLst>
              </a:tr>
            </a:tbl>
          </a:graphicData>
        </a:graphic>
      </p:graphicFrame>
      <p:graphicFrame>
        <p:nvGraphicFramePr>
          <p:cNvPr id="9" name="Table 8">
            <a:extLst>
              <a:ext uri="{FF2B5EF4-FFF2-40B4-BE49-F238E27FC236}">
                <a16:creationId xmlns:a16="http://schemas.microsoft.com/office/drawing/2014/main" id="{68B6D7B0-C72A-DBF8-A3C4-074DBFF62A03}"/>
              </a:ext>
            </a:extLst>
          </p:cNvPr>
          <p:cNvGraphicFramePr>
            <a:graphicFrameLocks/>
          </p:cNvGraphicFramePr>
          <p:nvPr>
            <p:extLst>
              <p:ext uri="{D42A27DB-BD31-4B8C-83A1-F6EECF244321}">
                <p14:modId xmlns:p14="http://schemas.microsoft.com/office/powerpoint/2010/main" val="904811722"/>
              </p:ext>
            </p:extLst>
          </p:nvPr>
        </p:nvGraphicFramePr>
        <p:xfrm>
          <a:off x="2484782" y="1261926"/>
          <a:ext cx="4822029" cy="2072640"/>
        </p:xfrm>
        <a:graphic>
          <a:graphicData uri="http://schemas.openxmlformats.org/drawingml/2006/table">
            <a:tbl>
              <a:tblPr firstRow="1" bandRow="1">
                <a:tableStyleId>{5C22544A-7EE6-4342-B048-85BDC9FD1C3A}</a:tableStyleId>
              </a:tblPr>
              <a:tblGrid>
                <a:gridCol w="4822029">
                  <a:extLst>
                    <a:ext uri="{9D8B030D-6E8A-4147-A177-3AD203B41FA5}">
                      <a16:colId xmlns:a16="http://schemas.microsoft.com/office/drawing/2014/main" val="526830796"/>
                    </a:ext>
                  </a:extLst>
                </a:gridCol>
              </a:tblGrid>
              <a:tr h="205605">
                <a:tc>
                  <a:txBody>
                    <a:bodyPr/>
                    <a:lstStyle/>
                    <a:p>
                      <a:r>
                        <a:rPr lang="en-GB" sz="1400" b="0" i="0" kern="1200" dirty="0">
                          <a:solidFill>
                            <a:schemeClr val="lt1"/>
                          </a:solidFill>
                          <a:effectLst/>
                          <a:latin typeface="Arial" panose="020B0604020202020204" pitchFamily="34" charset="0"/>
                          <a:ea typeface="+mn-ea"/>
                          <a:cs typeface="Arial" panose="020B0604020202020204" pitchFamily="34" charset="0"/>
                        </a:rPr>
                        <a:t> </a:t>
                      </a:r>
                      <a:r>
                        <a:rPr lang="en-GB" sz="1400" b="1" i="0" kern="1200" dirty="0">
                          <a:solidFill>
                            <a:schemeClr val="lt1"/>
                          </a:solidFill>
                          <a:effectLst/>
                          <a:latin typeface="Arial" panose="020B0604020202020204" pitchFamily="34" charset="0"/>
                          <a:ea typeface="+mn-ea"/>
                          <a:cs typeface="Arial" panose="020B0604020202020204" pitchFamily="34" charset="0"/>
                        </a:rPr>
                        <a:t>Features </a:t>
                      </a:r>
                      <a:endParaRPr lang="en-GB" sz="1400" dirty="0">
                        <a:latin typeface="Arial" panose="020B0604020202020204" pitchFamily="34" charset="0"/>
                        <a:cs typeface="Arial" panose="020B0604020202020204" pitchFamily="34" charset="0"/>
                      </a:endParaRPr>
                    </a:p>
                  </a:txBody>
                  <a:tcPr anchor="ctr">
                    <a:solidFill>
                      <a:srgbClr val="005EB8"/>
                    </a:solidFill>
                  </a:tcPr>
                </a:tc>
                <a:extLst>
                  <a:ext uri="{0D108BD9-81ED-4DB2-BD59-A6C34878D82A}">
                    <a16:rowId xmlns:a16="http://schemas.microsoft.com/office/drawing/2014/main" val="1785479990"/>
                  </a:ext>
                </a:extLst>
              </a:tr>
              <a:tr h="1531755">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Customisable document templates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Mobile first intuitive user interface</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Customisable activity charts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Offline access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Real-time activity reports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Client and family access to care plans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Allows uploading third party documents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Detailed reporting tools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Build your own summary reports at a site and service level and for individuals</a:t>
                      </a:r>
                    </a:p>
                  </a:txBody>
                  <a:tcPr anchor="ctr">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10" name="TextBox 9">
            <a:extLst>
              <a:ext uri="{FF2B5EF4-FFF2-40B4-BE49-F238E27FC236}">
                <a16:creationId xmlns:a16="http://schemas.microsoft.com/office/drawing/2014/main" id="{3103CDED-B3B7-CD73-5CDB-104088831FDC}"/>
              </a:ext>
            </a:extLst>
          </p:cNvPr>
          <p:cNvSpPr txBox="1"/>
          <p:nvPr/>
        </p:nvSpPr>
        <p:spPr>
          <a:xfrm>
            <a:off x="111705" y="6639964"/>
            <a:ext cx="1794081" cy="215444"/>
          </a:xfrm>
          <a:prstGeom prst="rect">
            <a:avLst/>
          </a:prstGeom>
          <a:noFill/>
        </p:spPr>
        <p:txBody>
          <a:bodyPr wrap="none" rtlCol="0">
            <a:spAutoFit/>
          </a:bodyPr>
          <a:lstStyle/>
          <a:p>
            <a:r>
              <a:rPr lang="en-GB" sz="800" dirty="0">
                <a:latin typeface="Arial" panose="020B0604020202020204" pitchFamily="34" charset="0"/>
                <a:cs typeface="Arial" panose="020B0604020202020204" pitchFamily="34" charset="0"/>
              </a:rPr>
              <a:t>*HTML view integration in progress</a:t>
            </a:r>
          </a:p>
        </p:txBody>
      </p:sp>
      <p:pic>
        <p:nvPicPr>
          <p:cNvPr id="17" name="Picture 16">
            <a:hlinkClick r:id="rId5"/>
            <a:extLst>
              <a:ext uri="{FF2B5EF4-FFF2-40B4-BE49-F238E27FC236}">
                <a16:creationId xmlns:a16="http://schemas.microsoft.com/office/drawing/2014/main" id="{FC2CD100-6A1C-4504-227A-3486B323BA41}"/>
              </a:ext>
            </a:extLst>
          </p:cNvPr>
          <p:cNvPicPr>
            <a:picLocks noChangeAspect="1"/>
          </p:cNvPicPr>
          <p:nvPr/>
        </p:nvPicPr>
        <p:blipFill>
          <a:blip r:embed="rId6"/>
          <a:stretch>
            <a:fillRect/>
          </a:stretch>
        </p:blipFill>
        <p:spPr>
          <a:xfrm>
            <a:off x="9437986" y="103817"/>
            <a:ext cx="1585382" cy="432377"/>
          </a:xfrm>
          <a:prstGeom prst="rect">
            <a:avLst/>
          </a:prstGeom>
        </p:spPr>
      </p:pic>
      <p:sp>
        <p:nvSpPr>
          <p:cNvPr id="21" name="AutoShape 6">
            <a:extLst>
              <a:ext uri="{FF2B5EF4-FFF2-40B4-BE49-F238E27FC236}">
                <a16:creationId xmlns:a16="http://schemas.microsoft.com/office/drawing/2014/main" id="{07294964-D94E-F840-CC41-892FD0F54C0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 name="Picture 29">
            <a:extLst>
              <a:ext uri="{FF2B5EF4-FFF2-40B4-BE49-F238E27FC236}">
                <a16:creationId xmlns:a16="http://schemas.microsoft.com/office/drawing/2014/main" id="{BE29BB86-250D-DD16-369C-8B1CF8E522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02517" y="1454620"/>
            <a:ext cx="3357713" cy="1702503"/>
          </a:xfrm>
          <a:prstGeom prst="rect">
            <a:avLst/>
          </a:prstGeom>
        </p:spPr>
      </p:pic>
      <p:pic>
        <p:nvPicPr>
          <p:cNvPr id="1024" name="Picture 1023">
            <a:extLst>
              <a:ext uri="{FF2B5EF4-FFF2-40B4-BE49-F238E27FC236}">
                <a16:creationId xmlns:a16="http://schemas.microsoft.com/office/drawing/2014/main" id="{C63DE08E-20F5-0297-29B9-B403B66F8D08}"/>
              </a:ext>
            </a:extLst>
          </p:cNvPr>
          <p:cNvPicPr>
            <a:picLocks noChangeAspect="1"/>
          </p:cNvPicPr>
          <p:nvPr/>
        </p:nvPicPr>
        <p:blipFill>
          <a:blip r:embed="rId8"/>
          <a:stretch>
            <a:fillRect/>
          </a:stretch>
        </p:blipFill>
        <p:spPr>
          <a:xfrm>
            <a:off x="9944008" y="1329097"/>
            <a:ext cx="995699" cy="1952478"/>
          </a:xfrm>
          <a:prstGeom prst="rect">
            <a:avLst/>
          </a:prstGeom>
        </p:spPr>
      </p:pic>
      <p:pic>
        <p:nvPicPr>
          <p:cNvPr id="1027" name="Picture 1026">
            <a:extLst>
              <a:ext uri="{FF2B5EF4-FFF2-40B4-BE49-F238E27FC236}">
                <a16:creationId xmlns:a16="http://schemas.microsoft.com/office/drawing/2014/main" id="{7201FD28-A3F6-E14C-E824-EF5D6F30C337}"/>
              </a:ext>
            </a:extLst>
          </p:cNvPr>
          <p:cNvPicPr>
            <a:picLocks noChangeAspect="1"/>
          </p:cNvPicPr>
          <p:nvPr/>
        </p:nvPicPr>
        <p:blipFill>
          <a:blip r:embed="rId9"/>
          <a:stretch>
            <a:fillRect/>
          </a:stretch>
        </p:blipFill>
        <p:spPr>
          <a:xfrm>
            <a:off x="10739876" y="1300192"/>
            <a:ext cx="1023369" cy="1998161"/>
          </a:xfrm>
          <a:prstGeom prst="rect">
            <a:avLst/>
          </a:prstGeom>
        </p:spPr>
      </p:pic>
      <p:sp>
        <p:nvSpPr>
          <p:cNvPr id="1029" name="TextBox 1028">
            <a:extLst>
              <a:ext uri="{FF2B5EF4-FFF2-40B4-BE49-F238E27FC236}">
                <a16:creationId xmlns:a16="http://schemas.microsoft.com/office/drawing/2014/main" id="{855BB89E-9BE4-0301-36E4-1FC0D515FF08}"/>
              </a:ext>
            </a:extLst>
          </p:cNvPr>
          <p:cNvSpPr txBox="1"/>
          <p:nvPr/>
        </p:nvSpPr>
        <p:spPr>
          <a:xfrm>
            <a:off x="0" y="946292"/>
            <a:ext cx="8278228" cy="246221"/>
          </a:xfrm>
          <a:prstGeom prst="rect">
            <a:avLst/>
          </a:prstGeom>
          <a:noFill/>
        </p:spPr>
        <p:txBody>
          <a:bodyPr wrap="none" rtlCol="0">
            <a:spAutoFit/>
          </a:bodyPr>
          <a:lstStyle/>
          <a:p>
            <a:r>
              <a:rPr lang="en-GB" sz="1000" dirty="0">
                <a:solidFill>
                  <a:schemeClr val="bg1"/>
                </a:solidFill>
                <a:latin typeface="Arial" panose="020B0604020202020204" pitchFamily="34" charset="0"/>
                <a:cs typeface="Arial" panose="020B0604020202020204" pitchFamily="34" charset="0"/>
              </a:rPr>
              <a:t>Information taken from the </a:t>
            </a:r>
            <a:r>
              <a:rPr lang="en-GB" sz="1000" dirty="0">
                <a:solidFill>
                  <a:schemeClr val="bg1"/>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Digitising Social Care Assured Solutions List </a:t>
            </a:r>
            <a:r>
              <a:rPr lang="en-GB" sz="1000" dirty="0">
                <a:solidFill>
                  <a:schemeClr val="bg1"/>
                </a:solidFill>
                <a:latin typeface="Arial" panose="020B0604020202020204" pitchFamily="34" charset="0"/>
                <a:cs typeface="Arial" panose="020B0604020202020204" pitchFamily="34" charset="0"/>
              </a:rPr>
              <a:t>and answers to a NWL questionnaire from Access on 25 October 2023 </a:t>
            </a:r>
          </a:p>
        </p:txBody>
      </p:sp>
      <p:graphicFrame>
        <p:nvGraphicFramePr>
          <p:cNvPr id="13" name="Table 12">
            <a:extLst>
              <a:ext uri="{FF2B5EF4-FFF2-40B4-BE49-F238E27FC236}">
                <a16:creationId xmlns:a16="http://schemas.microsoft.com/office/drawing/2014/main" id="{7EC97343-B003-8444-E3E3-B201F65B3819}"/>
              </a:ext>
            </a:extLst>
          </p:cNvPr>
          <p:cNvGraphicFramePr>
            <a:graphicFrameLocks noGrp="1"/>
          </p:cNvGraphicFramePr>
          <p:nvPr>
            <p:extLst>
              <p:ext uri="{D42A27DB-BD31-4B8C-83A1-F6EECF244321}">
                <p14:modId xmlns:p14="http://schemas.microsoft.com/office/powerpoint/2010/main" val="4031502609"/>
              </p:ext>
            </p:extLst>
          </p:nvPr>
        </p:nvGraphicFramePr>
        <p:xfrm>
          <a:off x="2504661" y="5349240"/>
          <a:ext cx="9548594" cy="1471814"/>
        </p:xfrm>
        <a:graphic>
          <a:graphicData uri="http://schemas.openxmlformats.org/drawingml/2006/table">
            <a:tbl>
              <a:tblPr firstRow="1" bandRow="1">
                <a:tableStyleId>{5C22544A-7EE6-4342-B048-85BDC9FD1C3A}</a:tableStyleId>
              </a:tblPr>
              <a:tblGrid>
                <a:gridCol w="4664235">
                  <a:extLst>
                    <a:ext uri="{9D8B030D-6E8A-4147-A177-3AD203B41FA5}">
                      <a16:colId xmlns:a16="http://schemas.microsoft.com/office/drawing/2014/main" val="2333682045"/>
                    </a:ext>
                  </a:extLst>
                </a:gridCol>
                <a:gridCol w="4884359">
                  <a:extLst>
                    <a:ext uri="{9D8B030D-6E8A-4147-A177-3AD203B41FA5}">
                      <a16:colId xmlns:a16="http://schemas.microsoft.com/office/drawing/2014/main" val="3926456530"/>
                    </a:ext>
                  </a:extLst>
                </a:gridCol>
              </a:tblGrid>
              <a:tr h="374534">
                <a:tc gridSpan="2">
                  <a:txBody>
                    <a:bodyPr/>
                    <a:lstStyle/>
                    <a:p>
                      <a:r>
                        <a:rPr lang="en-GB" sz="1400" dirty="0">
                          <a:latin typeface="Arial" panose="020B0604020202020204" pitchFamily="34" charset="0"/>
                          <a:cs typeface="Arial" panose="020B0604020202020204" pitchFamily="34" charset="0"/>
                        </a:rPr>
                        <a:t>Illustrative Pricing (excl. VAT)</a:t>
                      </a:r>
                    </a:p>
                  </a:txBody>
                  <a:tcPr anchor="ctr">
                    <a:solidFill>
                      <a:srgbClr val="005EB8"/>
                    </a:solidFill>
                  </a:tcPr>
                </a:tc>
                <a:tc hMerge="1">
                  <a:txBody>
                    <a:bodyPr/>
                    <a:lstStyle/>
                    <a:p>
                      <a:endParaRPr lang="en-GB" sz="1400" dirty="0">
                        <a:latin typeface="Arial" panose="020B0604020202020204" pitchFamily="34" charset="0"/>
                        <a:cs typeface="Arial" panose="020B0604020202020204" pitchFamily="34" charset="0"/>
                      </a:endParaRPr>
                    </a:p>
                  </a:txBody>
                  <a:tcPr anchor="ctr">
                    <a:solidFill>
                      <a:srgbClr val="005EB8"/>
                    </a:solidFill>
                  </a:tcPr>
                </a:tc>
                <a:extLst>
                  <a:ext uri="{0D108BD9-81ED-4DB2-BD59-A6C34878D82A}">
                    <a16:rowId xmlns:a16="http://schemas.microsoft.com/office/drawing/2014/main" val="3537689440"/>
                  </a:ext>
                </a:extLst>
              </a:tr>
              <a:tr h="1024000">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Pricing will not fluctuate for the duration of the initial agreement and additional modules (e.g. </a:t>
                      </a:r>
                      <a:r>
                        <a:rPr lang="en-GB" sz="1100" dirty="0" err="1">
                          <a:latin typeface="Arial" panose="020B0604020202020204" pitchFamily="34" charset="0"/>
                          <a:cs typeface="Arial" panose="020B0604020202020204" pitchFamily="34" charset="0"/>
                        </a:rPr>
                        <a:t>eMar</a:t>
                      </a:r>
                      <a:r>
                        <a:rPr lang="en-GB" sz="1100" dirty="0">
                          <a:latin typeface="Arial" panose="020B0604020202020204" pitchFamily="34" charset="0"/>
                          <a:cs typeface="Arial" panose="020B0604020202020204" pitchFamily="34" charset="0"/>
                        </a:rPr>
                        <a:t> or rostering) are priced independently</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Remote only implementation </a:t>
                      </a:r>
                      <a:r>
                        <a:rPr lang="en-GB" sz="1100" dirty="0" err="1">
                          <a:latin typeface="Arial" panose="020B0604020202020204" pitchFamily="34" charset="0"/>
                          <a:cs typeface="Arial" panose="020B0604020202020204" pitchFamily="34" charset="0"/>
                        </a:rPr>
                        <a:t>FlightPath</a:t>
                      </a:r>
                      <a:r>
                        <a:rPr lang="en-GB" sz="1100" dirty="0">
                          <a:latin typeface="Arial" panose="020B0604020202020204" pitchFamily="34" charset="0"/>
                          <a:cs typeface="Arial" panose="020B0604020202020204" pitchFamily="34" charset="0"/>
                        </a:rPr>
                        <a:t> ranges £720 - £4000 based on number of employees.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Onsite implementation </a:t>
                      </a:r>
                      <a:r>
                        <a:rPr lang="en-GB" sz="1100" dirty="0" err="1">
                          <a:latin typeface="Arial" panose="020B0604020202020204" pitchFamily="34" charset="0"/>
                          <a:cs typeface="Arial" panose="020B0604020202020204" pitchFamily="34" charset="0"/>
                        </a:rPr>
                        <a:t>FlightPaths</a:t>
                      </a:r>
                      <a:r>
                        <a:rPr lang="en-GB" sz="1100" dirty="0">
                          <a:latin typeface="Arial" panose="020B0604020202020204" pitchFamily="34" charset="0"/>
                          <a:cs typeface="Arial" panose="020B0604020202020204" pitchFamily="34" charset="0"/>
                        </a:rPr>
                        <a:t> for large providers: £4600</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Additional trainings available to purchase, priced per day</a:t>
                      </a:r>
                    </a:p>
                  </a:txBody>
                  <a:tcPr>
                    <a:solidFill>
                      <a:schemeClr val="bg1">
                        <a:lumMod val="95000"/>
                      </a:schemeClr>
                    </a:solidFill>
                  </a:tcPr>
                </a:tc>
                <a:tc>
                  <a:txBody>
                    <a:bodyPr/>
                    <a:lstStyle/>
                    <a:p>
                      <a:pPr marL="0" indent="0">
                        <a:buFont typeface="Arial" panose="020B0604020202020204" pitchFamily="34" charset="0"/>
                        <a:buNone/>
                      </a:pP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2276004641"/>
                  </a:ext>
                </a:extLst>
              </a:tr>
            </a:tbl>
          </a:graphicData>
        </a:graphic>
      </p:graphicFrame>
      <p:graphicFrame>
        <p:nvGraphicFramePr>
          <p:cNvPr id="18" name="Table 17">
            <a:extLst>
              <a:ext uri="{FF2B5EF4-FFF2-40B4-BE49-F238E27FC236}">
                <a16:creationId xmlns:a16="http://schemas.microsoft.com/office/drawing/2014/main" id="{39C850F7-0155-FBEF-6A32-F0EF39FBF7DB}"/>
              </a:ext>
            </a:extLst>
          </p:cNvPr>
          <p:cNvGraphicFramePr>
            <a:graphicFrameLocks noGrp="1"/>
          </p:cNvGraphicFramePr>
          <p:nvPr>
            <p:extLst>
              <p:ext uri="{D42A27DB-BD31-4B8C-83A1-F6EECF244321}">
                <p14:modId xmlns:p14="http://schemas.microsoft.com/office/powerpoint/2010/main" val="2416860776"/>
              </p:ext>
            </p:extLst>
          </p:nvPr>
        </p:nvGraphicFramePr>
        <p:xfrm>
          <a:off x="7306810" y="5435587"/>
          <a:ext cx="4477821" cy="1173480"/>
        </p:xfrm>
        <a:graphic>
          <a:graphicData uri="http://schemas.openxmlformats.org/drawingml/2006/table">
            <a:tbl>
              <a:tblPr/>
              <a:tblGrid>
                <a:gridCol w="2087487">
                  <a:extLst>
                    <a:ext uri="{9D8B030D-6E8A-4147-A177-3AD203B41FA5}">
                      <a16:colId xmlns:a16="http://schemas.microsoft.com/office/drawing/2014/main" val="300602174"/>
                    </a:ext>
                  </a:extLst>
                </a:gridCol>
                <a:gridCol w="2390334">
                  <a:extLst>
                    <a:ext uri="{9D8B030D-6E8A-4147-A177-3AD203B41FA5}">
                      <a16:colId xmlns:a16="http://schemas.microsoft.com/office/drawing/2014/main" val="2205440343"/>
                    </a:ext>
                  </a:extLst>
                </a:gridCol>
              </a:tblGrid>
              <a:tr h="183620">
                <a:tc gridSpan="2">
                  <a:txBody>
                    <a:bodyPr/>
                    <a:lstStyle/>
                    <a:p>
                      <a:pPr algn="ctr" rtl="0" fontAlgn="base"/>
                      <a:r>
                        <a:rPr lang="en-GB" sz="1100" b="1" i="0" dirty="0">
                          <a:solidFill>
                            <a:schemeClr val="bg1"/>
                          </a:solidFill>
                          <a:effectLst/>
                          <a:latin typeface="Arial" panose="020B0604020202020204" pitchFamily="34" charset="0"/>
                        </a:rPr>
                        <a:t>Licensing Bands</a:t>
                      </a:r>
                      <a:endParaRPr lang="en-GB" sz="2400" b="0" i="0" dirty="0">
                        <a:solidFill>
                          <a:schemeClr val="bg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3851733431"/>
                  </a:ext>
                </a:extLst>
              </a:tr>
              <a:tr h="125053">
                <a:tc>
                  <a:txBody>
                    <a:bodyPr/>
                    <a:lstStyle/>
                    <a:p>
                      <a:pPr algn="ctr" rtl="0" fontAlgn="base"/>
                      <a:r>
                        <a:rPr lang="en-GB" sz="900" b="1" i="0" dirty="0">
                          <a:solidFill>
                            <a:schemeClr val="tx1"/>
                          </a:solidFill>
                          <a:effectLst/>
                          <a:latin typeface="Arial" panose="020B0604020202020204" pitchFamily="34" charset="0"/>
                        </a:rPr>
                        <a:t>Employee bands </a:t>
                      </a:r>
                      <a:r>
                        <a:rPr lang="en-GB" sz="900" b="0" i="0" dirty="0">
                          <a:solidFill>
                            <a:schemeClr val="tx1"/>
                          </a:solidFill>
                          <a:effectLst/>
                          <a:latin typeface="Arial" panose="020B0604020202020204" pitchFamily="34" charset="0"/>
                        </a:rPr>
                        <a:t>​</a:t>
                      </a:r>
                      <a:endParaRPr lang="en-GB" b="0" i="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base"/>
                      <a:r>
                        <a:rPr lang="en-GB" sz="900" b="1" i="0" dirty="0">
                          <a:solidFill>
                            <a:schemeClr val="tx1"/>
                          </a:solidFill>
                          <a:effectLst/>
                          <a:latin typeface="Arial" panose="020B0604020202020204" pitchFamily="34" charset="0"/>
                        </a:rPr>
                        <a:t>Price per year </a:t>
                      </a:r>
                      <a:r>
                        <a:rPr lang="en-GB" sz="900" b="0" i="0" dirty="0">
                          <a:solidFill>
                            <a:schemeClr val="tx1"/>
                          </a:solidFill>
                          <a:effectLst/>
                          <a:latin typeface="Arial" panose="020B0604020202020204" pitchFamily="34" charset="0"/>
                        </a:rPr>
                        <a:t>​</a:t>
                      </a:r>
                      <a:endParaRPr lang="en-GB" b="0" i="0" dirty="0">
                        <a:solidFill>
                          <a:schemeClr val="tx1"/>
                        </a:solidFill>
                        <a:effectLs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32560159"/>
                  </a:ext>
                </a:extLst>
              </a:tr>
              <a:tr h="125053">
                <a:tc>
                  <a:txBody>
                    <a:bodyPr/>
                    <a:lstStyle/>
                    <a:p>
                      <a:pPr algn="l" rtl="0" fontAlgn="base"/>
                      <a:r>
                        <a:rPr lang="en-GB" sz="900" b="0" i="0" dirty="0">
                          <a:solidFill>
                            <a:schemeClr val="tx1"/>
                          </a:solidFill>
                          <a:effectLst/>
                          <a:latin typeface="Arial" panose="020B0604020202020204" pitchFamily="34" charset="0"/>
                        </a:rPr>
                        <a:t>Up to 50 (Minimum 10 employees)</a:t>
                      </a:r>
                      <a:endParaRPr lang="en-GB" b="0" i="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base"/>
                      <a:r>
                        <a:rPr lang="en-GB" sz="900" b="0" i="0" dirty="0">
                          <a:solidFill>
                            <a:schemeClr val="tx1"/>
                          </a:solidFill>
                          <a:effectLst/>
                          <a:latin typeface="Arial" panose="020B0604020202020204" pitchFamily="34" charset="0"/>
                        </a:rPr>
                        <a:t>£120 +VAT per employee​</a:t>
                      </a:r>
                      <a:endParaRPr lang="en-GB" b="0" i="0" dirty="0">
                        <a:solidFill>
                          <a:schemeClr val="tx1"/>
                        </a:solidFill>
                        <a:effectLs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045045116"/>
                  </a:ext>
                </a:extLst>
              </a:tr>
              <a:tr h="125053">
                <a:tc>
                  <a:txBody>
                    <a:bodyPr/>
                    <a:lstStyle/>
                    <a:p>
                      <a:pPr algn="l" rtl="0" fontAlgn="base"/>
                      <a:r>
                        <a:rPr lang="en-GB" sz="900" b="0" i="0" dirty="0">
                          <a:solidFill>
                            <a:schemeClr val="tx1"/>
                          </a:solidFill>
                          <a:effectLst/>
                          <a:latin typeface="Arial" panose="020B0604020202020204" pitchFamily="34" charset="0"/>
                        </a:rPr>
                        <a:t>51-300​</a:t>
                      </a:r>
                      <a:endParaRPr lang="en-GB" b="0" i="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base"/>
                      <a:r>
                        <a:rPr lang="en-GB" sz="900" b="0" i="0" dirty="0">
                          <a:solidFill>
                            <a:schemeClr val="tx1"/>
                          </a:solidFill>
                          <a:effectLst/>
                          <a:latin typeface="Arial" panose="020B0604020202020204" pitchFamily="34" charset="0"/>
                        </a:rPr>
                        <a:t>£108 +VAT per employee ​</a:t>
                      </a:r>
                      <a:endParaRPr lang="en-GB" b="0" i="0" dirty="0">
                        <a:solidFill>
                          <a:schemeClr val="tx1"/>
                        </a:solidFill>
                        <a:effectLs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659325798"/>
                  </a:ext>
                </a:extLst>
              </a:tr>
              <a:tr h="125053">
                <a:tc>
                  <a:txBody>
                    <a:bodyPr/>
                    <a:lstStyle/>
                    <a:p>
                      <a:pPr algn="l" rtl="0" fontAlgn="base"/>
                      <a:r>
                        <a:rPr lang="en-GB" sz="900" b="0" i="0" dirty="0">
                          <a:solidFill>
                            <a:schemeClr val="tx1"/>
                          </a:solidFill>
                          <a:effectLst/>
                          <a:latin typeface="Arial" panose="020B0604020202020204" pitchFamily="34" charset="0"/>
                        </a:rPr>
                        <a:t>300+​</a:t>
                      </a:r>
                      <a:endParaRPr lang="en-GB" b="0" i="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900" b="0" i="0" dirty="0">
                          <a:solidFill>
                            <a:schemeClr val="tx1"/>
                          </a:solidFill>
                          <a:effectLst/>
                          <a:latin typeface="Arial" panose="020B0604020202020204" pitchFamily="34" charset="0"/>
                        </a:rPr>
                        <a:t>£96 +VAT​ per employee</a:t>
                      </a:r>
                      <a:endParaRPr lang="en-GB" b="0" i="0" dirty="0">
                        <a:solidFill>
                          <a:schemeClr val="tx1"/>
                        </a:solidFill>
                        <a:effectLs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2398378"/>
                  </a:ext>
                </a:extLst>
              </a:tr>
            </a:tbl>
          </a:graphicData>
        </a:graphic>
      </p:graphicFrame>
    </p:spTree>
    <p:extLst>
      <p:ext uri="{BB962C8B-B14F-4D97-AF65-F5344CB8AC3E}">
        <p14:creationId xmlns:p14="http://schemas.microsoft.com/office/powerpoint/2010/main" val="2053757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Visit Planning: improving the visit journey | Birdie Blog">
            <a:extLst>
              <a:ext uri="{FF2B5EF4-FFF2-40B4-BE49-F238E27FC236}">
                <a16:creationId xmlns:a16="http://schemas.microsoft.com/office/drawing/2014/main" id="{27AFD2B2-D158-4743-400B-5DF4E87992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1829" y="1506466"/>
            <a:ext cx="5284206" cy="22051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5">
            <a:extLst>
              <a:ext uri="{FF2B5EF4-FFF2-40B4-BE49-F238E27FC236}">
                <a16:creationId xmlns:a16="http://schemas.microsoft.com/office/drawing/2014/main" id="{EC0FC13D-F7D4-49FA-C8DD-29D982C97DC1}"/>
              </a:ext>
            </a:extLst>
          </p:cNvPr>
          <p:cNvGraphicFramePr>
            <a:graphicFrameLocks noGrp="1"/>
          </p:cNvGraphicFramePr>
          <p:nvPr>
            <p:ph idx="1"/>
            <p:extLst>
              <p:ext uri="{D42A27DB-BD31-4B8C-83A1-F6EECF244321}">
                <p14:modId xmlns:p14="http://schemas.microsoft.com/office/powerpoint/2010/main" val="2592777164"/>
              </p:ext>
            </p:extLst>
          </p:nvPr>
        </p:nvGraphicFramePr>
        <p:xfrm>
          <a:off x="2484783" y="3878900"/>
          <a:ext cx="9548594" cy="1905000"/>
        </p:xfrm>
        <a:graphic>
          <a:graphicData uri="http://schemas.openxmlformats.org/drawingml/2006/table">
            <a:tbl>
              <a:tblPr firstRow="1" bandRow="1">
                <a:tableStyleId>{5C22544A-7EE6-4342-B048-85BDC9FD1C3A}</a:tableStyleId>
              </a:tblPr>
              <a:tblGrid>
                <a:gridCol w="5009323">
                  <a:extLst>
                    <a:ext uri="{9D8B030D-6E8A-4147-A177-3AD203B41FA5}">
                      <a16:colId xmlns:a16="http://schemas.microsoft.com/office/drawing/2014/main" val="1279803320"/>
                    </a:ext>
                  </a:extLst>
                </a:gridCol>
                <a:gridCol w="2941982">
                  <a:extLst>
                    <a:ext uri="{9D8B030D-6E8A-4147-A177-3AD203B41FA5}">
                      <a16:colId xmlns:a16="http://schemas.microsoft.com/office/drawing/2014/main" val="3003256051"/>
                    </a:ext>
                  </a:extLst>
                </a:gridCol>
                <a:gridCol w="1597289">
                  <a:extLst>
                    <a:ext uri="{9D8B030D-6E8A-4147-A177-3AD203B41FA5}">
                      <a16:colId xmlns:a16="http://schemas.microsoft.com/office/drawing/2014/main" val="526830796"/>
                    </a:ext>
                  </a:extLst>
                </a:gridCol>
              </a:tblGrid>
              <a:tr h="184416">
                <a:tc>
                  <a:txBody>
                    <a:bodyPr/>
                    <a:lstStyle/>
                    <a:p>
                      <a:r>
                        <a:rPr lang="en-GB" sz="1400" dirty="0">
                          <a:latin typeface="Arial" panose="020B0604020202020204" pitchFamily="34" charset="0"/>
                          <a:cs typeface="Arial" panose="020B0604020202020204" pitchFamily="34" charset="0"/>
                        </a:rPr>
                        <a:t>Mobilisation &amp; Installation</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Training Offer</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Data Migration</a:t>
                      </a:r>
                    </a:p>
                  </a:txBody>
                  <a:tcPr>
                    <a:solidFill>
                      <a:srgbClr val="005EB8"/>
                    </a:solidFill>
                  </a:tcPr>
                </a:tc>
                <a:extLst>
                  <a:ext uri="{0D108BD9-81ED-4DB2-BD59-A6C34878D82A}">
                    <a16:rowId xmlns:a16="http://schemas.microsoft.com/office/drawing/2014/main" val="1785479990"/>
                  </a:ext>
                </a:extLst>
              </a:tr>
              <a:tr h="1171044">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Acts as an implementation partner to implement the system</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Provides an implementation checklist</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Change management resources are available for whole-team buy-in, including communications guidance for staff / users / families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Offers a guide to change management (</a:t>
                      </a:r>
                      <a:r>
                        <a:rPr lang="en-GB" sz="1100" dirty="0">
                          <a:latin typeface="Arial" panose="020B0604020202020204" pitchFamily="34" charset="0"/>
                          <a:cs typeface="Arial" panose="020B0604020202020204" pitchFamily="34" charset="0"/>
                          <a:hlinkClick r:id="rId3"/>
                        </a:rPr>
                        <a:t>https://www.birdie.care/change-management</a:t>
                      </a:r>
                      <a:r>
                        <a:rPr lang="en-GB" sz="11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Resources are available to communicate about birdie to internal teams as well as care recipients and their families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Offers a selection of implementation packages tailored to providers</a:t>
                      </a:r>
                    </a:p>
                  </a:txBody>
                  <a:tcPr>
                    <a:solidFill>
                      <a:schemeClr val="bg1">
                        <a:lumMod val="95000"/>
                      </a:schemeClr>
                    </a:solidFill>
                  </a:tcPr>
                </a:tc>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All users can access Birdie Academy (eLearning) courses with step-by-step guides and webinars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Offers free practical resources, including CQC and recruitment support</a:t>
                      </a:r>
                    </a:p>
                  </a:txBody>
                  <a:tcPr>
                    <a:solidFill>
                      <a:schemeClr val="bg1">
                        <a:lumMod val="95000"/>
                      </a:schemeClr>
                    </a:solidFill>
                  </a:tcPr>
                </a:tc>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Offers support for data migration, with further information available upon request</a:t>
                      </a:r>
                    </a:p>
                  </a:txBody>
                  <a:tcPr>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3" name="Slide Number Placeholder 2">
            <a:extLst>
              <a:ext uri="{FF2B5EF4-FFF2-40B4-BE49-F238E27FC236}">
                <a16:creationId xmlns:a16="http://schemas.microsoft.com/office/drawing/2014/main" id="{2734C757-0B4D-21F5-2153-1F7C26324924}"/>
              </a:ext>
            </a:extLst>
          </p:cNvPr>
          <p:cNvSpPr>
            <a:spLocks noGrp="1"/>
          </p:cNvSpPr>
          <p:nvPr>
            <p:ph type="sldNum" sz="quarter" idx="12"/>
          </p:nvPr>
        </p:nvSpPr>
        <p:spPr/>
        <p:txBody>
          <a:bodyPr/>
          <a:lstStyle/>
          <a:p>
            <a:fld id="{E76F84FA-B8EB-462F-97BA-032CB76B4E3A}" type="slidenum">
              <a:rPr lang="en-GB" smtClean="0"/>
              <a:t>11</a:t>
            </a:fld>
            <a:endParaRPr lang="en-GB"/>
          </a:p>
        </p:txBody>
      </p:sp>
      <p:sp>
        <p:nvSpPr>
          <p:cNvPr id="4" name="Title 3">
            <a:extLst>
              <a:ext uri="{FF2B5EF4-FFF2-40B4-BE49-F238E27FC236}">
                <a16:creationId xmlns:a16="http://schemas.microsoft.com/office/drawing/2014/main" id="{0B2E38AB-F1CD-5251-74E3-3D83194444C1}"/>
              </a:ext>
            </a:extLst>
          </p:cNvPr>
          <p:cNvSpPr>
            <a:spLocks noGrp="1"/>
          </p:cNvSpPr>
          <p:nvPr>
            <p:ph type="title"/>
          </p:nvPr>
        </p:nvSpPr>
        <p:spPr>
          <a:xfrm>
            <a:off x="407368" y="329945"/>
            <a:ext cx="11377264" cy="543595"/>
          </a:xfrm>
        </p:spPr>
        <p:txBody>
          <a:bodyPr>
            <a:normAutofit fontScale="90000"/>
          </a:bodyPr>
          <a:lstStyle/>
          <a:p>
            <a:r>
              <a:rPr lang="en-GB" dirty="0"/>
              <a:t>birdie</a:t>
            </a:r>
          </a:p>
        </p:txBody>
      </p:sp>
      <p:graphicFrame>
        <p:nvGraphicFramePr>
          <p:cNvPr id="7" name="Table 5">
            <a:extLst>
              <a:ext uri="{FF2B5EF4-FFF2-40B4-BE49-F238E27FC236}">
                <a16:creationId xmlns:a16="http://schemas.microsoft.com/office/drawing/2014/main" id="{B59775D4-0AD8-3CA2-9F44-2B4C79A6DC30}"/>
              </a:ext>
            </a:extLst>
          </p:cNvPr>
          <p:cNvGraphicFramePr>
            <a:graphicFrameLocks/>
          </p:cNvGraphicFramePr>
          <p:nvPr>
            <p:extLst>
              <p:ext uri="{D42A27DB-BD31-4B8C-83A1-F6EECF244321}">
                <p14:modId xmlns:p14="http://schemas.microsoft.com/office/powerpoint/2010/main" val="2116338942"/>
              </p:ext>
            </p:extLst>
          </p:nvPr>
        </p:nvGraphicFramePr>
        <p:xfrm>
          <a:off x="138745" y="3889490"/>
          <a:ext cx="2259898" cy="2118360"/>
        </p:xfrm>
        <a:graphic>
          <a:graphicData uri="http://schemas.openxmlformats.org/drawingml/2006/table">
            <a:tbl>
              <a:tblPr firstRow="1" bandRow="1">
                <a:tableStyleId>{5C22544A-7EE6-4342-B048-85BDC9FD1C3A}</a:tableStyleId>
              </a:tblPr>
              <a:tblGrid>
                <a:gridCol w="1915342">
                  <a:extLst>
                    <a:ext uri="{9D8B030D-6E8A-4147-A177-3AD203B41FA5}">
                      <a16:colId xmlns:a16="http://schemas.microsoft.com/office/drawing/2014/main" val="1279803320"/>
                    </a:ext>
                  </a:extLst>
                </a:gridCol>
                <a:gridCol w="344556">
                  <a:extLst>
                    <a:ext uri="{9D8B030D-6E8A-4147-A177-3AD203B41FA5}">
                      <a16:colId xmlns:a16="http://schemas.microsoft.com/office/drawing/2014/main" val="262344078"/>
                    </a:ext>
                  </a:extLst>
                </a:gridCol>
              </a:tblGrid>
              <a:tr h="132115">
                <a:tc gridSpan="2">
                  <a:txBody>
                    <a:bodyPr/>
                    <a:lstStyle/>
                    <a:p>
                      <a:r>
                        <a:rPr lang="en-GB" sz="1400" dirty="0">
                          <a:latin typeface="Arial" panose="020B0604020202020204" pitchFamily="34" charset="0"/>
                          <a:cs typeface="Arial" panose="020B0604020202020204" pitchFamily="34" charset="0"/>
                        </a:rPr>
                        <a:t>Technology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0">
                <a:tc>
                  <a:txBody>
                    <a:bodyPr/>
                    <a:lstStyle/>
                    <a:p>
                      <a:r>
                        <a:rPr lang="en-GB" sz="1100" b="1" dirty="0">
                          <a:latin typeface="Arial" panose="020B0604020202020204" pitchFamily="34" charset="0"/>
                          <a:cs typeface="Arial" panose="020B0604020202020204" pitchFamily="34" charset="0"/>
                        </a:rPr>
                        <a:t>Mobile application</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0">
                <a:tc>
                  <a:txBody>
                    <a:bodyPr/>
                    <a:lstStyle/>
                    <a:p>
                      <a:r>
                        <a:rPr lang="en-GB" sz="1100" b="1" dirty="0">
                          <a:latin typeface="Arial" panose="020B0604020202020204" pitchFamily="34" charset="0"/>
                          <a:cs typeface="Arial" panose="020B0604020202020204" pitchFamily="34" charset="0"/>
                        </a:rPr>
                        <a:t>Desktop application</a:t>
                      </a:r>
                    </a:p>
                  </a:txBody>
                  <a:tcPr>
                    <a:solidFill>
                      <a:schemeClr val="bg1">
                        <a:lumMod val="85000"/>
                      </a:schemeClr>
                    </a:solidFill>
                  </a:tcPr>
                </a:tc>
                <a:tc>
                  <a:txBody>
                    <a:bodyPr/>
                    <a:lstStyle/>
                    <a:p>
                      <a:pPr algn="ctr"/>
                      <a:r>
                        <a:rPr lang="en-GB" sz="1100" b="0" i="0" kern="1200" dirty="0">
                          <a:solidFill>
                            <a:schemeClr val="dk1"/>
                          </a:solidFill>
                          <a:effectLst/>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201886675"/>
                  </a:ext>
                </a:extLst>
              </a:tr>
              <a:tr h="0">
                <a:tc>
                  <a:txBody>
                    <a:bodyPr/>
                    <a:lstStyle/>
                    <a:p>
                      <a:r>
                        <a:rPr lang="en-GB" sz="1100" b="1" dirty="0">
                          <a:latin typeface="Arial" panose="020B0604020202020204" pitchFamily="34" charset="0"/>
                          <a:cs typeface="Arial" panose="020B0604020202020204" pitchFamily="34" charset="0"/>
                        </a:rPr>
                        <a:t>Browser application</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60800669"/>
                  </a:ext>
                </a:extLst>
              </a:tr>
              <a:tr h="0">
                <a:tc>
                  <a:txBody>
                    <a:bodyPr/>
                    <a:lstStyle/>
                    <a:p>
                      <a:r>
                        <a:rPr lang="en-GB" sz="1100" b="1" dirty="0">
                          <a:latin typeface="Arial" panose="020B0604020202020204" pitchFamily="34" charset="0"/>
                          <a:cs typeface="Arial" panose="020B0604020202020204" pitchFamily="34" charset="0"/>
                        </a:rPr>
                        <a:t>Works offline</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3331986555"/>
                  </a:ext>
                </a:extLst>
              </a:tr>
              <a:tr h="0">
                <a:tc>
                  <a:txBody>
                    <a:bodyPr/>
                    <a:lstStyle/>
                    <a:p>
                      <a:r>
                        <a:rPr lang="en-GB" sz="1100" b="1" dirty="0">
                          <a:latin typeface="Arial" panose="020B0604020202020204" pitchFamily="34" charset="0"/>
                          <a:cs typeface="Arial" panose="020B0604020202020204" pitchFamily="34" charset="0"/>
                        </a:rPr>
                        <a:t>Tech support available</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10331511"/>
                  </a:ext>
                </a:extLst>
              </a:tr>
              <a:tr h="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100" b="1" dirty="0">
                          <a:latin typeface="Arial" panose="020B0604020202020204" pitchFamily="34" charset="0"/>
                          <a:cs typeface="Arial" panose="020B0604020202020204" pitchFamily="34" charset="0"/>
                        </a:rPr>
                        <a:t>Devices can be supplied</a:t>
                      </a:r>
                    </a:p>
                  </a:txBody>
                  <a:tcPr>
                    <a:solidFill>
                      <a:schemeClr val="bg1">
                        <a:lumMod val="85000"/>
                      </a:schemeClr>
                    </a:solidFill>
                  </a:tcPr>
                </a:tc>
                <a:tc>
                  <a:txBody>
                    <a:bodyPr/>
                    <a:lstStyle/>
                    <a:p>
                      <a:pPr algn="ctr"/>
                      <a:r>
                        <a:rPr lang="en-GB" sz="1100" b="0" i="0" kern="1200" dirty="0">
                          <a:solidFill>
                            <a:schemeClr val="dk1"/>
                          </a:solidFill>
                          <a:effectLst/>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96813328"/>
                  </a:ext>
                </a:extLst>
              </a:tr>
              <a:tr h="0">
                <a:tc>
                  <a:txBody>
                    <a:bodyPr/>
                    <a:lstStyle/>
                    <a:p>
                      <a:r>
                        <a:rPr lang="en-GB" sz="1100" b="1" dirty="0">
                          <a:latin typeface="Arial" panose="020B0604020202020204" pitchFamily="34" charset="0"/>
                          <a:cs typeface="Arial" panose="020B0604020202020204" pitchFamily="34" charset="0"/>
                        </a:rPr>
                        <a:t>Own devices can be used</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2734113664"/>
                  </a:ext>
                </a:extLst>
              </a:tr>
            </a:tbl>
          </a:graphicData>
        </a:graphic>
      </p:graphicFrame>
      <p:graphicFrame>
        <p:nvGraphicFramePr>
          <p:cNvPr id="8" name="Table 5">
            <a:extLst>
              <a:ext uri="{FF2B5EF4-FFF2-40B4-BE49-F238E27FC236}">
                <a16:creationId xmlns:a16="http://schemas.microsoft.com/office/drawing/2014/main" id="{4488907A-F1F9-054E-4907-2483F91C6C33}"/>
              </a:ext>
            </a:extLst>
          </p:cNvPr>
          <p:cNvGraphicFramePr>
            <a:graphicFrameLocks/>
          </p:cNvGraphicFramePr>
          <p:nvPr>
            <p:extLst>
              <p:ext uri="{D42A27DB-BD31-4B8C-83A1-F6EECF244321}">
                <p14:modId xmlns:p14="http://schemas.microsoft.com/office/powerpoint/2010/main" val="1188703702"/>
              </p:ext>
            </p:extLst>
          </p:nvPr>
        </p:nvGraphicFramePr>
        <p:xfrm>
          <a:off x="138745" y="2133416"/>
          <a:ext cx="2259898" cy="1737360"/>
        </p:xfrm>
        <a:graphic>
          <a:graphicData uri="http://schemas.openxmlformats.org/drawingml/2006/table">
            <a:tbl>
              <a:tblPr firstRow="1" bandRow="1">
                <a:tableStyleId>{5C22544A-7EE6-4342-B048-85BDC9FD1C3A}</a:tableStyleId>
              </a:tblPr>
              <a:tblGrid>
                <a:gridCol w="2259898">
                  <a:extLst>
                    <a:ext uri="{9D8B030D-6E8A-4147-A177-3AD203B41FA5}">
                      <a16:colId xmlns:a16="http://schemas.microsoft.com/office/drawing/2014/main" val="1279803320"/>
                    </a:ext>
                  </a:extLst>
                </a:gridCol>
              </a:tblGrid>
              <a:tr h="134872">
                <a:tc>
                  <a:txBody>
                    <a:bodyPr/>
                    <a:lstStyle/>
                    <a:p>
                      <a:r>
                        <a:rPr lang="en-GB" sz="1400" dirty="0">
                          <a:latin typeface="Arial" panose="020B0604020202020204" pitchFamily="34" charset="0"/>
                          <a:cs typeface="Arial" panose="020B0604020202020204" pitchFamily="34" charset="0"/>
                        </a:rPr>
                        <a:t>Interoperability</a:t>
                      </a:r>
                    </a:p>
                  </a:txBody>
                  <a:tcPr anchor="ctr">
                    <a:solidFill>
                      <a:srgbClr val="005EB8"/>
                    </a:solidFill>
                  </a:tcPr>
                </a:tc>
                <a:extLst>
                  <a:ext uri="{0D108BD9-81ED-4DB2-BD59-A6C34878D82A}">
                    <a16:rowId xmlns:a16="http://schemas.microsoft.com/office/drawing/2014/main" val="1785479990"/>
                  </a:ext>
                </a:extLst>
              </a:tr>
              <a:tr h="708077">
                <a:tc>
                  <a:txBody>
                    <a:bodyPr/>
                    <a:lstStyle/>
                    <a:p>
                      <a:r>
                        <a:rPr lang="en-GB" sz="1100" b="0" dirty="0">
                          <a:latin typeface="Arial" panose="020B0604020202020204" pitchFamily="34" charset="0"/>
                          <a:cs typeface="Arial" panose="020B0604020202020204" pitchFamily="34" charset="0"/>
                        </a:rPr>
                        <a:t>Birdie has an open API (Application Programming Interface) allowing integration with various CRM, ATS, Learning Management and Rostering software providers.</a:t>
                      </a:r>
                    </a:p>
                    <a:p>
                      <a:pPr marL="171450" indent="-171450">
                        <a:buFont typeface="Arial" panose="020B0604020202020204" pitchFamily="34" charset="0"/>
                        <a:buChar char="•"/>
                      </a:pPr>
                      <a:r>
                        <a:rPr lang="en-GB" sz="1100" b="0" dirty="0">
                          <a:latin typeface="Arial" panose="020B0604020202020204" pitchFamily="34" charset="0"/>
                          <a:cs typeface="Arial" panose="020B0604020202020204" pitchFamily="34" charset="0"/>
                        </a:rPr>
                        <a:t>GP Connect HTML view integration in progress</a:t>
                      </a:r>
                    </a:p>
                  </a:txBody>
                  <a:tcPr>
                    <a:solidFill>
                      <a:schemeClr val="bg1">
                        <a:lumMod val="95000"/>
                      </a:schemeClr>
                    </a:solidFill>
                  </a:tcPr>
                </a:tc>
                <a:extLst>
                  <a:ext uri="{0D108BD9-81ED-4DB2-BD59-A6C34878D82A}">
                    <a16:rowId xmlns:a16="http://schemas.microsoft.com/office/drawing/2014/main" val="4155044613"/>
                  </a:ext>
                </a:extLst>
              </a:tr>
            </a:tbl>
          </a:graphicData>
        </a:graphic>
      </p:graphicFrame>
      <p:graphicFrame>
        <p:nvGraphicFramePr>
          <p:cNvPr id="9" name="Table 8">
            <a:extLst>
              <a:ext uri="{FF2B5EF4-FFF2-40B4-BE49-F238E27FC236}">
                <a16:creationId xmlns:a16="http://schemas.microsoft.com/office/drawing/2014/main" id="{68B6D7B0-C72A-DBF8-A3C4-074DBFF62A03}"/>
              </a:ext>
            </a:extLst>
          </p:cNvPr>
          <p:cNvGraphicFramePr>
            <a:graphicFrameLocks/>
          </p:cNvGraphicFramePr>
          <p:nvPr>
            <p:extLst>
              <p:ext uri="{D42A27DB-BD31-4B8C-83A1-F6EECF244321}">
                <p14:modId xmlns:p14="http://schemas.microsoft.com/office/powerpoint/2010/main" val="17447915"/>
              </p:ext>
            </p:extLst>
          </p:nvPr>
        </p:nvGraphicFramePr>
        <p:xfrm>
          <a:off x="2484783" y="1261926"/>
          <a:ext cx="3985592" cy="2560061"/>
        </p:xfrm>
        <a:graphic>
          <a:graphicData uri="http://schemas.openxmlformats.org/drawingml/2006/table">
            <a:tbl>
              <a:tblPr firstRow="1" bandRow="1">
                <a:tableStyleId>{5C22544A-7EE6-4342-B048-85BDC9FD1C3A}</a:tableStyleId>
              </a:tblPr>
              <a:tblGrid>
                <a:gridCol w="3985592">
                  <a:extLst>
                    <a:ext uri="{9D8B030D-6E8A-4147-A177-3AD203B41FA5}">
                      <a16:colId xmlns:a16="http://schemas.microsoft.com/office/drawing/2014/main" val="526830796"/>
                    </a:ext>
                  </a:extLst>
                </a:gridCol>
              </a:tblGrid>
              <a:tr h="359913">
                <a:tc>
                  <a:txBody>
                    <a:bodyPr/>
                    <a:lstStyle/>
                    <a:p>
                      <a:r>
                        <a:rPr lang="en-GB" sz="1400" b="0" i="0" kern="1200" dirty="0">
                          <a:solidFill>
                            <a:schemeClr val="lt1"/>
                          </a:solidFill>
                          <a:effectLst/>
                          <a:latin typeface="Arial" panose="020B0604020202020204" pitchFamily="34" charset="0"/>
                          <a:ea typeface="+mn-ea"/>
                          <a:cs typeface="Arial" panose="020B0604020202020204" pitchFamily="34" charset="0"/>
                        </a:rPr>
                        <a:t> </a:t>
                      </a:r>
                      <a:r>
                        <a:rPr lang="en-GB" sz="1400" b="1" i="0" kern="1200" dirty="0">
                          <a:solidFill>
                            <a:schemeClr val="lt1"/>
                          </a:solidFill>
                          <a:effectLst/>
                          <a:latin typeface="Arial" panose="020B0604020202020204" pitchFamily="34" charset="0"/>
                          <a:ea typeface="+mn-ea"/>
                          <a:cs typeface="Arial" panose="020B0604020202020204" pitchFamily="34" charset="0"/>
                        </a:rPr>
                        <a:t>Features </a:t>
                      </a:r>
                      <a:endParaRPr lang="en-GB" sz="1400" dirty="0">
                        <a:latin typeface="Arial" panose="020B0604020202020204" pitchFamily="34" charset="0"/>
                        <a:cs typeface="Arial" panose="020B0604020202020204" pitchFamily="34" charset="0"/>
                      </a:endParaRPr>
                    </a:p>
                  </a:txBody>
                  <a:tcPr anchor="ctr">
                    <a:solidFill>
                      <a:srgbClr val="005EB8"/>
                    </a:solidFill>
                  </a:tcPr>
                </a:tc>
                <a:extLst>
                  <a:ext uri="{0D108BD9-81ED-4DB2-BD59-A6C34878D82A}">
                    <a16:rowId xmlns:a16="http://schemas.microsoft.com/office/drawing/2014/main" val="1785479990"/>
                  </a:ext>
                </a:extLst>
              </a:tr>
              <a:tr h="2200148">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Centralised feeds to view all information related to any carer or care recipient</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Ability to audit forms to record key touch points and identify areas of improvement</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Ability to create and assign actions – and follow their progress through to completion</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Security and data protection certifications, including ISO 27001, Cyber Essentials Plus</a:t>
                      </a:r>
                    </a:p>
                  </a:txBody>
                  <a:tcPr anchor="ctr">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2" name="Rectangle: Top Corners Rounded 1">
            <a:extLst>
              <a:ext uri="{FF2B5EF4-FFF2-40B4-BE49-F238E27FC236}">
                <a16:creationId xmlns:a16="http://schemas.microsoft.com/office/drawing/2014/main" id="{0CAB5AA2-947C-9814-C81C-D3117C7DB08F}"/>
              </a:ext>
            </a:extLst>
          </p:cNvPr>
          <p:cNvSpPr/>
          <p:nvPr/>
        </p:nvSpPr>
        <p:spPr>
          <a:xfrm rot="10800000">
            <a:off x="9011477" y="-2"/>
            <a:ext cx="2438401" cy="1184308"/>
          </a:xfrm>
          <a:prstGeom prst="round2Same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CEC905E-0AB4-617A-8ED6-56735826B899}"/>
              </a:ext>
            </a:extLst>
          </p:cNvPr>
          <p:cNvSpPr txBox="1"/>
          <p:nvPr/>
        </p:nvSpPr>
        <p:spPr>
          <a:xfrm>
            <a:off x="9011477" y="518848"/>
            <a:ext cx="2438401" cy="584775"/>
          </a:xfrm>
          <a:prstGeom prst="rect">
            <a:avLst/>
          </a:prstGeom>
          <a:noFill/>
        </p:spPr>
        <p:txBody>
          <a:bodyPr wrap="square">
            <a:spAutoFit/>
          </a:bodyPr>
          <a:lstStyle/>
          <a:p>
            <a:pPr algn="ctr"/>
            <a:r>
              <a:rPr lang="en-GB" sz="1600" b="1" u="sng" dirty="0">
                <a:solidFill>
                  <a:srgbClr val="00A799"/>
                </a:solidFill>
                <a:latin typeface="Arial" panose="020B0604020202020204" pitchFamily="34" charset="0"/>
                <a:hlinkClick r:id="rId4"/>
              </a:rPr>
              <a:t>Video demonstration</a:t>
            </a:r>
            <a:endParaRPr lang="en-GB" sz="1600" dirty="0"/>
          </a:p>
          <a:p>
            <a:pPr algn="ctr"/>
            <a:r>
              <a:rPr lang="en-GB" sz="1600" b="1" u="sng" dirty="0">
                <a:solidFill>
                  <a:srgbClr val="00A799"/>
                </a:solidFill>
                <a:latin typeface="Arial" panose="020B0604020202020204" pitchFamily="34" charset="0"/>
                <a:hlinkClick r:id="rId5"/>
              </a:rPr>
              <a:t>Full demo available</a:t>
            </a:r>
            <a:endParaRPr lang="en-GB" sz="1600" b="1" u="sng" dirty="0">
              <a:solidFill>
                <a:srgbClr val="00A799"/>
              </a:solidFill>
              <a:latin typeface="Arial" panose="020B0604020202020204" pitchFamily="34" charset="0"/>
            </a:endParaRPr>
          </a:p>
        </p:txBody>
      </p:sp>
      <p:graphicFrame>
        <p:nvGraphicFramePr>
          <p:cNvPr id="12" name="Table 5">
            <a:extLst>
              <a:ext uri="{FF2B5EF4-FFF2-40B4-BE49-F238E27FC236}">
                <a16:creationId xmlns:a16="http://schemas.microsoft.com/office/drawing/2014/main" id="{29219443-D11D-760F-0E72-8DA1DC442024}"/>
              </a:ext>
            </a:extLst>
          </p:cNvPr>
          <p:cNvGraphicFramePr>
            <a:graphicFrameLocks/>
          </p:cNvGraphicFramePr>
          <p:nvPr>
            <p:extLst>
              <p:ext uri="{D42A27DB-BD31-4B8C-83A1-F6EECF244321}">
                <p14:modId xmlns:p14="http://schemas.microsoft.com/office/powerpoint/2010/main" val="3860418192"/>
              </p:ext>
            </p:extLst>
          </p:nvPr>
        </p:nvGraphicFramePr>
        <p:xfrm>
          <a:off x="138745" y="1263393"/>
          <a:ext cx="2259898" cy="851309"/>
        </p:xfrm>
        <a:graphic>
          <a:graphicData uri="http://schemas.openxmlformats.org/drawingml/2006/table">
            <a:tbl>
              <a:tblPr firstRow="1" bandRow="1">
                <a:tableStyleId>{5C22544A-7EE6-4342-B048-85BDC9FD1C3A}</a:tableStyleId>
              </a:tblPr>
              <a:tblGrid>
                <a:gridCol w="1809325">
                  <a:extLst>
                    <a:ext uri="{9D8B030D-6E8A-4147-A177-3AD203B41FA5}">
                      <a16:colId xmlns:a16="http://schemas.microsoft.com/office/drawing/2014/main" val="1279803320"/>
                    </a:ext>
                  </a:extLst>
                </a:gridCol>
                <a:gridCol w="450573">
                  <a:extLst>
                    <a:ext uri="{9D8B030D-6E8A-4147-A177-3AD203B41FA5}">
                      <a16:colId xmlns:a16="http://schemas.microsoft.com/office/drawing/2014/main" val="262344078"/>
                    </a:ext>
                  </a:extLst>
                </a:gridCol>
              </a:tblGrid>
              <a:tr h="333149">
                <a:tc gridSpan="2">
                  <a:txBody>
                    <a:bodyPr/>
                    <a:lstStyle/>
                    <a:p>
                      <a:r>
                        <a:rPr lang="en-GB" sz="1400" dirty="0">
                          <a:latin typeface="Arial" panose="020B0604020202020204" pitchFamily="34" charset="0"/>
                          <a:cs typeface="Arial" panose="020B0604020202020204" pitchFamily="34" charset="0"/>
                        </a:rPr>
                        <a:t>Setting Suitability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222099">
                <a:tc>
                  <a:txBody>
                    <a:bodyPr/>
                    <a:lstStyle/>
                    <a:p>
                      <a:r>
                        <a:rPr lang="en-GB" sz="1100" b="1" dirty="0">
                          <a:latin typeface="Arial" panose="020B0604020202020204" pitchFamily="34" charset="0"/>
                          <a:cs typeface="Arial" panose="020B0604020202020204" pitchFamily="34" charset="0"/>
                        </a:rPr>
                        <a:t>Care Homes</a:t>
                      </a:r>
                    </a:p>
                  </a:txBody>
                  <a:tcPr>
                    <a:solidFill>
                      <a:schemeClr val="bg1">
                        <a:lumMod val="85000"/>
                      </a:schemeClr>
                    </a:solidFill>
                  </a:tcPr>
                </a:tc>
                <a:tc>
                  <a:txBody>
                    <a:bodyPr/>
                    <a:lstStyle/>
                    <a:p>
                      <a:pPr algn="ctr"/>
                      <a:r>
                        <a:rPr lang="en-GB" sz="1100" b="0" i="0" kern="1200" dirty="0">
                          <a:solidFill>
                            <a:schemeClr val="dk1"/>
                          </a:solidFill>
                          <a:effectLst/>
                          <a:latin typeface="Arial" panose="020B0604020202020204" pitchFamily="34" charset="0"/>
                          <a:ea typeface="+mn-ea"/>
                          <a:cs typeface="Arial" panose="020B0604020202020204" pitchFamily="34" charset="0"/>
                        </a:rPr>
                        <a:t>✕</a:t>
                      </a:r>
                      <a:endParaRPr lang="en-GB" sz="10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155044613"/>
                  </a:ext>
                </a:extLst>
              </a:tr>
              <a:tr h="222099">
                <a:tc>
                  <a:txBody>
                    <a:bodyPr/>
                    <a:lstStyle/>
                    <a:p>
                      <a:r>
                        <a:rPr lang="en-GB" sz="1100" b="1" dirty="0">
                          <a:latin typeface="Arial" panose="020B0604020202020204" pitchFamily="34" charset="0"/>
                          <a:cs typeface="Arial" panose="020B0604020202020204" pitchFamily="34" charset="0"/>
                        </a:rPr>
                        <a:t>Domiciliary Care</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201886675"/>
                  </a:ext>
                </a:extLst>
              </a:tr>
            </a:tbl>
          </a:graphicData>
        </a:graphic>
      </p:graphicFrame>
      <p:graphicFrame>
        <p:nvGraphicFramePr>
          <p:cNvPr id="6" name="Table 5">
            <a:extLst>
              <a:ext uri="{FF2B5EF4-FFF2-40B4-BE49-F238E27FC236}">
                <a16:creationId xmlns:a16="http://schemas.microsoft.com/office/drawing/2014/main" id="{13C10BD0-78A0-43E8-B63D-9C999DFEE33E}"/>
              </a:ext>
            </a:extLst>
          </p:cNvPr>
          <p:cNvGraphicFramePr>
            <a:graphicFrameLocks/>
          </p:cNvGraphicFramePr>
          <p:nvPr>
            <p:extLst>
              <p:ext uri="{D42A27DB-BD31-4B8C-83A1-F6EECF244321}">
                <p14:modId xmlns:p14="http://schemas.microsoft.com/office/powerpoint/2010/main" val="486061165"/>
              </p:ext>
            </p:extLst>
          </p:nvPr>
        </p:nvGraphicFramePr>
        <p:xfrm>
          <a:off x="2484784" y="5834690"/>
          <a:ext cx="9548593" cy="874335"/>
        </p:xfrm>
        <a:graphic>
          <a:graphicData uri="http://schemas.openxmlformats.org/drawingml/2006/table">
            <a:tbl>
              <a:tblPr firstRow="1" bandRow="1">
                <a:tableStyleId>{5C22544A-7EE6-4342-B048-85BDC9FD1C3A}</a:tableStyleId>
              </a:tblPr>
              <a:tblGrid>
                <a:gridCol w="9548593">
                  <a:extLst>
                    <a:ext uri="{9D8B030D-6E8A-4147-A177-3AD203B41FA5}">
                      <a16:colId xmlns:a16="http://schemas.microsoft.com/office/drawing/2014/main" val="526830796"/>
                    </a:ext>
                  </a:extLst>
                </a:gridCol>
              </a:tblGrid>
              <a:tr h="364306">
                <a:tc>
                  <a:txBody>
                    <a:bodyPr/>
                    <a:lstStyle/>
                    <a:p>
                      <a:r>
                        <a:rPr lang="en-GB" sz="1400" dirty="0">
                          <a:latin typeface="Arial" panose="020B0604020202020204" pitchFamily="34" charset="0"/>
                          <a:cs typeface="Arial" panose="020B0604020202020204" pitchFamily="34" charset="0"/>
                        </a:rPr>
                        <a:t>Illustrative Pricing (excl. VAT)</a:t>
                      </a:r>
                    </a:p>
                  </a:txBody>
                  <a:tcPr anchor="ctr">
                    <a:solidFill>
                      <a:srgbClr val="005EB8"/>
                    </a:solidFill>
                  </a:tcPr>
                </a:tc>
                <a:extLst>
                  <a:ext uri="{0D108BD9-81ED-4DB2-BD59-A6C34878D82A}">
                    <a16:rowId xmlns:a16="http://schemas.microsoft.com/office/drawing/2014/main" val="1785479990"/>
                  </a:ext>
                </a:extLst>
              </a:tr>
              <a:tr h="510029">
                <a:tc>
                  <a:txBody>
                    <a:bodyPr/>
                    <a:lstStyle/>
                    <a:p>
                      <a:pPr marL="0" indent="0">
                        <a:buFont typeface="Arial" panose="020B0604020202020204" pitchFamily="34" charset="0"/>
                        <a:buNone/>
                      </a:pPr>
                      <a:r>
                        <a:rPr lang="en-GB" sz="1100" b="0" dirty="0">
                          <a:latin typeface="Arial" panose="020B0604020202020204" pitchFamily="34" charset="0"/>
                          <a:cs typeface="Arial" panose="020B0604020202020204" pitchFamily="34" charset="0"/>
                        </a:rPr>
                        <a:t>Illustrative pricing not available. Please get in touch directly with birdie for further information on pricing and packages. Packages vary by provider need and range from a comprehensive care management suite to individual tool purchase. </a:t>
                      </a:r>
                    </a:p>
                  </a:txBody>
                  <a:tcPr>
                    <a:solidFill>
                      <a:schemeClr val="bg1">
                        <a:lumMod val="95000"/>
                      </a:schemeClr>
                    </a:solidFill>
                  </a:tcPr>
                </a:tc>
                <a:extLst>
                  <a:ext uri="{0D108BD9-81ED-4DB2-BD59-A6C34878D82A}">
                    <a16:rowId xmlns:a16="http://schemas.microsoft.com/office/drawing/2014/main" val="4155044613"/>
                  </a:ext>
                </a:extLst>
              </a:tr>
            </a:tbl>
          </a:graphicData>
        </a:graphic>
      </p:graphicFrame>
      <p:pic>
        <p:nvPicPr>
          <p:cNvPr id="2050" name="Picture 2" descr="A blue and black logo&#10;&#10;Description automatically generated">
            <a:hlinkClick r:id="rId6"/>
            <a:extLst>
              <a:ext uri="{FF2B5EF4-FFF2-40B4-BE49-F238E27FC236}">
                <a16:creationId xmlns:a16="http://schemas.microsoft.com/office/drawing/2014/main" id="{7B96EDC3-8835-8B5A-EE07-F45C6BB821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92502" y="47051"/>
            <a:ext cx="12763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What is the Birdie App? Discover complete care management software for your  homecare business | Birdie Blog">
            <a:extLst>
              <a:ext uri="{FF2B5EF4-FFF2-40B4-BE49-F238E27FC236}">
                <a16:creationId xmlns:a16="http://schemas.microsoft.com/office/drawing/2014/main" id="{2651DC74-FC4A-045D-3E15-D6D3647C3EC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0375" y="2019367"/>
            <a:ext cx="2731800" cy="2276061"/>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4" descr="Care Scheduling Software">
            <a:extLst>
              <a:ext uri="{FF2B5EF4-FFF2-40B4-BE49-F238E27FC236}">
                <a16:creationId xmlns:a16="http://schemas.microsoft.com/office/drawing/2014/main" id="{3D4D2BD5-8ABC-23B5-24F1-A7AC60591D5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TextBox 12">
            <a:extLst>
              <a:ext uri="{FF2B5EF4-FFF2-40B4-BE49-F238E27FC236}">
                <a16:creationId xmlns:a16="http://schemas.microsoft.com/office/drawing/2014/main" id="{CFD4910A-F8E7-A151-FC66-7F7CEE2B05D8}"/>
              </a:ext>
            </a:extLst>
          </p:cNvPr>
          <p:cNvSpPr txBox="1"/>
          <p:nvPr/>
        </p:nvSpPr>
        <p:spPr>
          <a:xfrm>
            <a:off x="0" y="946292"/>
            <a:ext cx="8116324" cy="246221"/>
          </a:xfrm>
          <a:prstGeom prst="rect">
            <a:avLst/>
          </a:prstGeom>
          <a:noFill/>
        </p:spPr>
        <p:txBody>
          <a:bodyPr wrap="none" rtlCol="0">
            <a:spAutoFit/>
          </a:bodyPr>
          <a:lstStyle/>
          <a:p>
            <a:r>
              <a:rPr lang="en-GB" sz="1000" dirty="0">
                <a:solidFill>
                  <a:schemeClr val="bg1"/>
                </a:solidFill>
                <a:latin typeface="Arial" panose="020B0604020202020204" pitchFamily="34" charset="0"/>
                <a:cs typeface="Arial" panose="020B0604020202020204" pitchFamily="34" charset="0"/>
              </a:rPr>
              <a:t>Information taken from the </a:t>
            </a:r>
            <a:r>
              <a:rPr lang="en-GB" sz="1000" dirty="0">
                <a:solidFill>
                  <a:schemeClr val="bg1"/>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Digitising Social Care Assured Solutions List</a:t>
            </a:r>
            <a:r>
              <a:rPr lang="en-GB" sz="1000" dirty="0">
                <a:solidFill>
                  <a:schemeClr val="bg1"/>
                </a:solidFill>
                <a:latin typeface="Arial" panose="020B0604020202020204" pitchFamily="34" charset="0"/>
                <a:cs typeface="Arial" panose="020B0604020202020204" pitchFamily="34" charset="0"/>
              </a:rPr>
              <a:t> and se answers to a NWL questionnaire from birdie on 3 April 2023  </a:t>
            </a:r>
          </a:p>
        </p:txBody>
      </p:sp>
    </p:spTree>
    <p:extLst>
      <p:ext uri="{BB962C8B-B14F-4D97-AF65-F5344CB8AC3E}">
        <p14:creationId xmlns:p14="http://schemas.microsoft.com/office/powerpoint/2010/main" val="1904651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EC0FC13D-F7D4-49FA-C8DD-29D982C97DC1}"/>
              </a:ext>
            </a:extLst>
          </p:cNvPr>
          <p:cNvGraphicFramePr>
            <a:graphicFrameLocks noGrp="1"/>
          </p:cNvGraphicFramePr>
          <p:nvPr>
            <p:ph idx="1"/>
            <p:extLst>
              <p:ext uri="{D42A27DB-BD31-4B8C-83A1-F6EECF244321}">
                <p14:modId xmlns:p14="http://schemas.microsoft.com/office/powerpoint/2010/main" val="4079970597"/>
              </p:ext>
            </p:extLst>
          </p:nvPr>
        </p:nvGraphicFramePr>
        <p:xfrm>
          <a:off x="2486902" y="3710628"/>
          <a:ext cx="9548594" cy="1569720"/>
        </p:xfrm>
        <a:graphic>
          <a:graphicData uri="http://schemas.openxmlformats.org/drawingml/2006/table">
            <a:tbl>
              <a:tblPr firstRow="1" bandRow="1">
                <a:tableStyleId>{5C22544A-7EE6-4342-B048-85BDC9FD1C3A}</a:tableStyleId>
              </a:tblPr>
              <a:tblGrid>
                <a:gridCol w="4720675">
                  <a:extLst>
                    <a:ext uri="{9D8B030D-6E8A-4147-A177-3AD203B41FA5}">
                      <a16:colId xmlns:a16="http://schemas.microsoft.com/office/drawing/2014/main" val="1279803320"/>
                    </a:ext>
                  </a:extLst>
                </a:gridCol>
                <a:gridCol w="3148774">
                  <a:extLst>
                    <a:ext uri="{9D8B030D-6E8A-4147-A177-3AD203B41FA5}">
                      <a16:colId xmlns:a16="http://schemas.microsoft.com/office/drawing/2014/main" val="3003256051"/>
                    </a:ext>
                  </a:extLst>
                </a:gridCol>
                <a:gridCol w="1679145">
                  <a:extLst>
                    <a:ext uri="{9D8B030D-6E8A-4147-A177-3AD203B41FA5}">
                      <a16:colId xmlns:a16="http://schemas.microsoft.com/office/drawing/2014/main" val="526830796"/>
                    </a:ext>
                  </a:extLst>
                </a:gridCol>
              </a:tblGrid>
              <a:tr h="184416">
                <a:tc>
                  <a:txBody>
                    <a:bodyPr/>
                    <a:lstStyle/>
                    <a:p>
                      <a:r>
                        <a:rPr lang="en-GB" sz="1400" dirty="0">
                          <a:latin typeface="Arial" panose="020B0604020202020204" pitchFamily="34" charset="0"/>
                          <a:cs typeface="Arial" panose="020B0604020202020204" pitchFamily="34" charset="0"/>
                        </a:rPr>
                        <a:t>Mobilisation &amp; Installation</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Training Offer</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Data Migration</a:t>
                      </a:r>
                    </a:p>
                  </a:txBody>
                  <a:tcPr>
                    <a:solidFill>
                      <a:srgbClr val="005EB8"/>
                    </a:solidFill>
                  </a:tcPr>
                </a:tc>
                <a:extLst>
                  <a:ext uri="{0D108BD9-81ED-4DB2-BD59-A6C34878D82A}">
                    <a16:rowId xmlns:a16="http://schemas.microsoft.com/office/drawing/2014/main" val="1785479990"/>
                  </a:ext>
                </a:extLst>
              </a:tr>
              <a:tr h="1171044">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Offers fully managed onboarding, including data migration and training services as standard</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The </a:t>
                      </a:r>
                      <a:r>
                        <a:rPr lang="en-GB" sz="1100" dirty="0" err="1">
                          <a:latin typeface="Arial" panose="020B0604020202020204" pitchFamily="34" charset="0"/>
                          <a:cs typeface="Arial" panose="020B0604020202020204" pitchFamily="34" charset="0"/>
                        </a:rPr>
                        <a:t>Carebeans</a:t>
                      </a:r>
                      <a:r>
                        <a:rPr lang="en-GB" sz="1100" dirty="0">
                          <a:latin typeface="Arial" panose="020B0604020202020204" pitchFamily="34" charset="0"/>
                          <a:cs typeface="Arial" panose="020B0604020202020204" pitchFamily="34" charset="0"/>
                        </a:rPr>
                        <a:t> system is highly configurable, allowing </a:t>
                      </a:r>
                      <a:r>
                        <a:rPr lang="en-GB" sz="1100" dirty="0" err="1">
                          <a:latin typeface="Arial" panose="020B0604020202020204" pitchFamily="34" charset="0"/>
                          <a:cs typeface="Arial" panose="020B0604020202020204" pitchFamily="34" charset="0"/>
                        </a:rPr>
                        <a:t>custimisation</a:t>
                      </a:r>
                      <a:endParaRPr lang="en-GB"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Commitment support line and named contact from </a:t>
                      </a:r>
                      <a:r>
                        <a:rPr lang="en-GB" sz="1100" dirty="0" err="1">
                          <a:latin typeface="Arial" panose="020B0604020202020204" pitchFamily="34" charset="0"/>
                          <a:cs typeface="Arial" panose="020B0604020202020204" pitchFamily="34" charset="0"/>
                        </a:rPr>
                        <a:t>Carebeans</a:t>
                      </a:r>
                      <a:endParaRPr lang="en-GB"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Software system is fully available on day one of the contract.</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Onboarding and training team support available from initial stages onward</a:t>
                      </a:r>
                    </a:p>
                  </a:txBody>
                  <a:tcPr>
                    <a:solidFill>
                      <a:schemeClr val="bg1">
                        <a:lumMod val="95000"/>
                      </a:schemeClr>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Provides management and carer training before go live</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Provides ongoing support while using the system</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Offers online training and video user guides</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Specialist training teams (1:1 or group)</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Dedicated nurse advisor on staff</a:t>
                      </a:r>
                    </a:p>
                  </a:txBody>
                  <a:tcPr>
                    <a:solidFill>
                      <a:schemeClr val="bg1">
                        <a:lumMod val="95000"/>
                      </a:schemeClr>
                    </a:solidFill>
                  </a:tcPr>
                </a:tc>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Maintains a general plan for migration, which is then built around each customer’s requirement and their data’s maturity</a:t>
                      </a:r>
                    </a:p>
                  </a:txBody>
                  <a:tcPr>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3" name="Slide Number Placeholder 2">
            <a:extLst>
              <a:ext uri="{FF2B5EF4-FFF2-40B4-BE49-F238E27FC236}">
                <a16:creationId xmlns:a16="http://schemas.microsoft.com/office/drawing/2014/main" id="{2734C757-0B4D-21F5-2153-1F7C26324924}"/>
              </a:ext>
            </a:extLst>
          </p:cNvPr>
          <p:cNvSpPr>
            <a:spLocks noGrp="1"/>
          </p:cNvSpPr>
          <p:nvPr>
            <p:ph type="sldNum" sz="quarter" idx="12"/>
          </p:nvPr>
        </p:nvSpPr>
        <p:spPr/>
        <p:txBody>
          <a:bodyPr/>
          <a:lstStyle/>
          <a:p>
            <a:fld id="{E76F84FA-B8EB-462F-97BA-032CB76B4E3A}" type="slidenum">
              <a:rPr lang="en-GB" smtClean="0"/>
              <a:t>12</a:t>
            </a:fld>
            <a:endParaRPr lang="en-GB"/>
          </a:p>
        </p:txBody>
      </p:sp>
      <p:sp>
        <p:nvSpPr>
          <p:cNvPr id="4" name="Title 3">
            <a:extLst>
              <a:ext uri="{FF2B5EF4-FFF2-40B4-BE49-F238E27FC236}">
                <a16:creationId xmlns:a16="http://schemas.microsoft.com/office/drawing/2014/main" id="{0B2E38AB-F1CD-5251-74E3-3D83194444C1}"/>
              </a:ext>
            </a:extLst>
          </p:cNvPr>
          <p:cNvSpPr>
            <a:spLocks noGrp="1"/>
          </p:cNvSpPr>
          <p:nvPr>
            <p:ph type="title"/>
          </p:nvPr>
        </p:nvSpPr>
        <p:spPr>
          <a:xfrm>
            <a:off x="407368" y="320006"/>
            <a:ext cx="11377264" cy="543595"/>
          </a:xfrm>
        </p:spPr>
        <p:txBody>
          <a:bodyPr>
            <a:normAutofit fontScale="90000"/>
          </a:bodyPr>
          <a:lstStyle/>
          <a:p>
            <a:r>
              <a:rPr lang="en-GB" dirty="0" err="1"/>
              <a:t>Carebeans</a:t>
            </a:r>
            <a:endParaRPr lang="en-GB" dirty="0"/>
          </a:p>
        </p:txBody>
      </p:sp>
      <p:graphicFrame>
        <p:nvGraphicFramePr>
          <p:cNvPr id="7" name="Table 5">
            <a:extLst>
              <a:ext uri="{FF2B5EF4-FFF2-40B4-BE49-F238E27FC236}">
                <a16:creationId xmlns:a16="http://schemas.microsoft.com/office/drawing/2014/main" id="{B59775D4-0AD8-3CA2-9F44-2B4C79A6DC30}"/>
              </a:ext>
            </a:extLst>
          </p:cNvPr>
          <p:cNvGraphicFramePr>
            <a:graphicFrameLocks/>
          </p:cNvGraphicFramePr>
          <p:nvPr>
            <p:extLst>
              <p:ext uri="{D42A27DB-BD31-4B8C-83A1-F6EECF244321}">
                <p14:modId xmlns:p14="http://schemas.microsoft.com/office/powerpoint/2010/main" val="2120211756"/>
              </p:ext>
            </p:extLst>
          </p:nvPr>
        </p:nvGraphicFramePr>
        <p:xfrm>
          <a:off x="138745" y="4567912"/>
          <a:ext cx="2259898" cy="2118360"/>
        </p:xfrm>
        <a:graphic>
          <a:graphicData uri="http://schemas.openxmlformats.org/drawingml/2006/table">
            <a:tbl>
              <a:tblPr firstRow="1" bandRow="1">
                <a:tableStyleId>{5C22544A-7EE6-4342-B048-85BDC9FD1C3A}</a:tableStyleId>
              </a:tblPr>
              <a:tblGrid>
                <a:gridCol w="1915342">
                  <a:extLst>
                    <a:ext uri="{9D8B030D-6E8A-4147-A177-3AD203B41FA5}">
                      <a16:colId xmlns:a16="http://schemas.microsoft.com/office/drawing/2014/main" val="1279803320"/>
                    </a:ext>
                  </a:extLst>
                </a:gridCol>
                <a:gridCol w="344556">
                  <a:extLst>
                    <a:ext uri="{9D8B030D-6E8A-4147-A177-3AD203B41FA5}">
                      <a16:colId xmlns:a16="http://schemas.microsoft.com/office/drawing/2014/main" val="262344078"/>
                    </a:ext>
                  </a:extLst>
                </a:gridCol>
              </a:tblGrid>
              <a:tr h="132115">
                <a:tc gridSpan="2">
                  <a:txBody>
                    <a:bodyPr/>
                    <a:lstStyle/>
                    <a:p>
                      <a:r>
                        <a:rPr lang="en-GB" sz="1400" dirty="0">
                          <a:latin typeface="Arial" panose="020B0604020202020204" pitchFamily="34" charset="0"/>
                          <a:cs typeface="Arial" panose="020B0604020202020204" pitchFamily="34" charset="0"/>
                        </a:rPr>
                        <a:t>Technology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0">
                <a:tc>
                  <a:txBody>
                    <a:bodyPr/>
                    <a:lstStyle/>
                    <a:p>
                      <a:r>
                        <a:rPr lang="en-GB" sz="1100" b="1" dirty="0">
                          <a:latin typeface="Arial" panose="020B0604020202020204" pitchFamily="34" charset="0"/>
                          <a:cs typeface="Arial" panose="020B0604020202020204" pitchFamily="34" charset="0"/>
                        </a:rPr>
                        <a:t>Mobile application</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0">
                <a:tc>
                  <a:txBody>
                    <a:bodyPr/>
                    <a:lstStyle/>
                    <a:p>
                      <a:r>
                        <a:rPr lang="en-GB" sz="1100" b="1" dirty="0">
                          <a:latin typeface="Arial" panose="020B0604020202020204" pitchFamily="34" charset="0"/>
                          <a:cs typeface="Arial" panose="020B0604020202020204" pitchFamily="34" charset="0"/>
                        </a:rPr>
                        <a:t>Desktop application</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201886675"/>
                  </a:ext>
                </a:extLst>
              </a:tr>
              <a:tr h="0">
                <a:tc>
                  <a:txBody>
                    <a:bodyPr/>
                    <a:lstStyle/>
                    <a:p>
                      <a:r>
                        <a:rPr lang="en-GB" sz="1100" b="1" dirty="0">
                          <a:latin typeface="Arial" panose="020B0604020202020204" pitchFamily="34" charset="0"/>
                          <a:cs typeface="Arial" panose="020B0604020202020204" pitchFamily="34" charset="0"/>
                        </a:rPr>
                        <a:t>Browser application</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60800669"/>
                  </a:ext>
                </a:extLst>
              </a:tr>
              <a:tr h="0">
                <a:tc>
                  <a:txBody>
                    <a:bodyPr/>
                    <a:lstStyle/>
                    <a:p>
                      <a:r>
                        <a:rPr lang="en-GB" sz="1100" b="1" dirty="0">
                          <a:latin typeface="Arial" panose="020B0604020202020204" pitchFamily="34" charset="0"/>
                          <a:cs typeface="Arial" panose="020B0604020202020204" pitchFamily="34" charset="0"/>
                        </a:rPr>
                        <a:t>Works offline</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3331986555"/>
                  </a:ext>
                </a:extLst>
              </a:tr>
              <a:tr h="0">
                <a:tc>
                  <a:txBody>
                    <a:bodyPr/>
                    <a:lstStyle/>
                    <a:p>
                      <a:r>
                        <a:rPr lang="en-GB" sz="1100" b="1" dirty="0">
                          <a:latin typeface="Arial" panose="020B0604020202020204" pitchFamily="34" charset="0"/>
                          <a:cs typeface="Arial" panose="020B0604020202020204" pitchFamily="34" charset="0"/>
                        </a:rPr>
                        <a:t>Tech support available</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10331511"/>
                  </a:ext>
                </a:extLst>
              </a:tr>
              <a:tr h="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100" b="1" dirty="0">
                          <a:latin typeface="Arial" panose="020B0604020202020204" pitchFamily="34" charset="0"/>
                          <a:cs typeface="Arial" panose="020B0604020202020204" pitchFamily="34" charset="0"/>
                        </a:rPr>
                        <a:t>Devices can be supplied</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196813328"/>
                  </a:ext>
                </a:extLst>
              </a:tr>
              <a:tr h="0">
                <a:tc>
                  <a:txBody>
                    <a:bodyPr/>
                    <a:lstStyle/>
                    <a:p>
                      <a:r>
                        <a:rPr lang="en-GB" sz="1100" b="1" dirty="0">
                          <a:latin typeface="Arial" panose="020B0604020202020204" pitchFamily="34" charset="0"/>
                          <a:cs typeface="Arial" panose="020B0604020202020204" pitchFamily="34" charset="0"/>
                        </a:rPr>
                        <a:t>Own devices can be used</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2734113664"/>
                  </a:ext>
                </a:extLst>
              </a:tr>
            </a:tbl>
          </a:graphicData>
        </a:graphic>
      </p:graphicFrame>
      <p:graphicFrame>
        <p:nvGraphicFramePr>
          <p:cNvPr id="8" name="Table 5">
            <a:extLst>
              <a:ext uri="{FF2B5EF4-FFF2-40B4-BE49-F238E27FC236}">
                <a16:creationId xmlns:a16="http://schemas.microsoft.com/office/drawing/2014/main" id="{4488907A-F1F9-054E-4907-2483F91C6C33}"/>
              </a:ext>
            </a:extLst>
          </p:cNvPr>
          <p:cNvGraphicFramePr>
            <a:graphicFrameLocks/>
          </p:cNvGraphicFramePr>
          <p:nvPr>
            <p:extLst>
              <p:ext uri="{D42A27DB-BD31-4B8C-83A1-F6EECF244321}">
                <p14:modId xmlns:p14="http://schemas.microsoft.com/office/powerpoint/2010/main" val="3245183603"/>
              </p:ext>
            </p:extLst>
          </p:nvPr>
        </p:nvGraphicFramePr>
        <p:xfrm>
          <a:off x="138745" y="2126436"/>
          <a:ext cx="2259756" cy="2407920"/>
        </p:xfrm>
        <a:graphic>
          <a:graphicData uri="http://schemas.openxmlformats.org/drawingml/2006/table">
            <a:tbl>
              <a:tblPr firstRow="1" bandRow="1">
                <a:tableStyleId>{5C22544A-7EE6-4342-B048-85BDC9FD1C3A}</a:tableStyleId>
              </a:tblPr>
              <a:tblGrid>
                <a:gridCol w="1955231">
                  <a:extLst>
                    <a:ext uri="{9D8B030D-6E8A-4147-A177-3AD203B41FA5}">
                      <a16:colId xmlns:a16="http://schemas.microsoft.com/office/drawing/2014/main" val="1279803320"/>
                    </a:ext>
                  </a:extLst>
                </a:gridCol>
                <a:gridCol w="304525">
                  <a:extLst>
                    <a:ext uri="{9D8B030D-6E8A-4147-A177-3AD203B41FA5}">
                      <a16:colId xmlns:a16="http://schemas.microsoft.com/office/drawing/2014/main" val="3003256051"/>
                    </a:ext>
                  </a:extLst>
                </a:gridCol>
              </a:tblGrid>
              <a:tr h="0">
                <a:tc gridSpan="2">
                  <a:txBody>
                    <a:bodyPr/>
                    <a:lstStyle/>
                    <a:p>
                      <a:r>
                        <a:rPr lang="en-GB" sz="1400" dirty="0">
                          <a:latin typeface="Arial" panose="020B0604020202020204" pitchFamily="34" charset="0"/>
                          <a:cs typeface="Arial" panose="020B0604020202020204" pitchFamily="34" charset="0"/>
                        </a:rPr>
                        <a:t>Interoperability</a:t>
                      </a:r>
                    </a:p>
                  </a:txBody>
                  <a:tcPr anchor="ctr">
                    <a:solidFill>
                      <a:srgbClr val="005EB8"/>
                    </a:solidFill>
                  </a:tcPr>
                </a:tc>
                <a:tc hMerge="1">
                  <a:txBody>
                    <a:bodyPr/>
                    <a:lstStyle/>
                    <a:p>
                      <a:endParaRPr lang="en-GB" dirty="0"/>
                    </a:p>
                  </a:txBody>
                  <a:tcPr>
                    <a:solidFill>
                      <a:srgbClr val="005EB8"/>
                    </a:solidFill>
                  </a:tcPr>
                </a:tc>
                <a:extLst>
                  <a:ext uri="{0D108BD9-81ED-4DB2-BD59-A6C34878D82A}">
                    <a16:rowId xmlns:a16="http://schemas.microsoft.com/office/drawing/2014/main" val="1785479990"/>
                  </a:ext>
                </a:extLst>
              </a:tr>
              <a:tr h="0">
                <a:tc>
                  <a:txBody>
                    <a:bodyPr/>
                    <a:lstStyle/>
                    <a:p>
                      <a:r>
                        <a:rPr lang="en-GB" sz="1000" b="1" dirty="0">
                          <a:latin typeface="Arial" panose="020B0604020202020204" pitchFamily="34" charset="0"/>
                          <a:cs typeface="Arial" panose="020B0604020202020204" pitchFamily="34" charset="0"/>
                        </a:rPr>
                        <a:t>London Care Record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893921803"/>
                  </a:ext>
                </a:extLst>
              </a:tr>
              <a:tr h="0">
                <a:tc>
                  <a:txBody>
                    <a:bodyPr/>
                    <a:lstStyle/>
                    <a:p>
                      <a:r>
                        <a:rPr lang="en-GB" sz="1000" b="1" dirty="0">
                          <a:latin typeface="Arial" panose="020B0604020202020204" pitchFamily="34" charset="0"/>
                          <a:cs typeface="Arial" panose="020B0604020202020204" pitchFamily="34" charset="0"/>
                        </a:rPr>
                        <a:t>NHS Mail</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GB" sz="12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155044613"/>
                  </a:ext>
                </a:extLst>
              </a:tr>
              <a:tr h="0">
                <a:tc>
                  <a:txBody>
                    <a:bodyPr/>
                    <a:lstStyle/>
                    <a:p>
                      <a:r>
                        <a:rPr lang="en-GB" sz="1000" b="1" dirty="0">
                          <a:latin typeface="Arial" panose="020B0604020202020204" pitchFamily="34" charset="0"/>
                          <a:cs typeface="Arial" panose="020B0604020202020204" pitchFamily="34" charset="0"/>
                        </a:rPr>
                        <a:t>London Urgent Care Plan</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2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201886675"/>
                  </a:ext>
                </a:extLst>
              </a:tr>
              <a:tr h="0">
                <a:tc>
                  <a:txBody>
                    <a:bodyPr/>
                    <a:lstStyle/>
                    <a:p>
                      <a:r>
                        <a:rPr lang="en-GB" sz="1000" b="1" dirty="0" err="1">
                          <a:latin typeface="Arial" panose="020B0604020202020204" pitchFamily="34" charset="0"/>
                          <a:cs typeface="Arial" panose="020B0604020202020204" pitchFamily="34" charset="0"/>
                        </a:rPr>
                        <a:t>eMAR</a:t>
                      </a:r>
                      <a:r>
                        <a:rPr lang="en-GB" sz="1000" b="1" dirty="0">
                          <a:latin typeface="Arial" panose="020B0604020202020204" pitchFamily="34" charset="0"/>
                          <a:cs typeface="Arial" panose="020B0604020202020204" pitchFamily="34" charset="0"/>
                        </a:rPr>
                        <a:t> / pharmacy</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a:t>
                      </a:r>
                      <a:endParaRPr lang="en-GB" sz="12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60800669"/>
                  </a:ext>
                </a:extLst>
              </a:tr>
              <a:tr h="0">
                <a:tc>
                  <a:txBody>
                    <a:bodyPr/>
                    <a:lstStyle/>
                    <a:p>
                      <a:r>
                        <a:rPr lang="en-GB" sz="1000" b="1" dirty="0">
                          <a:latin typeface="Arial" panose="020B0604020202020204" pitchFamily="34" charset="0"/>
                          <a:cs typeface="Arial" panose="020B0604020202020204" pitchFamily="34" charset="0"/>
                        </a:rPr>
                        <a:t>Monitoring systems</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a:t>
                      </a:r>
                      <a:endParaRPr lang="en-GB" sz="12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3331986555"/>
                  </a:ext>
                </a:extLst>
              </a:tr>
              <a:tr h="0">
                <a:tc>
                  <a:txBody>
                    <a:bodyPr/>
                    <a:lstStyle/>
                    <a:p>
                      <a:r>
                        <a:rPr lang="en-GB" sz="1000" b="1" dirty="0">
                          <a:latin typeface="Arial" panose="020B0604020202020204" pitchFamily="34" charset="0"/>
                          <a:cs typeface="Arial" panose="020B0604020202020204" pitchFamily="34" charset="0"/>
                        </a:rPr>
                        <a:t>EMIS</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2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0331511"/>
                  </a:ext>
                </a:extLst>
              </a:tr>
              <a:tr h="0">
                <a:tc>
                  <a:txBody>
                    <a:bodyPr/>
                    <a:lstStyle/>
                    <a:p>
                      <a:r>
                        <a:rPr lang="en-GB" sz="1000" b="1" dirty="0">
                          <a:latin typeface="Arial" panose="020B0604020202020204" pitchFamily="34" charset="0"/>
                          <a:cs typeface="Arial" panose="020B0604020202020204" pitchFamily="34" charset="0"/>
                        </a:rPr>
                        <a:t>Health Information Exchange</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2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96813328"/>
                  </a:ext>
                </a:extLst>
              </a:tr>
              <a:tr h="0">
                <a:tc>
                  <a:txBody>
                    <a:bodyPr/>
                    <a:lstStyle/>
                    <a:p>
                      <a:r>
                        <a:rPr lang="en-GB" sz="1000" b="1" dirty="0">
                          <a:latin typeface="Arial" panose="020B0604020202020204" pitchFamily="34" charset="0"/>
                          <a:cs typeface="Arial" panose="020B0604020202020204" pitchFamily="34" charset="0"/>
                        </a:rPr>
                        <a:t>GP Connect</a:t>
                      </a:r>
                    </a:p>
                  </a:txBody>
                  <a:tcPr>
                    <a:solidFill>
                      <a:schemeClr val="bg1">
                        <a:lumMod val="85000"/>
                      </a:schemeClr>
                    </a:solidFill>
                  </a:tcPr>
                </a:tc>
                <a:tc>
                  <a:txBody>
                    <a:bodyPr/>
                    <a:lstStyle/>
                    <a:p>
                      <a:pPr algn="ctr"/>
                      <a:r>
                        <a:rPr lang="en-GB" sz="1200" b="0" i="0" kern="1200" dirty="0">
                          <a:solidFill>
                            <a:schemeClr val="dk1"/>
                          </a:solidFill>
                          <a:effectLst/>
                          <a:latin typeface="Arial" panose="020B0604020202020204" pitchFamily="34" charset="0"/>
                          <a:ea typeface="+mn-ea"/>
                          <a:cs typeface="Arial" panose="020B0604020202020204" pitchFamily="34" charset="0"/>
                        </a:rPr>
                        <a:t>*</a:t>
                      </a:r>
                      <a:endParaRPr lang="en-GB" sz="12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2734113664"/>
                  </a:ext>
                </a:extLst>
              </a:tr>
            </a:tbl>
          </a:graphicData>
        </a:graphic>
      </p:graphicFrame>
      <p:graphicFrame>
        <p:nvGraphicFramePr>
          <p:cNvPr id="9" name="Table 8">
            <a:extLst>
              <a:ext uri="{FF2B5EF4-FFF2-40B4-BE49-F238E27FC236}">
                <a16:creationId xmlns:a16="http://schemas.microsoft.com/office/drawing/2014/main" id="{68B6D7B0-C72A-DBF8-A3C4-074DBFF62A03}"/>
              </a:ext>
            </a:extLst>
          </p:cNvPr>
          <p:cNvGraphicFramePr>
            <a:graphicFrameLocks/>
          </p:cNvGraphicFramePr>
          <p:nvPr>
            <p:extLst>
              <p:ext uri="{D42A27DB-BD31-4B8C-83A1-F6EECF244321}">
                <p14:modId xmlns:p14="http://schemas.microsoft.com/office/powerpoint/2010/main" val="779928482"/>
              </p:ext>
            </p:extLst>
          </p:nvPr>
        </p:nvGraphicFramePr>
        <p:xfrm>
          <a:off x="2484783" y="1265247"/>
          <a:ext cx="5644149" cy="2407920"/>
        </p:xfrm>
        <a:graphic>
          <a:graphicData uri="http://schemas.openxmlformats.org/drawingml/2006/table">
            <a:tbl>
              <a:tblPr firstRow="1" bandRow="1">
                <a:tableStyleId>{5C22544A-7EE6-4342-B048-85BDC9FD1C3A}</a:tableStyleId>
              </a:tblPr>
              <a:tblGrid>
                <a:gridCol w="2749947">
                  <a:extLst>
                    <a:ext uri="{9D8B030D-6E8A-4147-A177-3AD203B41FA5}">
                      <a16:colId xmlns:a16="http://schemas.microsoft.com/office/drawing/2014/main" val="526830796"/>
                    </a:ext>
                  </a:extLst>
                </a:gridCol>
                <a:gridCol w="2894202">
                  <a:extLst>
                    <a:ext uri="{9D8B030D-6E8A-4147-A177-3AD203B41FA5}">
                      <a16:colId xmlns:a16="http://schemas.microsoft.com/office/drawing/2014/main" val="1018241146"/>
                    </a:ext>
                  </a:extLst>
                </a:gridCol>
              </a:tblGrid>
              <a:tr h="171875">
                <a:tc gridSpan="2">
                  <a:txBody>
                    <a:bodyPr/>
                    <a:lstStyle/>
                    <a:p>
                      <a:r>
                        <a:rPr lang="en-GB" sz="1400" b="0" i="0" kern="1200" dirty="0">
                          <a:solidFill>
                            <a:schemeClr val="lt1"/>
                          </a:solidFill>
                          <a:effectLst/>
                          <a:latin typeface="Arial" panose="020B0604020202020204" pitchFamily="34" charset="0"/>
                          <a:ea typeface="+mn-ea"/>
                          <a:cs typeface="Arial" panose="020B0604020202020204" pitchFamily="34" charset="0"/>
                        </a:rPr>
                        <a:t> </a:t>
                      </a:r>
                      <a:r>
                        <a:rPr lang="en-GB" sz="1400" b="1" i="0" kern="1200" dirty="0">
                          <a:solidFill>
                            <a:schemeClr val="lt1"/>
                          </a:solidFill>
                          <a:effectLst/>
                          <a:latin typeface="Arial" panose="020B0604020202020204" pitchFamily="34" charset="0"/>
                          <a:ea typeface="+mn-ea"/>
                          <a:cs typeface="Arial" panose="020B0604020202020204" pitchFamily="34" charset="0"/>
                        </a:rPr>
                        <a:t>Features </a:t>
                      </a:r>
                      <a:endParaRPr lang="en-GB" sz="1400" dirty="0">
                        <a:latin typeface="Arial" panose="020B0604020202020204" pitchFamily="34" charset="0"/>
                        <a:cs typeface="Arial" panose="020B0604020202020204" pitchFamily="34" charset="0"/>
                      </a:endParaRPr>
                    </a:p>
                  </a:txBody>
                  <a:tcPr anchor="ctr">
                    <a:solidFill>
                      <a:srgbClr val="005EB8"/>
                    </a:solidFill>
                  </a:tcPr>
                </a:tc>
                <a:tc hMerge="1">
                  <a:txBody>
                    <a:bodyPr/>
                    <a:lstStyle/>
                    <a:p>
                      <a:endParaRPr lang="en-GB" sz="1400" dirty="0">
                        <a:latin typeface="Arial" panose="020B0604020202020204" pitchFamily="34" charset="0"/>
                        <a:cs typeface="Arial" panose="020B0604020202020204" pitchFamily="34" charset="0"/>
                      </a:endParaRPr>
                    </a:p>
                  </a:txBody>
                  <a:tcPr anchor="ctr">
                    <a:solidFill>
                      <a:srgbClr val="005EB8"/>
                    </a:solidFill>
                  </a:tcPr>
                </a:tc>
                <a:extLst>
                  <a:ext uri="{0D108BD9-81ED-4DB2-BD59-A6C34878D82A}">
                    <a16:rowId xmlns:a16="http://schemas.microsoft.com/office/drawing/2014/main" val="1785479990"/>
                  </a:ext>
                </a:extLst>
              </a:tr>
              <a:tr h="1946485">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Resident Management</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Care planning</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Risk Assessments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Mental Capacity and Consent</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Incident and Accident Management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Staff Allocation</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Hospital Transfer Recording</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Operations Management</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Customisable Alerts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Observation Management</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Medication Management</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Rostering</a:t>
                      </a:r>
                    </a:p>
                  </a:txBody>
                  <a:tcPr anchor="ctr">
                    <a:lnR w="12700" cap="flat" cmpd="sng" algn="ctr">
                      <a:solidFill>
                        <a:srgbClr val="F2F2F2"/>
                      </a:solidFill>
                      <a:prstDash val="solid"/>
                      <a:round/>
                      <a:headEnd type="none" w="med" len="med"/>
                      <a:tailEnd type="none" w="med" len="med"/>
                    </a:lnR>
                    <a:solidFill>
                      <a:schemeClr val="bg1">
                        <a:lumMod val="95000"/>
                      </a:schemeClr>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Time and Attendance</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HR Management</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Training Management</a:t>
                      </a:r>
                    </a:p>
                    <a:p>
                      <a:pPr marL="171450" indent="-171450">
                        <a:buFont typeface="Arial" panose="020B0604020202020204" pitchFamily="34" charset="0"/>
                        <a:buChar char="•"/>
                      </a:pPr>
                      <a:r>
                        <a:rPr lang="en-GB" sz="1100" dirty="0" err="1">
                          <a:latin typeface="Arial" panose="020B0604020202020204" pitchFamily="34" charset="0"/>
                          <a:cs typeface="Arial" panose="020B0604020202020204" pitchFamily="34" charset="0"/>
                        </a:rPr>
                        <a:t>eMAR</a:t>
                      </a:r>
                      <a:endParaRPr lang="en-GB"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Body Mapping</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On and Offline Carer App</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Family Portal</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Full Management reporting &amp; Audit Suite</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Messaging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Free System upgrades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Free Support</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All in one System</a:t>
                      </a:r>
                      <a:endParaRPr lang="en-GB" sz="1100" b="0" dirty="0">
                        <a:latin typeface="Arial" panose="020B0604020202020204" pitchFamily="34" charset="0"/>
                        <a:cs typeface="Arial" panose="020B0604020202020204" pitchFamily="34" charset="0"/>
                      </a:endParaRPr>
                    </a:p>
                  </a:txBody>
                  <a:tcPr anchor="ctr">
                    <a:lnL w="12700" cap="flat" cmpd="sng" algn="ctr">
                      <a:solidFill>
                        <a:srgbClr val="F2F2F2"/>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2" name="Rectangle: Top Corners Rounded 1">
            <a:extLst>
              <a:ext uri="{FF2B5EF4-FFF2-40B4-BE49-F238E27FC236}">
                <a16:creationId xmlns:a16="http://schemas.microsoft.com/office/drawing/2014/main" id="{0CAB5AA2-947C-9814-C81C-D3117C7DB08F}"/>
              </a:ext>
            </a:extLst>
          </p:cNvPr>
          <p:cNvSpPr/>
          <p:nvPr/>
        </p:nvSpPr>
        <p:spPr>
          <a:xfrm rot="10800000">
            <a:off x="9011477" y="-2"/>
            <a:ext cx="2438401" cy="1184308"/>
          </a:xfrm>
          <a:prstGeom prst="round2Same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CEC905E-0AB4-617A-8ED6-56735826B899}"/>
              </a:ext>
            </a:extLst>
          </p:cNvPr>
          <p:cNvSpPr txBox="1"/>
          <p:nvPr/>
        </p:nvSpPr>
        <p:spPr>
          <a:xfrm>
            <a:off x="9011477" y="605560"/>
            <a:ext cx="2438401" cy="338554"/>
          </a:xfrm>
          <a:prstGeom prst="rect">
            <a:avLst/>
          </a:prstGeom>
          <a:noFill/>
        </p:spPr>
        <p:txBody>
          <a:bodyPr wrap="square">
            <a:spAutoFit/>
          </a:bodyPr>
          <a:lstStyle/>
          <a:p>
            <a:pPr algn="ctr"/>
            <a:r>
              <a:rPr lang="en-GB" sz="1600" b="1" u="sng" dirty="0">
                <a:solidFill>
                  <a:srgbClr val="00A799"/>
                </a:solidFill>
                <a:latin typeface="Arial" panose="020B0604020202020204" pitchFamily="34" charset="0"/>
                <a:hlinkClick r:id="rId2"/>
              </a:rPr>
              <a:t>Full demo available</a:t>
            </a:r>
            <a:endParaRPr lang="en-GB" sz="1600" b="1" u="sng" dirty="0">
              <a:solidFill>
                <a:srgbClr val="00A799"/>
              </a:solidFill>
              <a:latin typeface="Arial" panose="020B0604020202020204" pitchFamily="34" charset="0"/>
            </a:endParaRPr>
          </a:p>
        </p:txBody>
      </p:sp>
      <p:graphicFrame>
        <p:nvGraphicFramePr>
          <p:cNvPr id="12" name="Table 5">
            <a:extLst>
              <a:ext uri="{FF2B5EF4-FFF2-40B4-BE49-F238E27FC236}">
                <a16:creationId xmlns:a16="http://schemas.microsoft.com/office/drawing/2014/main" id="{29219443-D11D-760F-0E72-8DA1DC442024}"/>
              </a:ext>
            </a:extLst>
          </p:cNvPr>
          <p:cNvGraphicFramePr>
            <a:graphicFrameLocks/>
          </p:cNvGraphicFramePr>
          <p:nvPr>
            <p:extLst>
              <p:ext uri="{D42A27DB-BD31-4B8C-83A1-F6EECF244321}">
                <p14:modId xmlns:p14="http://schemas.microsoft.com/office/powerpoint/2010/main" val="4186547887"/>
              </p:ext>
            </p:extLst>
          </p:nvPr>
        </p:nvGraphicFramePr>
        <p:xfrm>
          <a:off x="138745" y="1263393"/>
          <a:ext cx="2259898" cy="851309"/>
        </p:xfrm>
        <a:graphic>
          <a:graphicData uri="http://schemas.openxmlformats.org/drawingml/2006/table">
            <a:tbl>
              <a:tblPr firstRow="1" bandRow="1">
                <a:tableStyleId>{5C22544A-7EE6-4342-B048-85BDC9FD1C3A}</a:tableStyleId>
              </a:tblPr>
              <a:tblGrid>
                <a:gridCol w="1809325">
                  <a:extLst>
                    <a:ext uri="{9D8B030D-6E8A-4147-A177-3AD203B41FA5}">
                      <a16:colId xmlns:a16="http://schemas.microsoft.com/office/drawing/2014/main" val="1279803320"/>
                    </a:ext>
                  </a:extLst>
                </a:gridCol>
                <a:gridCol w="450573">
                  <a:extLst>
                    <a:ext uri="{9D8B030D-6E8A-4147-A177-3AD203B41FA5}">
                      <a16:colId xmlns:a16="http://schemas.microsoft.com/office/drawing/2014/main" val="262344078"/>
                    </a:ext>
                  </a:extLst>
                </a:gridCol>
              </a:tblGrid>
              <a:tr h="333149">
                <a:tc gridSpan="2">
                  <a:txBody>
                    <a:bodyPr/>
                    <a:lstStyle/>
                    <a:p>
                      <a:r>
                        <a:rPr lang="en-GB" sz="1400" dirty="0">
                          <a:latin typeface="Arial" panose="020B0604020202020204" pitchFamily="34" charset="0"/>
                          <a:cs typeface="Arial" panose="020B0604020202020204" pitchFamily="34" charset="0"/>
                        </a:rPr>
                        <a:t>Setting Suitability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222099">
                <a:tc>
                  <a:txBody>
                    <a:bodyPr/>
                    <a:lstStyle/>
                    <a:p>
                      <a:r>
                        <a:rPr lang="en-GB" sz="1100" b="1" dirty="0">
                          <a:latin typeface="Arial" panose="020B0604020202020204" pitchFamily="34" charset="0"/>
                          <a:cs typeface="Arial" panose="020B0604020202020204" pitchFamily="34" charset="0"/>
                        </a:rPr>
                        <a:t>Care Homes</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0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222099">
                <a:tc>
                  <a:txBody>
                    <a:bodyPr/>
                    <a:lstStyle/>
                    <a:p>
                      <a:r>
                        <a:rPr lang="en-GB" sz="1100" b="1" dirty="0">
                          <a:latin typeface="Arial" panose="020B0604020202020204" pitchFamily="34" charset="0"/>
                          <a:cs typeface="Arial" panose="020B0604020202020204" pitchFamily="34" charset="0"/>
                        </a:rPr>
                        <a:t>Domiciliary Care</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201886675"/>
                  </a:ext>
                </a:extLst>
              </a:tr>
            </a:tbl>
          </a:graphicData>
        </a:graphic>
      </p:graphicFrame>
      <p:graphicFrame>
        <p:nvGraphicFramePr>
          <p:cNvPr id="6" name="Table 5">
            <a:extLst>
              <a:ext uri="{FF2B5EF4-FFF2-40B4-BE49-F238E27FC236}">
                <a16:creationId xmlns:a16="http://schemas.microsoft.com/office/drawing/2014/main" id="{13C10BD0-78A0-43E8-B63D-9C999DFEE33E}"/>
              </a:ext>
            </a:extLst>
          </p:cNvPr>
          <p:cNvGraphicFramePr>
            <a:graphicFrameLocks/>
          </p:cNvGraphicFramePr>
          <p:nvPr>
            <p:extLst>
              <p:ext uri="{D42A27DB-BD31-4B8C-83A1-F6EECF244321}">
                <p14:modId xmlns:p14="http://schemas.microsoft.com/office/powerpoint/2010/main" val="369244140"/>
              </p:ext>
            </p:extLst>
          </p:nvPr>
        </p:nvGraphicFramePr>
        <p:xfrm>
          <a:off x="2486903" y="5319525"/>
          <a:ext cx="9548594" cy="1457538"/>
        </p:xfrm>
        <a:graphic>
          <a:graphicData uri="http://schemas.openxmlformats.org/drawingml/2006/table">
            <a:tbl>
              <a:tblPr firstRow="1" bandRow="1">
                <a:tableStyleId>{5C22544A-7EE6-4342-B048-85BDC9FD1C3A}</a:tableStyleId>
              </a:tblPr>
              <a:tblGrid>
                <a:gridCol w="4047461">
                  <a:extLst>
                    <a:ext uri="{9D8B030D-6E8A-4147-A177-3AD203B41FA5}">
                      <a16:colId xmlns:a16="http://schemas.microsoft.com/office/drawing/2014/main" val="526830796"/>
                    </a:ext>
                  </a:extLst>
                </a:gridCol>
                <a:gridCol w="5501133">
                  <a:extLst>
                    <a:ext uri="{9D8B030D-6E8A-4147-A177-3AD203B41FA5}">
                      <a16:colId xmlns:a16="http://schemas.microsoft.com/office/drawing/2014/main" val="2739013557"/>
                    </a:ext>
                  </a:extLst>
                </a:gridCol>
              </a:tblGrid>
              <a:tr h="319481">
                <a:tc gridSpan="2">
                  <a:txBody>
                    <a:bodyPr/>
                    <a:lstStyle/>
                    <a:p>
                      <a:r>
                        <a:rPr lang="en-GB" sz="1400" dirty="0">
                          <a:latin typeface="Arial" panose="020B0604020202020204" pitchFamily="34" charset="0"/>
                          <a:cs typeface="Arial" panose="020B0604020202020204" pitchFamily="34" charset="0"/>
                        </a:rPr>
                        <a:t>Illustrative Pricing (excl. VAT)</a:t>
                      </a:r>
                    </a:p>
                  </a:txBody>
                  <a:tcPr anchor="ctr">
                    <a:solidFill>
                      <a:srgbClr val="005EB8"/>
                    </a:solidFill>
                  </a:tcPr>
                </a:tc>
                <a:tc hMerge="1">
                  <a:txBody>
                    <a:bodyPr/>
                    <a:lstStyle/>
                    <a:p>
                      <a:endParaRPr lang="en-GB" sz="1400" dirty="0">
                        <a:latin typeface="Arial" panose="020B0604020202020204" pitchFamily="34" charset="0"/>
                        <a:cs typeface="Arial" panose="020B0604020202020204" pitchFamily="34" charset="0"/>
                      </a:endParaRPr>
                    </a:p>
                  </a:txBody>
                  <a:tcPr anchor="ctr">
                    <a:solidFill>
                      <a:srgbClr val="005EB8"/>
                    </a:solidFill>
                  </a:tcPr>
                </a:tc>
                <a:extLst>
                  <a:ext uri="{0D108BD9-81ED-4DB2-BD59-A6C34878D82A}">
                    <a16:rowId xmlns:a16="http://schemas.microsoft.com/office/drawing/2014/main" val="1785479990"/>
                  </a:ext>
                </a:extLst>
              </a:tr>
              <a:tr h="1138057">
                <a:tc>
                  <a:txBody>
                    <a:bodyPr/>
                    <a:lstStyle/>
                    <a:p>
                      <a:pPr marL="171450" indent="-171450">
                        <a:buFont typeface="Arial" panose="020B0604020202020204" pitchFamily="34" charset="0"/>
                        <a:buChar char="•"/>
                      </a:pPr>
                      <a:r>
                        <a:rPr lang="en-GB" sz="1100" b="0" dirty="0">
                          <a:latin typeface="Arial" panose="020B0604020202020204" pitchFamily="34" charset="0"/>
                          <a:cs typeface="Arial" panose="020B0604020202020204" pitchFamily="34" charset="0"/>
                        </a:rPr>
                        <a:t>Priced on a sliding scale per service user, with some minimum charges and volume price reductions that may take place at contract negotiation. Onboarding and training as well as family/payroll modifications are priced separately according to number of users. </a:t>
                      </a:r>
                    </a:p>
                  </a:txBody>
                  <a:tcPr>
                    <a:solidFill>
                      <a:schemeClr val="bg1">
                        <a:lumMod val="95000"/>
                      </a:schemeClr>
                    </a:solidFill>
                  </a:tcPr>
                </a:tc>
                <a:tc>
                  <a:txBody>
                    <a:bodyPr/>
                    <a:lstStyle/>
                    <a:p>
                      <a:pPr marL="0" indent="0">
                        <a:buFont typeface="Arial" panose="020B0604020202020204" pitchFamily="34" charset="0"/>
                        <a:buNone/>
                      </a:pPr>
                      <a:endParaRPr lang="en-GB" sz="1100" b="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155044613"/>
                  </a:ext>
                </a:extLst>
              </a:tr>
            </a:tbl>
          </a:graphicData>
        </a:graphic>
      </p:graphicFrame>
      <p:pic>
        <p:nvPicPr>
          <p:cNvPr id="3074" name="Picture 2" descr="A close up of a logo&#10;&#10;Description automatically generated">
            <a:hlinkClick r:id="rId3"/>
            <a:extLst>
              <a:ext uri="{FF2B5EF4-FFF2-40B4-BE49-F238E27FC236}">
                <a16:creationId xmlns:a16="http://schemas.microsoft.com/office/drawing/2014/main" id="{9E3AF325-691F-B419-1AD4-E16108F1CB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203"/>
          <a:stretch/>
        </p:blipFill>
        <p:spPr bwMode="auto">
          <a:xfrm>
            <a:off x="9559164" y="89183"/>
            <a:ext cx="1343025" cy="4533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rebeans Care Management Software">
            <a:extLst>
              <a:ext uri="{FF2B5EF4-FFF2-40B4-BE49-F238E27FC236}">
                <a16:creationId xmlns:a16="http://schemas.microsoft.com/office/drawing/2014/main" id="{67D18608-F571-B73C-8C34-97003AD97C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7079" y="1346092"/>
            <a:ext cx="3889732" cy="236625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Table 14">
            <a:extLst>
              <a:ext uri="{FF2B5EF4-FFF2-40B4-BE49-F238E27FC236}">
                <a16:creationId xmlns:a16="http://schemas.microsoft.com/office/drawing/2014/main" id="{FA8518A6-9B63-FEB0-1D30-0524BA5D9C17}"/>
              </a:ext>
            </a:extLst>
          </p:cNvPr>
          <p:cNvGraphicFramePr>
            <a:graphicFrameLocks noGrp="1"/>
          </p:cNvGraphicFramePr>
          <p:nvPr>
            <p:extLst>
              <p:ext uri="{D42A27DB-BD31-4B8C-83A1-F6EECF244321}">
                <p14:modId xmlns:p14="http://schemas.microsoft.com/office/powerpoint/2010/main" val="2056584904"/>
              </p:ext>
            </p:extLst>
          </p:nvPr>
        </p:nvGraphicFramePr>
        <p:xfrm>
          <a:off x="6916637" y="5359063"/>
          <a:ext cx="4747110" cy="1402080"/>
        </p:xfrm>
        <a:graphic>
          <a:graphicData uri="http://schemas.openxmlformats.org/drawingml/2006/table">
            <a:tbl>
              <a:tblPr/>
              <a:tblGrid>
                <a:gridCol w="1409562">
                  <a:extLst>
                    <a:ext uri="{9D8B030D-6E8A-4147-A177-3AD203B41FA5}">
                      <a16:colId xmlns:a16="http://schemas.microsoft.com/office/drawing/2014/main" val="300602174"/>
                    </a:ext>
                  </a:extLst>
                </a:gridCol>
                <a:gridCol w="1614057">
                  <a:extLst>
                    <a:ext uri="{9D8B030D-6E8A-4147-A177-3AD203B41FA5}">
                      <a16:colId xmlns:a16="http://schemas.microsoft.com/office/drawing/2014/main" val="2205440343"/>
                    </a:ext>
                  </a:extLst>
                </a:gridCol>
                <a:gridCol w="1723491">
                  <a:extLst>
                    <a:ext uri="{9D8B030D-6E8A-4147-A177-3AD203B41FA5}">
                      <a16:colId xmlns:a16="http://schemas.microsoft.com/office/drawing/2014/main" val="4132366206"/>
                    </a:ext>
                  </a:extLst>
                </a:gridCol>
              </a:tblGrid>
              <a:tr h="183620">
                <a:tc gridSpan="3">
                  <a:txBody>
                    <a:bodyPr/>
                    <a:lstStyle/>
                    <a:p>
                      <a:pPr algn="ctr" rtl="0" fontAlgn="base"/>
                      <a:r>
                        <a:rPr lang="en-GB" sz="1100" b="1" i="0" dirty="0">
                          <a:solidFill>
                            <a:schemeClr val="bg1"/>
                          </a:solidFill>
                          <a:effectLst/>
                          <a:latin typeface="Arial" panose="020B0604020202020204" pitchFamily="34" charset="0"/>
                        </a:rPr>
                        <a:t>Licensing Bands</a:t>
                      </a:r>
                      <a:endParaRPr lang="en-GB" sz="2400" b="0" i="0" dirty="0">
                        <a:solidFill>
                          <a:schemeClr val="bg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51733431"/>
                  </a:ext>
                </a:extLst>
              </a:tr>
              <a:tr h="125053">
                <a:tc>
                  <a:txBody>
                    <a:bodyPr/>
                    <a:lstStyle/>
                    <a:p>
                      <a:pPr algn="ctr" rtl="0" fontAlgn="base"/>
                      <a:r>
                        <a:rPr lang="en-GB" sz="900" b="1" i="0" dirty="0">
                          <a:solidFill>
                            <a:schemeClr val="tx1"/>
                          </a:solidFill>
                          <a:effectLst/>
                          <a:latin typeface="Arial" panose="020B0604020202020204" pitchFamily="34" charset="0"/>
                        </a:rPr>
                        <a:t>Service user bands </a:t>
                      </a:r>
                      <a:r>
                        <a:rPr lang="en-GB" sz="900" b="0" i="0" dirty="0">
                          <a:solidFill>
                            <a:schemeClr val="tx1"/>
                          </a:solidFill>
                          <a:effectLst/>
                          <a:latin typeface="Arial" panose="020B0604020202020204" pitchFamily="34" charset="0"/>
                        </a:rPr>
                        <a:t>​</a:t>
                      </a:r>
                      <a:endParaRPr lang="en-GB" b="0" i="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base"/>
                      <a:r>
                        <a:rPr lang="en-GB" sz="900" b="1" i="0" dirty="0">
                          <a:solidFill>
                            <a:schemeClr val="tx1"/>
                          </a:solidFill>
                          <a:effectLst/>
                          <a:latin typeface="Arial" panose="020B0604020202020204" pitchFamily="34" charset="0"/>
                        </a:rPr>
                        <a:t>Price per month </a:t>
                      </a:r>
                      <a:r>
                        <a:rPr lang="en-GB" sz="900" b="0" i="0" dirty="0">
                          <a:solidFill>
                            <a:schemeClr val="tx1"/>
                          </a:solidFill>
                          <a:effectLst/>
                          <a:latin typeface="Arial" panose="020B0604020202020204" pitchFamily="34" charset="0"/>
                        </a:rPr>
                        <a:t>​</a:t>
                      </a:r>
                      <a:endParaRPr lang="en-GB" b="0" i="0" dirty="0">
                        <a:solidFill>
                          <a:schemeClr val="tx1"/>
                        </a:solidFill>
                        <a:effectLs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base"/>
                      <a:r>
                        <a:rPr lang="en-GB" sz="900" b="1" i="0" dirty="0">
                          <a:solidFill>
                            <a:schemeClr val="tx1"/>
                          </a:solidFill>
                          <a:effectLst/>
                          <a:latin typeface="Arial" panose="020B0604020202020204" pitchFamily="34" charset="0"/>
                        </a:rPr>
                        <a:t>Initial set up &amp; training </a:t>
                      </a:r>
                      <a:r>
                        <a:rPr lang="en-GB" sz="900" b="0" i="0" dirty="0">
                          <a:solidFill>
                            <a:schemeClr val="tx1"/>
                          </a:solidFill>
                          <a:effectLst/>
                          <a:latin typeface="Arial" panose="020B0604020202020204" pitchFamily="34" charset="0"/>
                        </a:rPr>
                        <a:t>​</a:t>
                      </a:r>
                      <a:endParaRPr lang="en-GB" b="0" i="0" dirty="0">
                        <a:solidFill>
                          <a:schemeClr val="tx1"/>
                        </a:solidFill>
                        <a:effectLs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32560159"/>
                  </a:ext>
                </a:extLst>
              </a:tr>
              <a:tr h="125053">
                <a:tc>
                  <a:txBody>
                    <a:bodyPr/>
                    <a:lstStyle/>
                    <a:p>
                      <a:pPr algn="l" rtl="0" fontAlgn="base"/>
                      <a:r>
                        <a:rPr lang="en-GB" sz="900" b="0" i="0" dirty="0">
                          <a:solidFill>
                            <a:schemeClr val="tx1"/>
                          </a:solidFill>
                          <a:effectLst/>
                          <a:latin typeface="Arial" panose="020B0604020202020204" pitchFamily="34" charset="0"/>
                        </a:rPr>
                        <a:t>0-10</a:t>
                      </a:r>
                      <a:endParaRPr lang="en-GB" b="0" i="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base"/>
                      <a:r>
                        <a:rPr lang="en-GB" sz="900" b="0" i="0" dirty="0">
                          <a:solidFill>
                            <a:schemeClr val="tx1"/>
                          </a:solidFill>
                          <a:effectLst/>
                          <a:latin typeface="Arial" panose="020B0604020202020204" pitchFamily="34" charset="0"/>
                        </a:rPr>
                        <a:t>£110 +VAT​</a:t>
                      </a:r>
                      <a:endParaRPr lang="en-GB" b="0" i="0" dirty="0">
                        <a:solidFill>
                          <a:schemeClr val="tx1"/>
                        </a:solidFill>
                        <a:effectLs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base"/>
                      <a:r>
                        <a:rPr lang="en-GB" sz="900" b="0" i="0" dirty="0">
                          <a:solidFill>
                            <a:schemeClr val="tx1"/>
                          </a:solidFill>
                          <a:effectLst/>
                          <a:latin typeface="Arial" panose="020B0604020202020204" pitchFamily="34" charset="0"/>
                        </a:rPr>
                        <a:t>£350 +VAT​</a:t>
                      </a:r>
                      <a:endParaRPr lang="en-GB" b="0" i="0" dirty="0">
                        <a:solidFill>
                          <a:schemeClr val="tx1"/>
                        </a:solidFill>
                        <a:effectLs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045045116"/>
                  </a:ext>
                </a:extLst>
              </a:tr>
              <a:tr h="125053">
                <a:tc>
                  <a:txBody>
                    <a:bodyPr/>
                    <a:lstStyle/>
                    <a:p>
                      <a:pPr algn="l" rtl="0" fontAlgn="base"/>
                      <a:r>
                        <a:rPr lang="en-GB" sz="900" b="0" i="0" dirty="0">
                          <a:solidFill>
                            <a:schemeClr val="tx1"/>
                          </a:solidFill>
                          <a:effectLst/>
                          <a:latin typeface="Arial" panose="020B0604020202020204" pitchFamily="34" charset="0"/>
                        </a:rPr>
                        <a:t>31-40​</a:t>
                      </a:r>
                      <a:endParaRPr lang="en-GB" b="0" i="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base"/>
                      <a:r>
                        <a:rPr lang="en-GB" sz="900" b="0" i="0" dirty="0">
                          <a:solidFill>
                            <a:schemeClr val="tx1"/>
                          </a:solidFill>
                          <a:effectLst/>
                          <a:latin typeface="Arial" panose="020B0604020202020204" pitchFamily="34" charset="0"/>
                        </a:rPr>
                        <a:t>£300 +VAT</a:t>
                      </a:r>
                      <a:endParaRPr lang="en-GB" b="0" i="0" dirty="0">
                        <a:solidFill>
                          <a:schemeClr val="tx1"/>
                        </a:solidFill>
                        <a:effectLs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base"/>
                      <a:r>
                        <a:rPr lang="en-GB" sz="900" b="0" i="0" dirty="0">
                          <a:solidFill>
                            <a:schemeClr val="tx1"/>
                          </a:solidFill>
                          <a:effectLst/>
                          <a:latin typeface="Arial" panose="020B0604020202020204" pitchFamily="34" charset="0"/>
                        </a:rPr>
                        <a:t>£500 +VAT​</a:t>
                      </a:r>
                      <a:endParaRPr lang="en-GB" b="0" i="0" dirty="0">
                        <a:solidFill>
                          <a:schemeClr val="tx1"/>
                        </a:solidFill>
                        <a:effectLs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659325798"/>
                  </a:ext>
                </a:extLst>
              </a:tr>
              <a:tr h="125053">
                <a:tc>
                  <a:txBody>
                    <a:bodyPr/>
                    <a:lstStyle/>
                    <a:p>
                      <a:pPr algn="l" rtl="0" fontAlgn="base"/>
                      <a:r>
                        <a:rPr lang="en-GB" sz="900" b="0" i="0" dirty="0">
                          <a:solidFill>
                            <a:schemeClr val="tx1"/>
                          </a:solidFill>
                          <a:effectLst/>
                          <a:latin typeface="Arial" panose="020B0604020202020204" pitchFamily="34" charset="0"/>
                        </a:rPr>
                        <a:t>81-100</a:t>
                      </a:r>
                      <a:endParaRPr lang="en-GB" b="0" i="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base"/>
                      <a:r>
                        <a:rPr lang="en-GB" sz="900" b="0" i="0" dirty="0">
                          <a:solidFill>
                            <a:schemeClr val="tx1"/>
                          </a:solidFill>
                          <a:effectLst/>
                          <a:latin typeface="Arial" panose="020B0604020202020204" pitchFamily="34" charset="0"/>
                        </a:rPr>
                        <a:t>£650 +VAT​</a:t>
                      </a:r>
                      <a:endParaRPr lang="en-GB" b="0" i="0" dirty="0">
                        <a:solidFill>
                          <a:schemeClr val="tx1"/>
                        </a:solidFill>
                        <a:effectLs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base"/>
                      <a:r>
                        <a:rPr lang="en-GB" sz="900" b="0" i="0" dirty="0">
                          <a:solidFill>
                            <a:schemeClr val="tx1"/>
                          </a:solidFill>
                          <a:effectLst/>
                          <a:latin typeface="Arial" panose="020B0604020202020204" pitchFamily="34" charset="0"/>
                        </a:rPr>
                        <a:t>£750 +VAT​</a:t>
                      </a:r>
                      <a:endParaRPr lang="en-GB" b="0" i="0" dirty="0">
                        <a:solidFill>
                          <a:schemeClr val="tx1"/>
                        </a:solidFill>
                        <a:effectLs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32398378"/>
                  </a:ext>
                </a:extLst>
              </a:tr>
              <a:tr h="125053">
                <a:tc>
                  <a:txBody>
                    <a:bodyPr/>
                    <a:lstStyle/>
                    <a:p>
                      <a:pPr algn="l" rtl="0" fontAlgn="base"/>
                      <a:r>
                        <a:rPr lang="en-GB" sz="900" b="0" i="0" dirty="0">
                          <a:solidFill>
                            <a:schemeClr val="tx1"/>
                          </a:solidFill>
                          <a:effectLst/>
                          <a:latin typeface="Arial" panose="020B0604020202020204" pitchFamily="34" charset="0"/>
                          <a:cs typeface="Arial" panose="020B0604020202020204" pitchFamily="34" charset="0"/>
                        </a:rPr>
                        <a:t>151-200</a:t>
                      </a: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900" b="0" i="0" dirty="0">
                          <a:solidFill>
                            <a:schemeClr val="tx1"/>
                          </a:solidFill>
                          <a:effectLst/>
                          <a:latin typeface="Arial" panose="020B0604020202020204" pitchFamily="34" charset="0"/>
                          <a:cs typeface="Arial" panose="020B0604020202020204" pitchFamily="34" charset="0"/>
                        </a:rPr>
                        <a:t>£800 +VAT</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900" b="0" i="0" dirty="0">
                          <a:solidFill>
                            <a:schemeClr val="tx1"/>
                          </a:solidFill>
                          <a:effectLst/>
                          <a:latin typeface="Arial" panose="020B0604020202020204" pitchFamily="34" charset="0"/>
                          <a:cs typeface="Arial" panose="020B0604020202020204" pitchFamily="34" charset="0"/>
                        </a:rPr>
                        <a:t>£1000 +VAT</a:t>
                      </a: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9573083"/>
                  </a:ext>
                </a:extLst>
              </a:tr>
            </a:tbl>
          </a:graphicData>
        </a:graphic>
      </p:graphicFrame>
      <p:sp>
        <p:nvSpPr>
          <p:cNvPr id="13" name="TextBox 12">
            <a:extLst>
              <a:ext uri="{FF2B5EF4-FFF2-40B4-BE49-F238E27FC236}">
                <a16:creationId xmlns:a16="http://schemas.microsoft.com/office/drawing/2014/main" id="{1E386485-2D3F-25C7-1ED3-E5484B4F5309}"/>
              </a:ext>
            </a:extLst>
          </p:cNvPr>
          <p:cNvSpPr txBox="1"/>
          <p:nvPr/>
        </p:nvSpPr>
        <p:spPr>
          <a:xfrm>
            <a:off x="111705" y="6639964"/>
            <a:ext cx="1794081" cy="215444"/>
          </a:xfrm>
          <a:prstGeom prst="rect">
            <a:avLst/>
          </a:prstGeom>
          <a:noFill/>
        </p:spPr>
        <p:txBody>
          <a:bodyPr wrap="none" rtlCol="0">
            <a:spAutoFit/>
          </a:bodyPr>
          <a:lstStyle/>
          <a:p>
            <a:r>
              <a:rPr lang="en-GB" sz="800" dirty="0">
                <a:latin typeface="Arial" panose="020B0604020202020204" pitchFamily="34" charset="0"/>
                <a:cs typeface="Arial" panose="020B0604020202020204" pitchFamily="34" charset="0"/>
              </a:rPr>
              <a:t>*HTML view integration in progress</a:t>
            </a:r>
          </a:p>
        </p:txBody>
      </p:sp>
      <p:sp>
        <p:nvSpPr>
          <p:cNvPr id="14" name="TextBox 13">
            <a:extLst>
              <a:ext uri="{FF2B5EF4-FFF2-40B4-BE49-F238E27FC236}">
                <a16:creationId xmlns:a16="http://schemas.microsoft.com/office/drawing/2014/main" id="{379B440E-62C6-B1F5-D598-E178773A61CA}"/>
              </a:ext>
            </a:extLst>
          </p:cNvPr>
          <p:cNvSpPr txBox="1"/>
          <p:nvPr/>
        </p:nvSpPr>
        <p:spPr>
          <a:xfrm>
            <a:off x="0" y="946292"/>
            <a:ext cx="8427307" cy="246221"/>
          </a:xfrm>
          <a:prstGeom prst="rect">
            <a:avLst/>
          </a:prstGeom>
          <a:noFill/>
        </p:spPr>
        <p:txBody>
          <a:bodyPr wrap="none" rtlCol="0">
            <a:spAutoFit/>
          </a:bodyPr>
          <a:lstStyle/>
          <a:p>
            <a:r>
              <a:rPr lang="en-GB" sz="1000" dirty="0">
                <a:solidFill>
                  <a:schemeClr val="bg1"/>
                </a:solidFill>
                <a:latin typeface="Arial" panose="020B0604020202020204" pitchFamily="34" charset="0"/>
                <a:cs typeface="Arial" panose="020B0604020202020204" pitchFamily="34" charset="0"/>
              </a:rPr>
              <a:t>Information taken from the </a:t>
            </a:r>
            <a:r>
              <a:rPr lang="en-GB" sz="1000"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Digitising Social Care Assured Solutions List</a:t>
            </a:r>
            <a:r>
              <a:rPr lang="en-GB" sz="1000" dirty="0">
                <a:solidFill>
                  <a:schemeClr val="bg1"/>
                </a:solidFill>
                <a:latin typeface="Arial" panose="020B0604020202020204" pitchFamily="34" charset="0"/>
                <a:cs typeface="Arial" panose="020B0604020202020204" pitchFamily="34" charset="0"/>
              </a:rPr>
              <a:t> and answers to a NWL questionnaire from </a:t>
            </a:r>
            <a:r>
              <a:rPr lang="en-GB" sz="1000" dirty="0" err="1">
                <a:solidFill>
                  <a:schemeClr val="bg1"/>
                </a:solidFill>
                <a:latin typeface="Arial" panose="020B0604020202020204" pitchFamily="34" charset="0"/>
                <a:cs typeface="Arial" panose="020B0604020202020204" pitchFamily="34" charset="0"/>
              </a:rPr>
              <a:t>Carebeans</a:t>
            </a:r>
            <a:r>
              <a:rPr lang="en-GB" sz="1000" dirty="0">
                <a:solidFill>
                  <a:schemeClr val="bg1"/>
                </a:solidFill>
                <a:latin typeface="Arial" panose="020B0604020202020204" pitchFamily="34" charset="0"/>
                <a:cs typeface="Arial" panose="020B0604020202020204" pitchFamily="34" charset="0"/>
              </a:rPr>
              <a:t> on 24 March 2023  </a:t>
            </a:r>
          </a:p>
        </p:txBody>
      </p:sp>
    </p:spTree>
    <p:extLst>
      <p:ext uri="{BB962C8B-B14F-4D97-AF65-F5344CB8AC3E}">
        <p14:creationId xmlns:p14="http://schemas.microsoft.com/office/powerpoint/2010/main" val="4150513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EC0FC13D-F7D4-49FA-C8DD-29D982C97DC1}"/>
              </a:ext>
            </a:extLst>
          </p:cNvPr>
          <p:cNvGraphicFramePr>
            <a:graphicFrameLocks noGrp="1"/>
          </p:cNvGraphicFramePr>
          <p:nvPr>
            <p:ph idx="1"/>
            <p:extLst>
              <p:ext uri="{D42A27DB-BD31-4B8C-83A1-F6EECF244321}">
                <p14:modId xmlns:p14="http://schemas.microsoft.com/office/powerpoint/2010/main" val="4155660229"/>
              </p:ext>
            </p:extLst>
          </p:nvPr>
        </p:nvGraphicFramePr>
        <p:xfrm>
          <a:off x="2504661" y="3713130"/>
          <a:ext cx="9548594" cy="1569720"/>
        </p:xfrm>
        <a:graphic>
          <a:graphicData uri="http://schemas.openxmlformats.org/drawingml/2006/table">
            <a:tbl>
              <a:tblPr firstRow="1" bandRow="1">
                <a:tableStyleId>{5C22544A-7EE6-4342-B048-85BDC9FD1C3A}</a:tableStyleId>
              </a:tblPr>
              <a:tblGrid>
                <a:gridCol w="5673568">
                  <a:extLst>
                    <a:ext uri="{9D8B030D-6E8A-4147-A177-3AD203B41FA5}">
                      <a16:colId xmlns:a16="http://schemas.microsoft.com/office/drawing/2014/main" val="1279803320"/>
                    </a:ext>
                  </a:extLst>
                </a:gridCol>
                <a:gridCol w="2291137">
                  <a:extLst>
                    <a:ext uri="{9D8B030D-6E8A-4147-A177-3AD203B41FA5}">
                      <a16:colId xmlns:a16="http://schemas.microsoft.com/office/drawing/2014/main" val="3003256051"/>
                    </a:ext>
                  </a:extLst>
                </a:gridCol>
                <a:gridCol w="1583889">
                  <a:extLst>
                    <a:ext uri="{9D8B030D-6E8A-4147-A177-3AD203B41FA5}">
                      <a16:colId xmlns:a16="http://schemas.microsoft.com/office/drawing/2014/main" val="526830796"/>
                    </a:ext>
                  </a:extLst>
                </a:gridCol>
              </a:tblGrid>
              <a:tr h="133065">
                <a:tc>
                  <a:txBody>
                    <a:bodyPr/>
                    <a:lstStyle/>
                    <a:p>
                      <a:r>
                        <a:rPr lang="en-GB" sz="1400" dirty="0">
                          <a:latin typeface="Arial" panose="020B0604020202020204" pitchFamily="34" charset="0"/>
                          <a:cs typeface="Arial" panose="020B0604020202020204" pitchFamily="34" charset="0"/>
                        </a:rPr>
                        <a:t>Mobilisation &amp; Installation</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Training Offer</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Data Migration</a:t>
                      </a:r>
                    </a:p>
                  </a:txBody>
                  <a:tcPr>
                    <a:solidFill>
                      <a:srgbClr val="005EB8"/>
                    </a:solidFill>
                  </a:tcPr>
                </a:tc>
                <a:extLst>
                  <a:ext uri="{0D108BD9-81ED-4DB2-BD59-A6C34878D82A}">
                    <a16:rowId xmlns:a16="http://schemas.microsoft.com/office/drawing/2014/main" val="1785479990"/>
                  </a:ext>
                </a:extLst>
              </a:tr>
              <a:tr h="625406">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Each implementation is supported by a dedicated case manager who providers training and onboarding</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The implementation process will be guided by </a:t>
                      </a:r>
                      <a:r>
                        <a:rPr lang="en-GB" sz="1100" dirty="0" err="1">
                          <a:latin typeface="Arial" panose="020B0604020202020204" pitchFamily="34" charset="0"/>
                          <a:cs typeface="Arial" panose="020B0604020202020204" pitchFamily="34" charset="0"/>
                        </a:rPr>
                        <a:t>Careberry</a:t>
                      </a:r>
                      <a:r>
                        <a:rPr lang="en-GB" sz="1100" dirty="0">
                          <a:latin typeface="Arial" panose="020B0604020202020204" pitchFamily="34" charset="0"/>
                          <a:cs typeface="Arial" panose="020B0604020202020204" pitchFamily="34" charset="0"/>
                        </a:rPr>
                        <a:t> with full support</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The timeline for implementation will vary depending on the resources dedicated to the process and the current client caseload, ranging from one week to several months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Case Managers will make a plan and ensure that the customer is live for their desired data, fully explaining what needs to be done to meet deadlines</a:t>
                      </a:r>
                    </a:p>
                  </a:txBody>
                  <a:tcPr>
                    <a:solidFill>
                      <a:schemeClr val="bg1">
                        <a:lumMod val="95000"/>
                      </a:schemeClr>
                    </a:solidFill>
                  </a:tcPr>
                </a:tc>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Dedicated account manager will provide training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Train the trainer support available</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Offers in-person training with a number of sessions determined with the provider</a:t>
                      </a:r>
                    </a:p>
                  </a:txBody>
                  <a:tcPr>
                    <a:solidFill>
                      <a:schemeClr val="bg1">
                        <a:lumMod val="95000"/>
                      </a:schemeClr>
                    </a:solidFill>
                  </a:tcPr>
                </a:tc>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Does not currently offer data migration support or cut over support</a:t>
                      </a:r>
                    </a:p>
                  </a:txBody>
                  <a:tcPr>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3" name="Slide Number Placeholder 2">
            <a:extLst>
              <a:ext uri="{FF2B5EF4-FFF2-40B4-BE49-F238E27FC236}">
                <a16:creationId xmlns:a16="http://schemas.microsoft.com/office/drawing/2014/main" id="{2734C757-0B4D-21F5-2153-1F7C26324924}"/>
              </a:ext>
            </a:extLst>
          </p:cNvPr>
          <p:cNvSpPr>
            <a:spLocks noGrp="1"/>
          </p:cNvSpPr>
          <p:nvPr>
            <p:ph type="sldNum" sz="quarter" idx="12"/>
          </p:nvPr>
        </p:nvSpPr>
        <p:spPr/>
        <p:txBody>
          <a:bodyPr/>
          <a:lstStyle/>
          <a:p>
            <a:fld id="{E76F84FA-B8EB-462F-97BA-032CB76B4E3A}" type="slidenum">
              <a:rPr lang="en-GB" smtClean="0"/>
              <a:t>13</a:t>
            </a:fld>
            <a:endParaRPr lang="en-GB"/>
          </a:p>
        </p:txBody>
      </p:sp>
      <p:sp>
        <p:nvSpPr>
          <p:cNvPr id="4" name="Title 3">
            <a:extLst>
              <a:ext uri="{FF2B5EF4-FFF2-40B4-BE49-F238E27FC236}">
                <a16:creationId xmlns:a16="http://schemas.microsoft.com/office/drawing/2014/main" id="{0B2E38AB-F1CD-5251-74E3-3D83194444C1}"/>
              </a:ext>
            </a:extLst>
          </p:cNvPr>
          <p:cNvSpPr>
            <a:spLocks noGrp="1"/>
          </p:cNvSpPr>
          <p:nvPr>
            <p:ph type="title"/>
          </p:nvPr>
        </p:nvSpPr>
        <p:spPr>
          <a:xfrm>
            <a:off x="407368" y="320006"/>
            <a:ext cx="11377264" cy="543595"/>
          </a:xfrm>
        </p:spPr>
        <p:txBody>
          <a:bodyPr>
            <a:normAutofit fontScale="90000"/>
          </a:bodyPr>
          <a:lstStyle/>
          <a:p>
            <a:r>
              <a:rPr lang="en-GB" dirty="0" err="1"/>
              <a:t>Careberry</a:t>
            </a:r>
            <a:endParaRPr lang="en-GB" dirty="0"/>
          </a:p>
        </p:txBody>
      </p:sp>
      <p:graphicFrame>
        <p:nvGraphicFramePr>
          <p:cNvPr id="7" name="Table 5">
            <a:extLst>
              <a:ext uri="{FF2B5EF4-FFF2-40B4-BE49-F238E27FC236}">
                <a16:creationId xmlns:a16="http://schemas.microsoft.com/office/drawing/2014/main" id="{B59775D4-0AD8-3CA2-9F44-2B4C79A6DC30}"/>
              </a:ext>
            </a:extLst>
          </p:cNvPr>
          <p:cNvGraphicFramePr>
            <a:graphicFrameLocks/>
          </p:cNvGraphicFramePr>
          <p:nvPr>
            <p:extLst>
              <p:ext uri="{D42A27DB-BD31-4B8C-83A1-F6EECF244321}">
                <p14:modId xmlns:p14="http://schemas.microsoft.com/office/powerpoint/2010/main" val="2054954968"/>
              </p:ext>
            </p:extLst>
          </p:nvPr>
        </p:nvGraphicFramePr>
        <p:xfrm>
          <a:off x="141393" y="4542677"/>
          <a:ext cx="2259898" cy="2118360"/>
        </p:xfrm>
        <a:graphic>
          <a:graphicData uri="http://schemas.openxmlformats.org/drawingml/2006/table">
            <a:tbl>
              <a:tblPr firstRow="1" bandRow="1">
                <a:tableStyleId>{5C22544A-7EE6-4342-B048-85BDC9FD1C3A}</a:tableStyleId>
              </a:tblPr>
              <a:tblGrid>
                <a:gridCol w="1915342">
                  <a:extLst>
                    <a:ext uri="{9D8B030D-6E8A-4147-A177-3AD203B41FA5}">
                      <a16:colId xmlns:a16="http://schemas.microsoft.com/office/drawing/2014/main" val="1279803320"/>
                    </a:ext>
                  </a:extLst>
                </a:gridCol>
                <a:gridCol w="344556">
                  <a:extLst>
                    <a:ext uri="{9D8B030D-6E8A-4147-A177-3AD203B41FA5}">
                      <a16:colId xmlns:a16="http://schemas.microsoft.com/office/drawing/2014/main" val="262344078"/>
                    </a:ext>
                  </a:extLst>
                </a:gridCol>
              </a:tblGrid>
              <a:tr h="279780">
                <a:tc gridSpan="2">
                  <a:txBody>
                    <a:bodyPr/>
                    <a:lstStyle/>
                    <a:p>
                      <a:r>
                        <a:rPr lang="en-GB" sz="1400" dirty="0">
                          <a:latin typeface="Arial" panose="020B0604020202020204" pitchFamily="34" charset="0"/>
                          <a:cs typeface="Arial" panose="020B0604020202020204" pitchFamily="34" charset="0"/>
                        </a:rPr>
                        <a:t>Technology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237813">
                <a:tc>
                  <a:txBody>
                    <a:bodyPr/>
                    <a:lstStyle/>
                    <a:p>
                      <a:r>
                        <a:rPr lang="en-GB" sz="1100" b="1" dirty="0">
                          <a:latin typeface="Arial" panose="020B0604020202020204" pitchFamily="34" charset="0"/>
                          <a:cs typeface="Arial" panose="020B0604020202020204" pitchFamily="34" charset="0"/>
                        </a:rPr>
                        <a:t>Mobile application</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237813">
                <a:tc>
                  <a:txBody>
                    <a:bodyPr/>
                    <a:lstStyle/>
                    <a:p>
                      <a:r>
                        <a:rPr lang="en-GB" sz="1100" b="1" dirty="0">
                          <a:latin typeface="Arial" panose="020B0604020202020204" pitchFamily="34" charset="0"/>
                          <a:cs typeface="Arial" panose="020B0604020202020204" pitchFamily="34" charset="0"/>
                        </a:rPr>
                        <a:t>Desktop application</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201886675"/>
                  </a:ext>
                </a:extLst>
              </a:tr>
              <a:tr h="237813">
                <a:tc>
                  <a:txBody>
                    <a:bodyPr/>
                    <a:lstStyle/>
                    <a:p>
                      <a:r>
                        <a:rPr lang="en-GB" sz="1100" b="1" dirty="0">
                          <a:latin typeface="Arial" panose="020B0604020202020204" pitchFamily="34" charset="0"/>
                          <a:cs typeface="Arial" panose="020B0604020202020204" pitchFamily="34" charset="0"/>
                        </a:rPr>
                        <a:t>Browser application</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60800669"/>
                  </a:ext>
                </a:extLst>
              </a:tr>
              <a:tr h="237813">
                <a:tc>
                  <a:txBody>
                    <a:bodyPr/>
                    <a:lstStyle/>
                    <a:p>
                      <a:r>
                        <a:rPr lang="en-GB" sz="1100" b="1" dirty="0">
                          <a:latin typeface="Arial" panose="020B0604020202020204" pitchFamily="34" charset="0"/>
                          <a:cs typeface="Arial" panose="020B0604020202020204" pitchFamily="34" charset="0"/>
                        </a:rPr>
                        <a:t>Works offline</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3331986555"/>
                  </a:ext>
                </a:extLst>
              </a:tr>
              <a:tr h="237813">
                <a:tc>
                  <a:txBody>
                    <a:bodyPr/>
                    <a:lstStyle/>
                    <a:p>
                      <a:r>
                        <a:rPr lang="en-GB" sz="1100" b="1" dirty="0">
                          <a:latin typeface="Arial" panose="020B0604020202020204" pitchFamily="34" charset="0"/>
                          <a:cs typeface="Arial" panose="020B0604020202020204" pitchFamily="34" charset="0"/>
                        </a:rPr>
                        <a:t>Tech support available</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10331511"/>
                  </a:ext>
                </a:extLst>
              </a:tr>
              <a:tr h="237813">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100" b="1" dirty="0">
                          <a:latin typeface="Arial" panose="020B0604020202020204" pitchFamily="34" charset="0"/>
                          <a:cs typeface="Arial" panose="020B0604020202020204" pitchFamily="34" charset="0"/>
                        </a:rPr>
                        <a:t>Devices can be supplied</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96813328"/>
                  </a:ext>
                </a:extLst>
              </a:tr>
              <a:tr h="237813">
                <a:tc>
                  <a:txBody>
                    <a:bodyPr/>
                    <a:lstStyle/>
                    <a:p>
                      <a:r>
                        <a:rPr lang="en-GB" sz="1100" b="1" dirty="0">
                          <a:latin typeface="Arial" panose="020B0604020202020204" pitchFamily="34" charset="0"/>
                          <a:cs typeface="Arial" panose="020B0604020202020204" pitchFamily="34" charset="0"/>
                        </a:rPr>
                        <a:t>Own devices can be used</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2734113664"/>
                  </a:ext>
                </a:extLst>
              </a:tr>
            </a:tbl>
          </a:graphicData>
        </a:graphic>
      </p:graphicFrame>
      <p:graphicFrame>
        <p:nvGraphicFramePr>
          <p:cNvPr id="8" name="Table 5">
            <a:extLst>
              <a:ext uri="{FF2B5EF4-FFF2-40B4-BE49-F238E27FC236}">
                <a16:creationId xmlns:a16="http://schemas.microsoft.com/office/drawing/2014/main" id="{4488907A-F1F9-054E-4907-2483F91C6C33}"/>
              </a:ext>
            </a:extLst>
          </p:cNvPr>
          <p:cNvGraphicFramePr>
            <a:graphicFrameLocks/>
          </p:cNvGraphicFramePr>
          <p:nvPr>
            <p:extLst>
              <p:ext uri="{D42A27DB-BD31-4B8C-83A1-F6EECF244321}">
                <p14:modId xmlns:p14="http://schemas.microsoft.com/office/powerpoint/2010/main" val="2725515063"/>
              </p:ext>
            </p:extLst>
          </p:nvPr>
        </p:nvGraphicFramePr>
        <p:xfrm>
          <a:off x="138745" y="2137328"/>
          <a:ext cx="2259898" cy="2377440"/>
        </p:xfrm>
        <a:graphic>
          <a:graphicData uri="http://schemas.openxmlformats.org/drawingml/2006/table">
            <a:tbl>
              <a:tblPr firstRow="1" bandRow="1">
                <a:tableStyleId>{5C22544A-7EE6-4342-B048-85BDC9FD1C3A}</a:tableStyleId>
              </a:tblPr>
              <a:tblGrid>
                <a:gridCol w="1991807">
                  <a:extLst>
                    <a:ext uri="{9D8B030D-6E8A-4147-A177-3AD203B41FA5}">
                      <a16:colId xmlns:a16="http://schemas.microsoft.com/office/drawing/2014/main" val="1279803320"/>
                    </a:ext>
                  </a:extLst>
                </a:gridCol>
                <a:gridCol w="268091">
                  <a:extLst>
                    <a:ext uri="{9D8B030D-6E8A-4147-A177-3AD203B41FA5}">
                      <a16:colId xmlns:a16="http://schemas.microsoft.com/office/drawing/2014/main" val="3003256051"/>
                    </a:ext>
                  </a:extLst>
                </a:gridCol>
              </a:tblGrid>
              <a:tr h="216001">
                <a:tc gridSpan="2">
                  <a:txBody>
                    <a:bodyPr/>
                    <a:lstStyle/>
                    <a:p>
                      <a:r>
                        <a:rPr lang="en-GB" sz="1400" dirty="0">
                          <a:latin typeface="Arial" panose="020B0604020202020204" pitchFamily="34" charset="0"/>
                          <a:cs typeface="Arial" panose="020B0604020202020204" pitchFamily="34" charset="0"/>
                        </a:rPr>
                        <a:t>Interoperability</a:t>
                      </a:r>
                    </a:p>
                  </a:txBody>
                  <a:tcPr anchor="ctr">
                    <a:solidFill>
                      <a:srgbClr val="005EB8"/>
                    </a:solidFill>
                  </a:tcPr>
                </a:tc>
                <a:tc hMerge="1">
                  <a:txBody>
                    <a:bodyPr/>
                    <a:lstStyle/>
                    <a:p>
                      <a:endParaRPr lang="en-GB" dirty="0"/>
                    </a:p>
                  </a:txBody>
                  <a:tcPr>
                    <a:solidFill>
                      <a:srgbClr val="005EB8"/>
                    </a:solidFill>
                  </a:tcPr>
                </a:tc>
                <a:extLst>
                  <a:ext uri="{0D108BD9-81ED-4DB2-BD59-A6C34878D82A}">
                    <a16:rowId xmlns:a16="http://schemas.microsoft.com/office/drawing/2014/main" val="1785479990"/>
                  </a:ext>
                </a:extLst>
              </a:tr>
              <a:tr h="183601">
                <a:tc>
                  <a:txBody>
                    <a:bodyPr/>
                    <a:lstStyle/>
                    <a:p>
                      <a:r>
                        <a:rPr lang="en-GB" sz="1000" b="1" dirty="0">
                          <a:latin typeface="Arial" panose="020B0604020202020204" pitchFamily="34" charset="0"/>
                          <a:cs typeface="Arial" panose="020B0604020202020204" pitchFamily="34" charset="0"/>
                        </a:rPr>
                        <a:t>London Care Record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015675544"/>
                  </a:ext>
                </a:extLst>
              </a:tr>
              <a:tr h="183601">
                <a:tc>
                  <a:txBody>
                    <a:bodyPr/>
                    <a:lstStyle/>
                    <a:p>
                      <a:r>
                        <a:rPr lang="en-GB" sz="1000" b="1" dirty="0">
                          <a:latin typeface="Arial" panose="020B0604020202020204" pitchFamily="34" charset="0"/>
                          <a:cs typeface="Arial" panose="020B0604020202020204" pitchFamily="34" charset="0"/>
                        </a:rPr>
                        <a:t>NHS Mail</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183601">
                <a:tc>
                  <a:txBody>
                    <a:bodyPr/>
                    <a:lstStyle/>
                    <a:p>
                      <a:r>
                        <a:rPr lang="en-GB" sz="1000" b="1" dirty="0">
                          <a:latin typeface="Arial" panose="020B0604020202020204" pitchFamily="34" charset="0"/>
                          <a:cs typeface="Arial" panose="020B0604020202020204" pitchFamily="34" charset="0"/>
                        </a:rPr>
                        <a:t>London Urgent Care Plan</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201886675"/>
                  </a:ext>
                </a:extLst>
              </a:tr>
              <a:tr h="194401">
                <a:tc>
                  <a:txBody>
                    <a:bodyPr/>
                    <a:lstStyle/>
                    <a:p>
                      <a:r>
                        <a:rPr lang="en-GB" sz="1000" b="1" dirty="0" err="1">
                          <a:latin typeface="Arial" panose="020B0604020202020204" pitchFamily="34" charset="0"/>
                          <a:cs typeface="Arial" panose="020B0604020202020204" pitchFamily="34" charset="0"/>
                        </a:rPr>
                        <a:t>eMAR</a:t>
                      </a:r>
                      <a:r>
                        <a:rPr lang="en-GB" sz="1000" b="1" dirty="0">
                          <a:latin typeface="Arial" panose="020B0604020202020204" pitchFamily="34" charset="0"/>
                          <a:cs typeface="Arial" panose="020B0604020202020204" pitchFamily="34" charset="0"/>
                        </a:rPr>
                        <a:t> / pharmacy</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60800669"/>
                  </a:ext>
                </a:extLst>
              </a:tr>
              <a:tr h="194401">
                <a:tc>
                  <a:txBody>
                    <a:bodyPr/>
                    <a:lstStyle/>
                    <a:p>
                      <a:r>
                        <a:rPr lang="en-GB" sz="1000" b="1" dirty="0">
                          <a:latin typeface="Arial" panose="020B0604020202020204" pitchFamily="34" charset="0"/>
                          <a:cs typeface="Arial" panose="020B0604020202020204" pitchFamily="34" charset="0"/>
                        </a:rPr>
                        <a:t>Monitoring systems</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3331986555"/>
                  </a:ext>
                </a:extLst>
              </a:tr>
              <a:tr h="194401">
                <a:tc>
                  <a:txBody>
                    <a:bodyPr/>
                    <a:lstStyle/>
                    <a:p>
                      <a:r>
                        <a:rPr lang="en-GB" sz="1000" b="1" dirty="0">
                          <a:latin typeface="Arial" panose="020B0604020202020204" pitchFamily="34" charset="0"/>
                          <a:cs typeface="Arial" panose="020B0604020202020204" pitchFamily="34" charset="0"/>
                        </a:rPr>
                        <a:t>EMIS</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0331511"/>
                  </a:ext>
                </a:extLst>
              </a:tr>
              <a:tr h="194401">
                <a:tc>
                  <a:txBody>
                    <a:bodyPr/>
                    <a:lstStyle/>
                    <a:p>
                      <a:r>
                        <a:rPr lang="en-GB" sz="1000" b="1" dirty="0">
                          <a:latin typeface="Arial" panose="020B0604020202020204" pitchFamily="34" charset="0"/>
                          <a:cs typeface="Arial" panose="020B0604020202020204" pitchFamily="34" charset="0"/>
                        </a:rPr>
                        <a:t>Health Information Exchange</a:t>
                      </a:r>
                    </a:p>
                  </a:txBody>
                  <a:tcPr>
                    <a:solidFill>
                      <a:schemeClr val="bg1">
                        <a:lumMod val="85000"/>
                      </a:schemeClr>
                    </a:solidFill>
                  </a:tcPr>
                </a:tc>
                <a:tc>
                  <a:txBody>
                    <a:bodyPr/>
                    <a:lstStyle/>
                    <a:p>
                      <a:pPr algn="ct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96813328"/>
                  </a:ext>
                </a:extLst>
              </a:tr>
              <a:tr h="194401">
                <a:tc>
                  <a:txBody>
                    <a:bodyPr/>
                    <a:lstStyle/>
                    <a:p>
                      <a:r>
                        <a:rPr lang="en-GB" sz="1000" b="1" dirty="0">
                          <a:latin typeface="Arial" panose="020B0604020202020204" pitchFamily="34" charset="0"/>
                          <a:cs typeface="Arial" panose="020B0604020202020204" pitchFamily="34" charset="0"/>
                        </a:rPr>
                        <a:t>GP Connect</a:t>
                      </a:r>
                    </a:p>
                  </a:txBody>
                  <a:tcPr>
                    <a:solidFill>
                      <a:schemeClr val="bg1">
                        <a:lumMod val="85000"/>
                      </a:schemeClr>
                    </a:solidFill>
                  </a:tcPr>
                </a:tc>
                <a:tc>
                  <a:txBody>
                    <a:bodyPr/>
                    <a:lstStyle/>
                    <a:p>
                      <a:pPr algn="ctr"/>
                      <a:r>
                        <a:rPr lang="en-GB" sz="1100" dirty="0">
                          <a:latin typeface="Arial" panose="020B0604020202020204" pitchFamily="34" charset="0"/>
                          <a:cs typeface="Arial" panose="020B0604020202020204" pitchFamily="34" charset="0"/>
                        </a:rPr>
                        <a:t>*</a:t>
                      </a:r>
                    </a:p>
                  </a:txBody>
                  <a:tcPr>
                    <a:solidFill>
                      <a:schemeClr val="bg1">
                        <a:lumMod val="95000"/>
                      </a:schemeClr>
                    </a:solidFill>
                  </a:tcPr>
                </a:tc>
                <a:extLst>
                  <a:ext uri="{0D108BD9-81ED-4DB2-BD59-A6C34878D82A}">
                    <a16:rowId xmlns:a16="http://schemas.microsoft.com/office/drawing/2014/main" val="2734113664"/>
                  </a:ext>
                </a:extLst>
              </a:tr>
            </a:tbl>
          </a:graphicData>
        </a:graphic>
      </p:graphicFrame>
      <p:sp>
        <p:nvSpPr>
          <p:cNvPr id="2" name="Rectangle: Top Corners Rounded 1">
            <a:extLst>
              <a:ext uri="{FF2B5EF4-FFF2-40B4-BE49-F238E27FC236}">
                <a16:creationId xmlns:a16="http://schemas.microsoft.com/office/drawing/2014/main" id="{0CAB5AA2-947C-9814-C81C-D3117C7DB08F}"/>
              </a:ext>
            </a:extLst>
          </p:cNvPr>
          <p:cNvSpPr/>
          <p:nvPr/>
        </p:nvSpPr>
        <p:spPr>
          <a:xfrm rot="10800000">
            <a:off x="9011477" y="-2"/>
            <a:ext cx="2438401" cy="1184308"/>
          </a:xfrm>
          <a:prstGeom prst="round2Same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CEC905E-0AB4-617A-8ED6-56735826B899}"/>
              </a:ext>
            </a:extLst>
          </p:cNvPr>
          <p:cNvSpPr txBox="1"/>
          <p:nvPr/>
        </p:nvSpPr>
        <p:spPr>
          <a:xfrm>
            <a:off x="9011477" y="486193"/>
            <a:ext cx="2438401" cy="584775"/>
          </a:xfrm>
          <a:prstGeom prst="rect">
            <a:avLst/>
          </a:prstGeom>
          <a:noFill/>
        </p:spPr>
        <p:txBody>
          <a:bodyPr wrap="square">
            <a:spAutoFit/>
          </a:bodyPr>
          <a:lstStyle/>
          <a:p>
            <a:pPr algn="ctr"/>
            <a:r>
              <a:rPr lang="en-GB" sz="1600" b="1" u="sng" dirty="0">
                <a:solidFill>
                  <a:srgbClr val="00A799"/>
                </a:solidFill>
                <a:latin typeface="Arial" panose="020B0604020202020204" pitchFamily="34" charset="0"/>
                <a:hlinkClick r:id="rId2"/>
              </a:rPr>
              <a:t>Video Demonstration</a:t>
            </a:r>
            <a:endParaRPr lang="en-GB" sz="1600" b="1" u="sng" dirty="0">
              <a:solidFill>
                <a:srgbClr val="00A799"/>
              </a:solidFill>
              <a:latin typeface="Arial" panose="020B0604020202020204" pitchFamily="34" charset="0"/>
            </a:endParaRPr>
          </a:p>
          <a:p>
            <a:pPr algn="ctr"/>
            <a:r>
              <a:rPr lang="en-GB" sz="1600" b="1" u="sng" dirty="0">
                <a:solidFill>
                  <a:srgbClr val="00A799"/>
                </a:solidFill>
                <a:latin typeface="Arial" panose="020B0604020202020204" pitchFamily="34" charset="0"/>
                <a:hlinkClick r:id="rId3"/>
              </a:rPr>
              <a:t>Full demo available</a:t>
            </a:r>
            <a:endParaRPr lang="en-GB" sz="1600" b="1" u="sng" dirty="0">
              <a:solidFill>
                <a:srgbClr val="00A799"/>
              </a:solidFill>
              <a:latin typeface="Arial" panose="020B0604020202020204" pitchFamily="34" charset="0"/>
            </a:endParaRPr>
          </a:p>
        </p:txBody>
      </p:sp>
      <p:graphicFrame>
        <p:nvGraphicFramePr>
          <p:cNvPr id="12" name="Table 5">
            <a:extLst>
              <a:ext uri="{FF2B5EF4-FFF2-40B4-BE49-F238E27FC236}">
                <a16:creationId xmlns:a16="http://schemas.microsoft.com/office/drawing/2014/main" id="{29219443-D11D-760F-0E72-8DA1DC442024}"/>
              </a:ext>
            </a:extLst>
          </p:cNvPr>
          <p:cNvGraphicFramePr>
            <a:graphicFrameLocks/>
          </p:cNvGraphicFramePr>
          <p:nvPr>
            <p:extLst>
              <p:ext uri="{D42A27DB-BD31-4B8C-83A1-F6EECF244321}">
                <p14:modId xmlns:p14="http://schemas.microsoft.com/office/powerpoint/2010/main" val="4082334036"/>
              </p:ext>
            </p:extLst>
          </p:nvPr>
        </p:nvGraphicFramePr>
        <p:xfrm>
          <a:off x="138745" y="1263393"/>
          <a:ext cx="2259898" cy="851309"/>
        </p:xfrm>
        <a:graphic>
          <a:graphicData uri="http://schemas.openxmlformats.org/drawingml/2006/table">
            <a:tbl>
              <a:tblPr firstRow="1" bandRow="1">
                <a:tableStyleId>{5C22544A-7EE6-4342-B048-85BDC9FD1C3A}</a:tableStyleId>
              </a:tblPr>
              <a:tblGrid>
                <a:gridCol w="1809325">
                  <a:extLst>
                    <a:ext uri="{9D8B030D-6E8A-4147-A177-3AD203B41FA5}">
                      <a16:colId xmlns:a16="http://schemas.microsoft.com/office/drawing/2014/main" val="1279803320"/>
                    </a:ext>
                  </a:extLst>
                </a:gridCol>
                <a:gridCol w="450573">
                  <a:extLst>
                    <a:ext uri="{9D8B030D-6E8A-4147-A177-3AD203B41FA5}">
                      <a16:colId xmlns:a16="http://schemas.microsoft.com/office/drawing/2014/main" val="262344078"/>
                    </a:ext>
                  </a:extLst>
                </a:gridCol>
              </a:tblGrid>
              <a:tr h="333149">
                <a:tc gridSpan="2">
                  <a:txBody>
                    <a:bodyPr/>
                    <a:lstStyle/>
                    <a:p>
                      <a:r>
                        <a:rPr lang="en-GB" sz="1400" dirty="0">
                          <a:latin typeface="Arial" panose="020B0604020202020204" pitchFamily="34" charset="0"/>
                          <a:cs typeface="Arial" panose="020B0604020202020204" pitchFamily="34" charset="0"/>
                        </a:rPr>
                        <a:t>Setting Suitability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222099">
                <a:tc>
                  <a:txBody>
                    <a:bodyPr/>
                    <a:lstStyle/>
                    <a:p>
                      <a:r>
                        <a:rPr lang="en-GB" sz="1100" b="1" dirty="0">
                          <a:latin typeface="Arial" panose="020B0604020202020204" pitchFamily="34" charset="0"/>
                          <a:cs typeface="Arial" panose="020B0604020202020204" pitchFamily="34" charset="0"/>
                        </a:rPr>
                        <a:t>Care Homes</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0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222099">
                <a:tc>
                  <a:txBody>
                    <a:bodyPr/>
                    <a:lstStyle/>
                    <a:p>
                      <a:r>
                        <a:rPr lang="en-GB" sz="1100" b="1" dirty="0">
                          <a:latin typeface="Arial" panose="020B0604020202020204" pitchFamily="34" charset="0"/>
                          <a:cs typeface="Arial" panose="020B0604020202020204" pitchFamily="34" charset="0"/>
                        </a:rPr>
                        <a:t>Domiciliary Care</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201886675"/>
                  </a:ext>
                </a:extLst>
              </a:tr>
            </a:tbl>
          </a:graphicData>
        </a:graphic>
      </p:graphicFrame>
      <p:graphicFrame>
        <p:nvGraphicFramePr>
          <p:cNvPr id="6" name="Table 5">
            <a:extLst>
              <a:ext uri="{FF2B5EF4-FFF2-40B4-BE49-F238E27FC236}">
                <a16:creationId xmlns:a16="http://schemas.microsoft.com/office/drawing/2014/main" id="{13C10BD0-78A0-43E8-B63D-9C999DFEE33E}"/>
              </a:ext>
            </a:extLst>
          </p:cNvPr>
          <p:cNvGraphicFramePr>
            <a:graphicFrameLocks/>
          </p:cNvGraphicFramePr>
          <p:nvPr>
            <p:extLst>
              <p:ext uri="{D42A27DB-BD31-4B8C-83A1-F6EECF244321}">
                <p14:modId xmlns:p14="http://schemas.microsoft.com/office/powerpoint/2010/main" val="1423400155"/>
              </p:ext>
            </p:extLst>
          </p:nvPr>
        </p:nvGraphicFramePr>
        <p:xfrm>
          <a:off x="2504661" y="5321356"/>
          <a:ext cx="9548594" cy="1493520"/>
        </p:xfrm>
        <a:graphic>
          <a:graphicData uri="http://schemas.openxmlformats.org/drawingml/2006/table">
            <a:tbl>
              <a:tblPr firstRow="1" bandRow="1">
                <a:tableStyleId>{5C22544A-7EE6-4342-B048-85BDC9FD1C3A}</a:tableStyleId>
              </a:tblPr>
              <a:tblGrid>
                <a:gridCol w="5242054">
                  <a:extLst>
                    <a:ext uri="{9D8B030D-6E8A-4147-A177-3AD203B41FA5}">
                      <a16:colId xmlns:a16="http://schemas.microsoft.com/office/drawing/2014/main" val="526830796"/>
                    </a:ext>
                  </a:extLst>
                </a:gridCol>
                <a:gridCol w="4306540">
                  <a:extLst>
                    <a:ext uri="{9D8B030D-6E8A-4147-A177-3AD203B41FA5}">
                      <a16:colId xmlns:a16="http://schemas.microsoft.com/office/drawing/2014/main" val="2858860795"/>
                    </a:ext>
                  </a:extLst>
                </a:gridCol>
              </a:tblGrid>
              <a:tr h="0">
                <a:tc gridSpan="2">
                  <a:txBody>
                    <a:bodyPr/>
                    <a:lstStyle/>
                    <a:p>
                      <a:r>
                        <a:rPr lang="en-GB" sz="1400" dirty="0">
                          <a:latin typeface="Arial" panose="020B0604020202020204" pitchFamily="34" charset="0"/>
                          <a:cs typeface="Arial" panose="020B0604020202020204" pitchFamily="34" charset="0"/>
                        </a:rPr>
                        <a:t>Illustrative Pricing (excl. VAT)</a:t>
                      </a:r>
                    </a:p>
                  </a:txBody>
                  <a:tcPr anchor="ctr">
                    <a:solidFill>
                      <a:srgbClr val="005EB8"/>
                    </a:solidFill>
                  </a:tcPr>
                </a:tc>
                <a:tc hMerge="1">
                  <a:txBody>
                    <a:bodyPr/>
                    <a:lstStyle/>
                    <a:p>
                      <a:endParaRPr lang="en-GB" sz="1400" dirty="0">
                        <a:latin typeface="Arial" panose="020B0604020202020204" pitchFamily="34" charset="0"/>
                        <a:cs typeface="Arial" panose="020B0604020202020204" pitchFamily="34" charset="0"/>
                      </a:endParaRPr>
                    </a:p>
                  </a:txBody>
                  <a:tcPr anchor="ctr">
                    <a:solidFill>
                      <a:srgbClr val="005EB8"/>
                    </a:solidFill>
                  </a:tcPr>
                </a:tc>
                <a:extLst>
                  <a:ext uri="{0D108BD9-81ED-4DB2-BD59-A6C34878D82A}">
                    <a16:rowId xmlns:a16="http://schemas.microsoft.com/office/drawing/2014/main" val="1785479990"/>
                  </a:ext>
                </a:extLst>
              </a:tr>
              <a:tr h="174518">
                <a:tc gridSpan="2">
                  <a:txBody>
                    <a:bodyPr/>
                    <a:lstStyle/>
                    <a:p>
                      <a:pPr marL="0" indent="0">
                        <a:buFont typeface="Arial" panose="020B0604020202020204" pitchFamily="34" charset="0"/>
                        <a:buNone/>
                      </a:pPr>
                      <a:r>
                        <a:rPr lang="en-GB" sz="1100" b="0" dirty="0">
                          <a:latin typeface="Arial" panose="020B0604020202020204" pitchFamily="34" charset="0"/>
                          <a:cs typeface="Arial" panose="020B0604020202020204" pitchFamily="34" charset="0"/>
                        </a:rPr>
                        <a:t>The care provider can choose from two pricing models based on their needs: pricing per service user </a:t>
                      </a:r>
                      <a:r>
                        <a:rPr lang="en-GB" sz="1100" b="1" dirty="0">
                          <a:latin typeface="Arial" panose="020B0604020202020204" pitchFamily="34" charset="0"/>
                          <a:cs typeface="Arial" panose="020B0604020202020204" pitchFamily="34" charset="0"/>
                        </a:rPr>
                        <a:t>or </a:t>
                      </a:r>
                      <a:r>
                        <a:rPr lang="en-GB" sz="1100" b="0" dirty="0">
                          <a:latin typeface="Arial" panose="020B0604020202020204" pitchFamily="34" charset="0"/>
                          <a:cs typeface="Arial" panose="020B0604020202020204" pitchFamily="34" charset="0"/>
                        </a:rPr>
                        <a:t>pricing on a fixed term. Both are billed monthly.</a:t>
                      </a:r>
                    </a:p>
                    <a:p>
                      <a:pPr marL="171450" indent="-171450">
                        <a:buFont typeface="Arial" panose="020B0604020202020204" pitchFamily="34" charset="0"/>
                        <a:buChar char="•"/>
                      </a:pPr>
                      <a:r>
                        <a:rPr lang="en-GB" sz="1100" b="0" dirty="0">
                          <a:latin typeface="Arial" panose="020B0604020202020204" pitchFamily="34" charset="0"/>
                          <a:cs typeface="Arial" panose="020B0604020202020204" pitchFamily="34" charset="0"/>
                        </a:rPr>
                        <a:t>Alternative pricing models can be explored on request. </a:t>
                      </a:r>
                    </a:p>
                    <a:p>
                      <a:pPr marL="171450" indent="-171450">
                        <a:buFont typeface="Arial" panose="020B0604020202020204" pitchFamily="34" charset="0"/>
                        <a:buChar char="•"/>
                      </a:pPr>
                      <a:r>
                        <a:rPr lang="en-GB" sz="1100" b="0" dirty="0">
                          <a:latin typeface="Arial" panose="020B0604020202020204" pitchFamily="34" charset="0"/>
                          <a:cs typeface="Arial" panose="020B0604020202020204" pitchFamily="34" charset="0"/>
                        </a:rPr>
                        <a:t>In person training is billed at an extra cost depending on travel and sessions booked</a:t>
                      </a:r>
                    </a:p>
                  </a:txBody>
                  <a:tcPr>
                    <a:solidFill>
                      <a:schemeClr val="bg1">
                        <a:lumMod val="95000"/>
                      </a:schemeClr>
                    </a:solidFill>
                  </a:tcPr>
                </a:tc>
                <a:tc hMerge="1">
                  <a:txBody>
                    <a:bodyPr/>
                    <a:lstStyle/>
                    <a:p>
                      <a:pPr marL="171450" indent="-171450">
                        <a:buFont typeface="Arial" panose="020B0604020202020204" pitchFamily="34" charset="0"/>
                        <a:buChar char="•"/>
                      </a:pPr>
                      <a:endParaRPr lang="en-GB" sz="1100" b="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155044613"/>
                  </a:ext>
                </a:extLst>
              </a:tr>
              <a:tr h="174518">
                <a:tc>
                  <a:txBody>
                    <a:bodyPr/>
                    <a:lstStyle/>
                    <a:p>
                      <a:pPr marL="0" indent="0">
                        <a:buFont typeface="Arial" panose="020B0604020202020204" pitchFamily="34" charset="0"/>
                        <a:buNone/>
                      </a:pPr>
                      <a:r>
                        <a:rPr lang="en-GB" sz="1100" b="1" dirty="0">
                          <a:latin typeface="Arial" panose="020B0604020202020204" pitchFamily="34" charset="0"/>
                          <a:cs typeface="Arial" panose="020B0604020202020204" pitchFamily="34" charset="0"/>
                        </a:rPr>
                        <a:t>Per service user</a:t>
                      </a:r>
                    </a:p>
                    <a:p>
                      <a:pPr marL="171450" indent="-171450">
                        <a:buFont typeface="Arial" panose="020B0604020202020204" pitchFamily="34" charset="0"/>
                        <a:buChar char="•"/>
                      </a:pPr>
                      <a:r>
                        <a:rPr lang="en-GB" sz="1100" b="0" dirty="0">
                          <a:latin typeface="Arial" panose="020B0604020202020204" pitchFamily="34" charset="0"/>
                          <a:cs typeface="Arial" panose="020B0604020202020204" pitchFamily="34" charset="0"/>
                        </a:rPr>
                        <a:t>Roughly estimated at between £15 -£40+VAT/month, dependent on service and hours provided. Varies monthly based on active service users</a:t>
                      </a:r>
                    </a:p>
                  </a:txBody>
                  <a:tcPr>
                    <a:solidFill>
                      <a:schemeClr val="bg1">
                        <a:lumMod val="95000"/>
                      </a:schemeClr>
                    </a:solidFill>
                  </a:tcPr>
                </a:tc>
                <a:tc>
                  <a:txBody>
                    <a:bodyPr/>
                    <a:lstStyle/>
                    <a:p>
                      <a:pPr marL="0" indent="0">
                        <a:buFont typeface="Arial" panose="020B0604020202020204" pitchFamily="34" charset="0"/>
                        <a:buNone/>
                      </a:pPr>
                      <a:r>
                        <a:rPr lang="en-GB" sz="1100" b="1" dirty="0">
                          <a:latin typeface="Arial" panose="020B0604020202020204" pitchFamily="34" charset="0"/>
                          <a:cs typeface="Arial" panose="020B0604020202020204" pitchFamily="34" charset="0"/>
                        </a:rPr>
                        <a:t>Fixed term</a:t>
                      </a:r>
                      <a:endParaRPr lang="en-GB" sz="1100"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b="0" dirty="0">
                          <a:latin typeface="Arial" panose="020B0604020202020204" pitchFamily="34" charset="0"/>
                          <a:cs typeface="Arial" panose="020B0604020202020204" pitchFamily="34" charset="0"/>
                        </a:rPr>
                        <a:t>Based on the number of service users at the time of agreement, usually fixed for 12 months. Can switch between terms</a:t>
                      </a:r>
                      <a:endParaRPr lang="en-GB" sz="1100" b="1"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988047573"/>
                  </a:ext>
                </a:extLst>
              </a:tr>
            </a:tbl>
          </a:graphicData>
        </a:graphic>
      </p:graphicFrame>
      <p:pic>
        <p:nvPicPr>
          <p:cNvPr id="4100" name="Picture 4" descr="A green and black logo&#10;&#10;Description automatically generated">
            <a:hlinkClick r:id="rId4"/>
            <a:extLst>
              <a:ext uri="{FF2B5EF4-FFF2-40B4-BE49-F238E27FC236}">
                <a16:creationId xmlns:a16="http://schemas.microsoft.com/office/drawing/2014/main" id="{E34A5E90-13B2-8D1F-7654-7AC90675C9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35339" y="65914"/>
            <a:ext cx="1590675" cy="5238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a:extLst>
              <a:ext uri="{FF2B5EF4-FFF2-40B4-BE49-F238E27FC236}">
                <a16:creationId xmlns:a16="http://schemas.microsoft.com/office/drawing/2014/main" id="{ABAA76D1-C174-BA87-4E15-2F4B4C1602D8}"/>
              </a:ext>
            </a:extLst>
          </p:cNvPr>
          <p:cNvGraphicFramePr>
            <a:graphicFrameLocks/>
          </p:cNvGraphicFramePr>
          <p:nvPr>
            <p:extLst>
              <p:ext uri="{D42A27DB-BD31-4B8C-83A1-F6EECF244321}">
                <p14:modId xmlns:p14="http://schemas.microsoft.com/office/powerpoint/2010/main" val="486887577"/>
              </p:ext>
            </p:extLst>
          </p:nvPr>
        </p:nvGraphicFramePr>
        <p:xfrm>
          <a:off x="2484783" y="1265247"/>
          <a:ext cx="6309896" cy="2407920"/>
        </p:xfrm>
        <a:graphic>
          <a:graphicData uri="http://schemas.openxmlformats.org/drawingml/2006/table">
            <a:tbl>
              <a:tblPr firstRow="1" bandRow="1">
                <a:tableStyleId>{5C22544A-7EE6-4342-B048-85BDC9FD1C3A}</a:tableStyleId>
              </a:tblPr>
              <a:tblGrid>
                <a:gridCol w="3074313">
                  <a:extLst>
                    <a:ext uri="{9D8B030D-6E8A-4147-A177-3AD203B41FA5}">
                      <a16:colId xmlns:a16="http://schemas.microsoft.com/office/drawing/2014/main" val="526830796"/>
                    </a:ext>
                  </a:extLst>
                </a:gridCol>
                <a:gridCol w="3235583">
                  <a:extLst>
                    <a:ext uri="{9D8B030D-6E8A-4147-A177-3AD203B41FA5}">
                      <a16:colId xmlns:a16="http://schemas.microsoft.com/office/drawing/2014/main" val="1018241146"/>
                    </a:ext>
                  </a:extLst>
                </a:gridCol>
              </a:tblGrid>
              <a:tr h="171842">
                <a:tc gridSpan="2">
                  <a:txBody>
                    <a:bodyPr/>
                    <a:lstStyle/>
                    <a:p>
                      <a:r>
                        <a:rPr lang="en-GB" sz="1400" b="0" i="0" kern="1200" dirty="0">
                          <a:solidFill>
                            <a:schemeClr val="lt1"/>
                          </a:solidFill>
                          <a:effectLst/>
                          <a:latin typeface="Arial" panose="020B0604020202020204" pitchFamily="34" charset="0"/>
                          <a:ea typeface="+mn-ea"/>
                          <a:cs typeface="Arial" panose="020B0604020202020204" pitchFamily="34" charset="0"/>
                        </a:rPr>
                        <a:t> </a:t>
                      </a:r>
                      <a:r>
                        <a:rPr lang="en-GB" sz="1400" b="1" i="0" kern="1200" dirty="0">
                          <a:solidFill>
                            <a:schemeClr val="lt1"/>
                          </a:solidFill>
                          <a:effectLst/>
                          <a:latin typeface="Arial" panose="020B0604020202020204" pitchFamily="34" charset="0"/>
                          <a:ea typeface="+mn-ea"/>
                          <a:cs typeface="Arial" panose="020B0604020202020204" pitchFamily="34" charset="0"/>
                        </a:rPr>
                        <a:t>Features </a:t>
                      </a:r>
                      <a:endParaRPr lang="en-GB" sz="1400" dirty="0">
                        <a:latin typeface="Arial" panose="020B0604020202020204" pitchFamily="34" charset="0"/>
                        <a:cs typeface="Arial" panose="020B0604020202020204" pitchFamily="34" charset="0"/>
                      </a:endParaRPr>
                    </a:p>
                  </a:txBody>
                  <a:tcPr anchor="ctr">
                    <a:solidFill>
                      <a:srgbClr val="005EB8"/>
                    </a:solidFill>
                  </a:tcPr>
                </a:tc>
                <a:tc hMerge="1">
                  <a:txBody>
                    <a:bodyPr/>
                    <a:lstStyle/>
                    <a:p>
                      <a:endParaRPr lang="en-GB" sz="1400" dirty="0">
                        <a:latin typeface="Arial" panose="020B0604020202020204" pitchFamily="34" charset="0"/>
                        <a:cs typeface="Arial" panose="020B0604020202020204" pitchFamily="34" charset="0"/>
                      </a:endParaRPr>
                    </a:p>
                  </a:txBody>
                  <a:tcPr anchor="ctr">
                    <a:solidFill>
                      <a:srgbClr val="005EB8"/>
                    </a:solidFill>
                  </a:tcPr>
                </a:tc>
                <a:extLst>
                  <a:ext uri="{0D108BD9-81ED-4DB2-BD59-A6C34878D82A}">
                    <a16:rowId xmlns:a16="http://schemas.microsoft.com/office/drawing/2014/main" val="1785479990"/>
                  </a:ext>
                </a:extLst>
              </a:tr>
              <a:tr h="1469251">
                <a:tc>
                  <a:txBody>
                    <a:bodyPr/>
                    <a:lstStyle/>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Generate full care plans </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Integrate / build your own risk assessments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Third party access for assured safety</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Comprehensive rostering system</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Integrated body maps </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Accident reporting</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Automated compliance checks </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Notes and comprehensive reports </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Create your own reports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Electronic logs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Integrated client agreements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none" strike="noStrike" dirty="0">
                          <a:solidFill>
                            <a:srgbClr val="000000"/>
                          </a:solidFill>
                          <a:effectLst/>
                          <a:latin typeface="Arial" panose="020B0604020202020204" pitchFamily="34" charset="0"/>
                        </a:rPr>
                        <a:t>E-MAR chart, with real time updates</a:t>
                      </a:r>
                    </a:p>
                  </a:txBody>
                  <a:tcPr anchor="ctr">
                    <a:lnR w="12700" cap="flat" cmpd="sng" algn="ctr">
                      <a:solidFill>
                        <a:srgbClr val="F2F2F2"/>
                      </a:solidFill>
                      <a:prstDash val="solid"/>
                      <a:round/>
                      <a:headEnd type="none" w="med" len="med"/>
                      <a:tailEnd type="none" w="med" len="med"/>
                    </a:lnR>
                    <a:solidFill>
                      <a:schemeClr val="bg1">
                        <a:lumMod val="95000"/>
                      </a:schemeClr>
                    </a:solidFill>
                  </a:tcPr>
                </a:tc>
                <a:tc>
                  <a:txBody>
                    <a:bodyPr/>
                    <a:lstStyle/>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Application API and staff application forms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none" strike="noStrike" dirty="0">
                          <a:solidFill>
                            <a:srgbClr val="000000"/>
                          </a:solidFill>
                          <a:effectLst/>
                          <a:latin typeface="Arial" panose="020B0604020202020204" pitchFamily="34" charset="0"/>
                        </a:rPr>
                        <a:t>Integrated referencing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none" strike="noStrike" dirty="0">
                          <a:solidFill>
                            <a:srgbClr val="000000"/>
                          </a:solidFill>
                          <a:effectLst/>
                          <a:latin typeface="Arial" panose="020B0604020202020204" pitchFamily="34" charset="0"/>
                        </a:rPr>
                        <a:t>Integrated carer agreements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none" strike="noStrike" dirty="0">
                          <a:solidFill>
                            <a:srgbClr val="000000"/>
                          </a:solidFill>
                          <a:effectLst/>
                          <a:latin typeface="Arial" panose="020B0604020202020204" pitchFamily="34" charset="0"/>
                        </a:rPr>
                        <a:t>Interviews/records and competency sign off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none" strike="noStrike" dirty="0">
                          <a:solidFill>
                            <a:srgbClr val="000000"/>
                          </a:solidFill>
                          <a:effectLst/>
                          <a:latin typeface="Arial" panose="020B0604020202020204" pitchFamily="34" charset="0"/>
                        </a:rPr>
                        <a:t>Plan and record shadowing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none" strike="noStrike" dirty="0">
                          <a:solidFill>
                            <a:srgbClr val="000000"/>
                          </a:solidFill>
                          <a:effectLst/>
                          <a:latin typeface="Arial" panose="020B0604020202020204" pitchFamily="34" charset="0"/>
                        </a:rPr>
                        <a:t>Keeping all staff meeting notes in the platform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none" strike="noStrike" dirty="0">
                          <a:solidFill>
                            <a:srgbClr val="000000"/>
                          </a:solidFill>
                          <a:effectLst/>
                          <a:latin typeface="Arial" panose="020B0604020202020204" pitchFamily="34" charset="0"/>
                        </a:rPr>
                        <a:t>Automated training matrix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none" strike="noStrike" dirty="0">
                          <a:solidFill>
                            <a:srgbClr val="000000"/>
                          </a:solidFill>
                          <a:effectLst/>
                          <a:latin typeface="Arial" panose="020B0604020202020204" pitchFamily="34" charset="0"/>
                        </a:rPr>
                        <a:t>Custom form builder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none" strike="noStrike" dirty="0">
                          <a:solidFill>
                            <a:srgbClr val="000000"/>
                          </a:solidFill>
                          <a:effectLst/>
                          <a:latin typeface="Arial" panose="020B0604020202020204" pitchFamily="34" charset="0"/>
                        </a:rPr>
                        <a:t>Observations and supervision</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none" strike="noStrike" dirty="0">
                          <a:solidFill>
                            <a:srgbClr val="000000"/>
                          </a:solidFill>
                          <a:effectLst/>
                          <a:latin typeface="Arial" panose="020B0604020202020204" pitchFamily="34" charset="0"/>
                        </a:rPr>
                        <a:t>Recruitment tracker</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none" strike="noStrike" dirty="0">
                          <a:solidFill>
                            <a:srgbClr val="000000"/>
                          </a:solidFill>
                          <a:effectLst/>
                          <a:latin typeface="Arial" panose="020B0604020202020204" pitchFamily="34" charset="0"/>
                        </a:rPr>
                        <a:t>Real time alerts and notifications</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none" strike="noStrike" dirty="0">
                          <a:solidFill>
                            <a:srgbClr val="000000"/>
                          </a:solidFill>
                          <a:effectLst/>
                          <a:latin typeface="Arial" panose="020B0604020202020204" pitchFamily="34" charset="0"/>
                        </a:rPr>
                        <a:t>SMS and push Notifications</a:t>
                      </a:r>
                    </a:p>
                  </a:txBody>
                  <a:tcPr anchor="ctr">
                    <a:lnL w="12700" cap="flat" cmpd="sng" algn="ctr">
                      <a:solidFill>
                        <a:srgbClr val="F2F2F2"/>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4155044613"/>
                  </a:ext>
                </a:extLst>
              </a:tr>
            </a:tbl>
          </a:graphicData>
        </a:graphic>
      </p:graphicFrame>
      <p:pic>
        <p:nvPicPr>
          <p:cNvPr id="14" name="Picture 13">
            <a:extLst>
              <a:ext uri="{FF2B5EF4-FFF2-40B4-BE49-F238E27FC236}">
                <a16:creationId xmlns:a16="http://schemas.microsoft.com/office/drawing/2014/main" id="{D6F924B2-C072-8D07-DB6B-D0D351A12848}"/>
              </a:ext>
            </a:extLst>
          </p:cNvPr>
          <p:cNvPicPr>
            <a:picLocks noChangeAspect="1"/>
          </p:cNvPicPr>
          <p:nvPr/>
        </p:nvPicPr>
        <p:blipFill rotWithShape="1">
          <a:blip r:embed="rId6"/>
          <a:srcRect l="1748" t="2561" b="1"/>
          <a:stretch/>
        </p:blipFill>
        <p:spPr>
          <a:xfrm>
            <a:off x="8880524" y="1716787"/>
            <a:ext cx="3233956" cy="1838002"/>
          </a:xfrm>
          <a:prstGeom prst="rect">
            <a:avLst/>
          </a:prstGeom>
        </p:spPr>
      </p:pic>
      <p:sp>
        <p:nvSpPr>
          <p:cNvPr id="9" name="TextBox 8">
            <a:extLst>
              <a:ext uri="{FF2B5EF4-FFF2-40B4-BE49-F238E27FC236}">
                <a16:creationId xmlns:a16="http://schemas.microsoft.com/office/drawing/2014/main" id="{330455D2-E8B0-EA84-1C7F-5B301D350A35}"/>
              </a:ext>
            </a:extLst>
          </p:cNvPr>
          <p:cNvSpPr txBox="1"/>
          <p:nvPr/>
        </p:nvSpPr>
        <p:spPr>
          <a:xfrm>
            <a:off x="0" y="946292"/>
            <a:ext cx="8258992" cy="246221"/>
          </a:xfrm>
          <a:prstGeom prst="rect">
            <a:avLst/>
          </a:prstGeom>
          <a:noFill/>
        </p:spPr>
        <p:txBody>
          <a:bodyPr wrap="none" rtlCol="0">
            <a:spAutoFit/>
          </a:bodyPr>
          <a:lstStyle/>
          <a:p>
            <a:r>
              <a:rPr lang="en-GB" sz="1000" dirty="0">
                <a:solidFill>
                  <a:schemeClr val="bg1"/>
                </a:solidFill>
                <a:latin typeface="Arial" panose="020B0604020202020204" pitchFamily="34" charset="0"/>
                <a:cs typeface="Arial" panose="020B0604020202020204" pitchFamily="34" charset="0"/>
              </a:rPr>
              <a:t>Information taken from the </a:t>
            </a:r>
            <a:r>
              <a:rPr lang="en-GB" sz="1000" dirty="0">
                <a:solidFill>
                  <a:schemeClr val="bg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Digitising Social Care Assured Solutions List</a:t>
            </a:r>
            <a:r>
              <a:rPr lang="en-GB" sz="1000" dirty="0">
                <a:solidFill>
                  <a:schemeClr val="bg1"/>
                </a:solidFill>
                <a:latin typeface="Arial" panose="020B0604020202020204" pitchFamily="34" charset="0"/>
                <a:cs typeface="Arial" panose="020B0604020202020204" pitchFamily="34" charset="0"/>
              </a:rPr>
              <a:t> and answers to a NWL questionnaire from </a:t>
            </a:r>
            <a:r>
              <a:rPr lang="en-GB" sz="1000" dirty="0" err="1">
                <a:solidFill>
                  <a:schemeClr val="bg1"/>
                </a:solidFill>
                <a:latin typeface="Arial" panose="020B0604020202020204" pitchFamily="34" charset="0"/>
                <a:cs typeface="Arial" panose="020B0604020202020204" pitchFamily="34" charset="0"/>
              </a:rPr>
              <a:t>Careberry</a:t>
            </a:r>
            <a:r>
              <a:rPr lang="en-GB" sz="1000" dirty="0">
                <a:solidFill>
                  <a:schemeClr val="bg1"/>
                </a:solidFill>
                <a:latin typeface="Arial" panose="020B0604020202020204" pitchFamily="34" charset="0"/>
                <a:cs typeface="Arial" panose="020B0604020202020204" pitchFamily="34" charset="0"/>
              </a:rPr>
              <a:t> on 23 May 2023  </a:t>
            </a:r>
          </a:p>
        </p:txBody>
      </p:sp>
      <p:sp>
        <p:nvSpPr>
          <p:cNvPr id="13" name="TextBox 12">
            <a:extLst>
              <a:ext uri="{FF2B5EF4-FFF2-40B4-BE49-F238E27FC236}">
                <a16:creationId xmlns:a16="http://schemas.microsoft.com/office/drawing/2014/main" id="{CC544E48-2BD1-803A-7C04-73E6EB5F60AF}"/>
              </a:ext>
            </a:extLst>
          </p:cNvPr>
          <p:cNvSpPr txBox="1"/>
          <p:nvPr/>
        </p:nvSpPr>
        <p:spPr>
          <a:xfrm>
            <a:off x="111705" y="6639964"/>
            <a:ext cx="1794081" cy="215444"/>
          </a:xfrm>
          <a:prstGeom prst="rect">
            <a:avLst/>
          </a:prstGeom>
          <a:noFill/>
        </p:spPr>
        <p:txBody>
          <a:bodyPr wrap="none" rtlCol="0">
            <a:spAutoFit/>
          </a:bodyPr>
          <a:lstStyle/>
          <a:p>
            <a:r>
              <a:rPr lang="en-GB" sz="800" dirty="0">
                <a:latin typeface="Arial" panose="020B0604020202020204" pitchFamily="34" charset="0"/>
                <a:cs typeface="Arial" panose="020B0604020202020204" pitchFamily="34" charset="0"/>
              </a:rPr>
              <a:t>*HTML view integration in progress</a:t>
            </a:r>
          </a:p>
        </p:txBody>
      </p:sp>
    </p:spTree>
    <p:extLst>
      <p:ext uri="{BB962C8B-B14F-4D97-AF65-F5344CB8AC3E}">
        <p14:creationId xmlns:p14="http://schemas.microsoft.com/office/powerpoint/2010/main" val="1773020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EC0FC13D-F7D4-49FA-C8DD-29D982C97DC1}"/>
              </a:ext>
            </a:extLst>
          </p:cNvPr>
          <p:cNvGraphicFramePr>
            <a:graphicFrameLocks noGrp="1"/>
          </p:cNvGraphicFramePr>
          <p:nvPr>
            <p:ph idx="1"/>
            <p:extLst>
              <p:ext uri="{D42A27DB-BD31-4B8C-83A1-F6EECF244321}">
                <p14:modId xmlns:p14="http://schemas.microsoft.com/office/powerpoint/2010/main" val="787796379"/>
              </p:ext>
            </p:extLst>
          </p:nvPr>
        </p:nvGraphicFramePr>
        <p:xfrm>
          <a:off x="2483332" y="3235593"/>
          <a:ext cx="9548594" cy="2072640"/>
        </p:xfrm>
        <a:graphic>
          <a:graphicData uri="http://schemas.openxmlformats.org/drawingml/2006/table">
            <a:tbl>
              <a:tblPr firstRow="1" bandRow="1">
                <a:tableStyleId>{5C22544A-7EE6-4342-B048-85BDC9FD1C3A}</a:tableStyleId>
              </a:tblPr>
              <a:tblGrid>
                <a:gridCol w="5218043">
                  <a:extLst>
                    <a:ext uri="{9D8B030D-6E8A-4147-A177-3AD203B41FA5}">
                      <a16:colId xmlns:a16="http://schemas.microsoft.com/office/drawing/2014/main" val="1279803320"/>
                    </a:ext>
                  </a:extLst>
                </a:gridCol>
                <a:gridCol w="2733262">
                  <a:extLst>
                    <a:ext uri="{9D8B030D-6E8A-4147-A177-3AD203B41FA5}">
                      <a16:colId xmlns:a16="http://schemas.microsoft.com/office/drawing/2014/main" val="3003256051"/>
                    </a:ext>
                  </a:extLst>
                </a:gridCol>
                <a:gridCol w="1597289">
                  <a:extLst>
                    <a:ext uri="{9D8B030D-6E8A-4147-A177-3AD203B41FA5}">
                      <a16:colId xmlns:a16="http://schemas.microsoft.com/office/drawing/2014/main" val="526830796"/>
                    </a:ext>
                  </a:extLst>
                </a:gridCol>
              </a:tblGrid>
              <a:tr h="184416">
                <a:tc>
                  <a:txBody>
                    <a:bodyPr/>
                    <a:lstStyle/>
                    <a:p>
                      <a:r>
                        <a:rPr lang="en-GB" sz="1400" dirty="0">
                          <a:latin typeface="Arial" panose="020B0604020202020204" pitchFamily="34" charset="0"/>
                          <a:cs typeface="Arial" panose="020B0604020202020204" pitchFamily="34" charset="0"/>
                        </a:rPr>
                        <a:t>Mobilisation &amp; Installation</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Training Offer</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Data Migration</a:t>
                      </a:r>
                    </a:p>
                  </a:txBody>
                  <a:tcPr>
                    <a:solidFill>
                      <a:srgbClr val="005EB8"/>
                    </a:solidFill>
                  </a:tcPr>
                </a:tc>
                <a:extLst>
                  <a:ext uri="{0D108BD9-81ED-4DB2-BD59-A6C34878D82A}">
                    <a16:rowId xmlns:a16="http://schemas.microsoft.com/office/drawing/2014/main" val="1785479990"/>
                  </a:ext>
                </a:extLst>
              </a:tr>
              <a:tr h="1171044">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Approximately 30 day implementation period, tailored to needs and availability</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The following steps are included in mobilisation plan following contract signing: </a:t>
                      </a:r>
                    </a:p>
                    <a:p>
                      <a:pPr marL="628639" marR="0" lvl="1"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Migration files to be completed and sent back; </a:t>
                      </a:r>
                    </a:p>
                    <a:p>
                      <a:pPr marL="628639" marR="0" lvl="1"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Hardware ordered and invoice sent; </a:t>
                      </a:r>
                    </a:p>
                    <a:p>
                      <a:pPr marL="628639" marR="0" lvl="1"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Cloud built; </a:t>
                      </a:r>
                    </a:p>
                    <a:p>
                      <a:pPr marL="628639" marR="0" lvl="1"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Onboarded date agreed, hardware shipped; </a:t>
                      </a:r>
                    </a:p>
                    <a:p>
                      <a:pPr marL="628639" marR="0" lvl="1"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Onsite training carried out​</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Plan of action outlined with key activities for go live and set up with assigned roles and responsibilities at implementation outset</a:t>
                      </a:r>
                    </a:p>
                  </a:txBody>
                  <a:tcPr>
                    <a:solidFill>
                      <a:schemeClr val="bg1">
                        <a:lumMod val="95000"/>
                      </a:schemeClr>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Offers both onsite and online training (at additional cost for onsite training), individually or as a blend of face-to-face, group, and self-service training</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Online training and tutorial videos available on website</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Ongoing support at no extra cost​</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One day training for all staff provided during typical implementation </a:t>
                      </a:r>
                    </a:p>
                  </a:txBody>
                  <a:tcPr>
                    <a:solidFill>
                      <a:schemeClr val="bg1">
                        <a:lumMod val="95000"/>
                      </a:schemeClr>
                    </a:solidFill>
                  </a:tcPr>
                </a:tc>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One-off data transfer per home available, with or without care plan options</a:t>
                      </a:r>
                    </a:p>
                  </a:txBody>
                  <a:tcPr>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3" name="Slide Number Placeholder 2">
            <a:extLst>
              <a:ext uri="{FF2B5EF4-FFF2-40B4-BE49-F238E27FC236}">
                <a16:creationId xmlns:a16="http://schemas.microsoft.com/office/drawing/2014/main" id="{2734C757-0B4D-21F5-2153-1F7C26324924}"/>
              </a:ext>
            </a:extLst>
          </p:cNvPr>
          <p:cNvSpPr>
            <a:spLocks noGrp="1"/>
          </p:cNvSpPr>
          <p:nvPr>
            <p:ph type="sldNum" sz="quarter" idx="12"/>
          </p:nvPr>
        </p:nvSpPr>
        <p:spPr/>
        <p:txBody>
          <a:bodyPr/>
          <a:lstStyle/>
          <a:p>
            <a:fld id="{E76F84FA-B8EB-462F-97BA-032CB76B4E3A}" type="slidenum">
              <a:rPr lang="en-GB" smtClean="0"/>
              <a:t>14</a:t>
            </a:fld>
            <a:endParaRPr lang="en-GB"/>
          </a:p>
        </p:txBody>
      </p:sp>
      <p:sp>
        <p:nvSpPr>
          <p:cNvPr id="4" name="Title 3">
            <a:extLst>
              <a:ext uri="{FF2B5EF4-FFF2-40B4-BE49-F238E27FC236}">
                <a16:creationId xmlns:a16="http://schemas.microsoft.com/office/drawing/2014/main" id="{0B2E38AB-F1CD-5251-74E3-3D83194444C1}"/>
              </a:ext>
            </a:extLst>
          </p:cNvPr>
          <p:cNvSpPr>
            <a:spLocks noGrp="1"/>
          </p:cNvSpPr>
          <p:nvPr>
            <p:ph type="title"/>
          </p:nvPr>
        </p:nvSpPr>
        <p:spPr>
          <a:xfrm>
            <a:off x="407368" y="320006"/>
            <a:ext cx="11377264" cy="543595"/>
          </a:xfrm>
        </p:spPr>
        <p:txBody>
          <a:bodyPr>
            <a:normAutofit fontScale="90000"/>
          </a:bodyPr>
          <a:lstStyle/>
          <a:p>
            <a:r>
              <a:rPr lang="en-GB" dirty="0"/>
              <a:t>Care Vision</a:t>
            </a:r>
          </a:p>
        </p:txBody>
      </p:sp>
      <p:graphicFrame>
        <p:nvGraphicFramePr>
          <p:cNvPr id="7" name="Table 5">
            <a:extLst>
              <a:ext uri="{FF2B5EF4-FFF2-40B4-BE49-F238E27FC236}">
                <a16:creationId xmlns:a16="http://schemas.microsoft.com/office/drawing/2014/main" id="{B59775D4-0AD8-3CA2-9F44-2B4C79A6DC30}"/>
              </a:ext>
            </a:extLst>
          </p:cNvPr>
          <p:cNvGraphicFramePr>
            <a:graphicFrameLocks/>
          </p:cNvGraphicFramePr>
          <p:nvPr>
            <p:extLst>
              <p:ext uri="{D42A27DB-BD31-4B8C-83A1-F6EECF244321}">
                <p14:modId xmlns:p14="http://schemas.microsoft.com/office/powerpoint/2010/main" val="1512863968"/>
              </p:ext>
            </p:extLst>
          </p:nvPr>
        </p:nvGraphicFramePr>
        <p:xfrm>
          <a:off x="138744" y="4550488"/>
          <a:ext cx="2259898" cy="2118360"/>
        </p:xfrm>
        <a:graphic>
          <a:graphicData uri="http://schemas.openxmlformats.org/drawingml/2006/table">
            <a:tbl>
              <a:tblPr firstRow="1" bandRow="1">
                <a:tableStyleId>{5C22544A-7EE6-4342-B048-85BDC9FD1C3A}</a:tableStyleId>
              </a:tblPr>
              <a:tblGrid>
                <a:gridCol w="1915342">
                  <a:extLst>
                    <a:ext uri="{9D8B030D-6E8A-4147-A177-3AD203B41FA5}">
                      <a16:colId xmlns:a16="http://schemas.microsoft.com/office/drawing/2014/main" val="1279803320"/>
                    </a:ext>
                  </a:extLst>
                </a:gridCol>
                <a:gridCol w="344556">
                  <a:extLst>
                    <a:ext uri="{9D8B030D-6E8A-4147-A177-3AD203B41FA5}">
                      <a16:colId xmlns:a16="http://schemas.microsoft.com/office/drawing/2014/main" val="262344078"/>
                    </a:ext>
                  </a:extLst>
                </a:gridCol>
              </a:tblGrid>
              <a:tr h="132115">
                <a:tc gridSpan="2">
                  <a:txBody>
                    <a:bodyPr/>
                    <a:lstStyle/>
                    <a:p>
                      <a:r>
                        <a:rPr lang="en-GB" sz="1400" dirty="0">
                          <a:latin typeface="Arial" panose="020B0604020202020204" pitchFamily="34" charset="0"/>
                          <a:cs typeface="Arial" panose="020B0604020202020204" pitchFamily="34" charset="0"/>
                        </a:rPr>
                        <a:t>Technology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0">
                <a:tc>
                  <a:txBody>
                    <a:bodyPr/>
                    <a:lstStyle/>
                    <a:p>
                      <a:r>
                        <a:rPr lang="en-GB" sz="1100" b="1" dirty="0">
                          <a:latin typeface="Arial" panose="020B0604020202020204" pitchFamily="34" charset="0"/>
                          <a:cs typeface="Arial" panose="020B0604020202020204" pitchFamily="34" charset="0"/>
                        </a:rPr>
                        <a:t>Mobile application</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0">
                <a:tc>
                  <a:txBody>
                    <a:bodyPr/>
                    <a:lstStyle/>
                    <a:p>
                      <a:r>
                        <a:rPr lang="en-GB" sz="1100" b="1" dirty="0">
                          <a:latin typeface="Arial" panose="020B0604020202020204" pitchFamily="34" charset="0"/>
                          <a:cs typeface="Arial" panose="020B0604020202020204" pitchFamily="34" charset="0"/>
                        </a:rPr>
                        <a:t>Desktop application</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201886675"/>
                  </a:ext>
                </a:extLst>
              </a:tr>
              <a:tr h="0">
                <a:tc>
                  <a:txBody>
                    <a:bodyPr/>
                    <a:lstStyle/>
                    <a:p>
                      <a:r>
                        <a:rPr lang="en-GB" sz="1100" b="1" dirty="0">
                          <a:latin typeface="Arial" panose="020B0604020202020204" pitchFamily="34" charset="0"/>
                          <a:cs typeface="Arial" panose="020B0604020202020204" pitchFamily="34" charset="0"/>
                        </a:rPr>
                        <a:t>Browser application</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60800669"/>
                  </a:ext>
                </a:extLst>
              </a:tr>
              <a:tr h="0">
                <a:tc>
                  <a:txBody>
                    <a:bodyPr/>
                    <a:lstStyle/>
                    <a:p>
                      <a:r>
                        <a:rPr lang="en-GB" sz="1100" b="1" dirty="0">
                          <a:latin typeface="Arial" panose="020B0604020202020204" pitchFamily="34" charset="0"/>
                          <a:cs typeface="Arial" panose="020B0604020202020204" pitchFamily="34" charset="0"/>
                        </a:rPr>
                        <a:t>Works offline</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3331986555"/>
                  </a:ext>
                </a:extLst>
              </a:tr>
              <a:tr h="0">
                <a:tc>
                  <a:txBody>
                    <a:bodyPr/>
                    <a:lstStyle/>
                    <a:p>
                      <a:r>
                        <a:rPr lang="en-GB" sz="1100" b="1" dirty="0">
                          <a:latin typeface="Arial" panose="020B0604020202020204" pitchFamily="34" charset="0"/>
                          <a:cs typeface="Arial" panose="020B0604020202020204" pitchFamily="34" charset="0"/>
                        </a:rPr>
                        <a:t>Tech support available</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10331511"/>
                  </a:ext>
                </a:extLst>
              </a:tr>
              <a:tr h="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100" b="1" dirty="0">
                          <a:latin typeface="Arial" panose="020B0604020202020204" pitchFamily="34" charset="0"/>
                          <a:cs typeface="Arial" panose="020B0604020202020204" pitchFamily="34" charset="0"/>
                        </a:rPr>
                        <a:t>Devices can be supplied</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196813328"/>
                  </a:ext>
                </a:extLst>
              </a:tr>
              <a:tr h="0">
                <a:tc>
                  <a:txBody>
                    <a:bodyPr/>
                    <a:lstStyle/>
                    <a:p>
                      <a:r>
                        <a:rPr lang="en-GB" sz="1100" b="1" dirty="0">
                          <a:latin typeface="Arial" panose="020B0604020202020204" pitchFamily="34" charset="0"/>
                          <a:cs typeface="Arial" panose="020B0604020202020204" pitchFamily="34" charset="0"/>
                        </a:rPr>
                        <a:t>Own devices can be used</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2734113664"/>
                  </a:ext>
                </a:extLst>
              </a:tr>
            </a:tbl>
          </a:graphicData>
        </a:graphic>
      </p:graphicFrame>
      <p:graphicFrame>
        <p:nvGraphicFramePr>
          <p:cNvPr id="8" name="Table 5">
            <a:extLst>
              <a:ext uri="{FF2B5EF4-FFF2-40B4-BE49-F238E27FC236}">
                <a16:creationId xmlns:a16="http://schemas.microsoft.com/office/drawing/2014/main" id="{4488907A-F1F9-054E-4907-2483F91C6C33}"/>
              </a:ext>
            </a:extLst>
          </p:cNvPr>
          <p:cNvGraphicFramePr>
            <a:graphicFrameLocks/>
          </p:cNvGraphicFramePr>
          <p:nvPr>
            <p:extLst>
              <p:ext uri="{D42A27DB-BD31-4B8C-83A1-F6EECF244321}">
                <p14:modId xmlns:p14="http://schemas.microsoft.com/office/powerpoint/2010/main" val="2639038945"/>
              </p:ext>
            </p:extLst>
          </p:nvPr>
        </p:nvGraphicFramePr>
        <p:xfrm>
          <a:off x="138745" y="2152272"/>
          <a:ext cx="2259898" cy="2377440"/>
        </p:xfrm>
        <a:graphic>
          <a:graphicData uri="http://schemas.openxmlformats.org/drawingml/2006/table">
            <a:tbl>
              <a:tblPr firstRow="1" bandRow="1">
                <a:tableStyleId>{5C22544A-7EE6-4342-B048-85BDC9FD1C3A}</a:tableStyleId>
              </a:tblPr>
              <a:tblGrid>
                <a:gridCol w="1991807">
                  <a:extLst>
                    <a:ext uri="{9D8B030D-6E8A-4147-A177-3AD203B41FA5}">
                      <a16:colId xmlns:a16="http://schemas.microsoft.com/office/drawing/2014/main" val="1279803320"/>
                    </a:ext>
                  </a:extLst>
                </a:gridCol>
                <a:gridCol w="268091">
                  <a:extLst>
                    <a:ext uri="{9D8B030D-6E8A-4147-A177-3AD203B41FA5}">
                      <a16:colId xmlns:a16="http://schemas.microsoft.com/office/drawing/2014/main" val="3003256051"/>
                    </a:ext>
                  </a:extLst>
                </a:gridCol>
              </a:tblGrid>
              <a:tr h="0">
                <a:tc gridSpan="2">
                  <a:txBody>
                    <a:bodyPr/>
                    <a:lstStyle/>
                    <a:p>
                      <a:r>
                        <a:rPr lang="en-GB" sz="1400" dirty="0">
                          <a:latin typeface="Arial" panose="020B0604020202020204" pitchFamily="34" charset="0"/>
                          <a:cs typeface="Arial" panose="020B0604020202020204" pitchFamily="34" charset="0"/>
                        </a:rPr>
                        <a:t>Interoperability</a:t>
                      </a:r>
                    </a:p>
                  </a:txBody>
                  <a:tcPr anchor="ctr">
                    <a:solidFill>
                      <a:srgbClr val="005EB8"/>
                    </a:solidFill>
                  </a:tcPr>
                </a:tc>
                <a:tc hMerge="1">
                  <a:txBody>
                    <a:bodyPr/>
                    <a:lstStyle/>
                    <a:p>
                      <a:endParaRPr lang="en-GB" dirty="0"/>
                    </a:p>
                  </a:txBody>
                  <a:tcPr>
                    <a:solidFill>
                      <a:srgbClr val="005EB8"/>
                    </a:solidFill>
                  </a:tcPr>
                </a:tc>
                <a:extLst>
                  <a:ext uri="{0D108BD9-81ED-4DB2-BD59-A6C34878D82A}">
                    <a16:rowId xmlns:a16="http://schemas.microsoft.com/office/drawing/2014/main" val="1785479990"/>
                  </a:ext>
                </a:extLst>
              </a:tr>
              <a:tr h="0">
                <a:tc>
                  <a:txBody>
                    <a:bodyPr/>
                    <a:lstStyle/>
                    <a:p>
                      <a:r>
                        <a:rPr lang="en-GB" sz="1000" b="1" dirty="0">
                          <a:latin typeface="Arial" panose="020B0604020202020204" pitchFamily="34" charset="0"/>
                          <a:cs typeface="Arial" panose="020B0604020202020204" pitchFamily="34" charset="0"/>
                        </a:rPr>
                        <a:t>London Care Record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884111757"/>
                  </a:ext>
                </a:extLst>
              </a:tr>
              <a:tr h="0">
                <a:tc>
                  <a:txBody>
                    <a:bodyPr/>
                    <a:lstStyle/>
                    <a:p>
                      <a:r>
                        <a:rPr lang="en-GB" sz="1000" b="1" dirty="0">
                          <a:latin typeface="Arial" panose="020B0604020202020204" pitchFamily="34" charset="0"/>
                          <a:cs typeface="Arial" panose="020B0604020202020204" pitchFamily="34" charset="0"/>
                        </a:rPr>
                        <a:t>NHS Mail</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155044613"/>
                  </a:ext>
                </a:extLst>
              </a:tr>
              <a:tr h="0">
                <a:tc>
                  <a:txBody>
                    <a:bodyPr/>
                    <a:lstStyle/>
                    <a:p>
                      <a:r>
                        <a:rPr lang="en-GB" sz="1000" b="1" dirty="0">
                          <a:latin typeface="Arial" panose="020B0604020202020204" pitchFamily="34" charset="0"/>
                          <a:cs typeface="Arial" panose="020B0604020202020204" pitchFamily="34" charset="0"/>
                        </a:rPr>
                        <a:t>London Urgent Care Plan</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201886675"/>
                  </a:ext>
                </a:extLst>
              </a:tr>
              <a:tr h="0">
                <a:tc>
                  <a:txBody>
                    <a:bodyPr/>
                    <a:lstStyle/>
                    <a:p>
                      <a:r>
                        <a:rPr lang="en-GB" sz="1000" b="1" dirty="0" err="1">
                          <a:latin typeface="Arial" panose="020B0604020202020204" pitchFamily="34" charset="0"/>
                          <a:cs typeface="Arial" panose="020B0604020202020204" pitchFamily="34" charset="0"/>
                        </a:rPr>
                        <a:t>eMAR</a:t>
                      </a:r>
                      <a:r>
                        <a:rPr lang="en-GB" sz="1000" b="1" dirty="0">
                          <a:latin typeface="Arial" panose="020B0604020202020204" pitchFamily="34" charset="0"/>
                          <a:cs typeface="Arial" panose="020B0604020202020204" pitchFamily="34" charset="0"/>
                        </a:rPr>
                        <a:t> / pharmacy</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60800669"/>
                  </a:ext>
                </a:extLst>
              </a:tr>
              <a:tr h="0">
                <a:tc>
                  <a:txBody>
                    <a:bodyPr/>
                    <a:lstStyle/>
                    <a:p>
                      <a:r>
                        <a:rPr lang="en-GB" sz="1000" b="1" dirty="0">
                          <a:latin typeface="Arial" panose="020B0604020202020204" pitchFamily="34" charset="0"/>
                          <a:cs typeface="Arial" panose="020B0604020202020204" pitchFamily="34" charset="0"/>
                        </a:rPr>
                        <a:t>Monitoring systems</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3331986555"/>
                  </a:ext>
                </a:extLst>
              </a:tr>
              <a:tr h="0">
                <a:tc>
                  <a:txBody>
                    <a:bodyPr/>
                    <a:lstStyle/>
                    <a:p>
                      <a:r>
                        <a:rPr lang="en-GB" sz="1000" b="1" dirty="0">
                          <a:latin typeface="Arial" panose="020B0604020202020204" pitchFamily="34" charset="0"/>
                          <a:cs typeface="Arial" panose="020B0604020202020204" pitchFamily="34" charset="0"/>
                        </a:rPr>
                        <a:t>EMIS</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0331511"/>
                  </a:ext>
                </a:extLst>
              </a:tr>
              <a:tr h="0">
                <a:tc>
                  <a:txBody>
                    <a:bodyPr/>
                    <a:lstStyle/>
                    <a:p>
                      <a:r>
                        <a:rPr lang="en-GB" sz="1000" b="1" dirty="0">
                          <a:latin typeface="Arial" panose="020B0604020202020204" pitchFamily="34" charset="0"/>
                          <a:cs typeface="Arial" panose="020B0604020202020204" pitchFamily="34" charset="0"/>
                        </a:rPr>
                        <a:t>Health Information Exchange</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96813328"/>
                  </a:ext>
                </a:extLst>
              </a:tr>
              <a:tr h="0">
                <a:tc>
                  <a:txBody>
                    <a:bodyPr/>
                    <a:lstStyle/>
                    <a:p>
                      <a:r>
                        <a:rPr lang="en-GB" sz="1000" b="1" dirty="0">
                          <a:latin typeface="Arial" panose="020B0604020202020204" pitchFamily="34" charset="0"/>
                          <a:cs typeface="Arial" panose="020B0604020202020204" pitchFamily="34" charset="0"/>
                        </a:rPr>
                        <a:t>GP Connect</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solidFill>
                      <a:schemeClr val="bg1">
                        <a:lumMod val="95000"/>
                      </a:schemeClr>
                    </a:solidFill>
                  </a:tcPr>
                </a:tc>
                <a:extLst>
                  <a:ext uri="{0D108BD9-81ED-4DB2-BD59-A6C34878D82A}">
                    <a16:rowId xmlns:a16="http://schemas.microsoft.com/office/drawing/2014/main" val="2734113664"/>
                  </a:ext>
                </a:extLst>
              </a:tr>
            </a:tbl>
          </a:graphicData>
        </a:graphic>
      </p:graphicFrame>
      <p:graphicFrame>
        <p:nvGraphicFramePr>
          <p:cNvPr id="12" name="Table 5">
            <a:extLst>
              <a:ext uri="{FF2B5EF4-FFF2-40B4-BE49-F238E27FC236}">
                <a16:creationId xmlns:a16="http://schemas.microsoft.com/office/drawing/2014/main" id="{29219443-D11D-760F-0E72-8DA1DC442024}"/>
              </a:ext>
            </a:extLst>
          </p:cNvPr>
          <p:cNvGraphicFramePr>
            <a:graphicFrameLocks/>
          </p:cNvGraphicFramePr>
          <p:nvPr>
            <p:extLst>
              <p:ext uri="{D42A27DB-BD31-4B8C-83A1-F6EECF244321}">
                <p14:modId xmlns:p14="http://schemas.microsoft.com/office/powerpoint/2010/main" val="3706513864"/>
              </p:ext>
            </p:extLst>
          </p:nvPr>
        </p:nvGraphicFramePr>
        <p:xfrm>
          <a:off x="138745" y="1263393"/>
          <a:ext cx="2259898" cy="851309"/>
        </p:xfrm>
        <a:graphic>
          <a:graphicData uri="http://schemas.openxmlformats.org/drawingml/2006/table">
            <a:tbl>
              <a:tblPr firstRow="1" bandRow="1">
                <a:tableStyleId>{5C22544A-7EE6-4342-B048-85BDC9FD1C3A}</a:tableStyleId>
              </a:tblPr>
              <a:tblGrid>
                <a:gridCol w="1809325">
                  <a:extLst>
                    <a:ext uri="{9D8B030D-6E8A-4147-A177-3AD203B41FA5}">
                      <a16:colId xmlns:a16="http://schemas.microsoft.com/office/drawing/2014/main" val="1279803320"/>
                    </a:ext>
                  </a:extLst>
                </a:gridCol>
                <a:gridCol w="450573">
                  <a:extLst>
                    <a:ext uri="{9D8B030D-6E8A-4147-A177-3AD203B41FA5}">
                      <a16:colId xmlns:a16="http://schemas.microsoft.com/office/drawing/2014/main" val="262344078"/>
                    </a:ext>
                  </a:extLst>
                </a:gridCol>
              </a:tblGrid>
              <a:tr h="333149">
                <a:tc gridSpan="2">
                  <a:txBody>
                    <a:bodyPr/>
                    <a:lstStyle/>
                    <a:p>
                      <a:r>
                        <a:rPr lang="en-GB" sz="1400" dirty="0">
                          <a:latin typeface="Arial" panose="020B0604020202020204" pitchFamily="34" charset="0"/>
                          <a:cs typeface="Arial" panose="020B0604020202020204" pitchFamily="34" charset="0"/>
                        </a:rPr>
                        <a:t>Setting Suitability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222099">
                <a:tc>
                  <a:txBody>
                    <a:bodyPr/>
                    <a:lstStyle/>
                    <a:p>
                      <a:r>
                        <a:rPr lang="en-GB" sz="1100" b="1" dirty="0">
                          <a:latin typeface="Arial" panose="020B0604020202020204" pitchFamily="34" charset="0"/>
                          <a:cs typeface="Arial" panose="020B0604020202020204" pitchFamily="34" charset="0"/>
                        </a:rPr>
                        <a:t>Care Homes</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8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222099">
                <a:tc>
                  <a:txBody>
                    <a:bodyPr/>
                    <a:lstStyle/>
                    <a:p>
                      <a:r>
                        <a:rPr lang="en-GB" sz="1100" b="1" dirty="0">
                          <a:latin typeface="Arial" panose="020B0604020202020204" pitchFamily="34" charset="0"/>
                          <a:cs typeface="Arial" panose="020B0604020202020204" pitchFamily="34" charset="0"/>
                        </a:rPr>
                        <a:t>Domiciliary Care</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201886675"/>
                  </a:ext>
                </a:extLst>
              </a:tr>
            </a:tbl>
          </a:graphicData>
        </a:graphic>
      </p:graphicFrame>
      <p:graphicFrame>
        <p:nvGraphicFramePr>
          <p:cNvPr id="6" name="Table 5">
            <a:extLst>
              <a:ext uri="{FF2B5EF4-FFF2-40B4-BE49-F238E27FC236}">
                <a16:creationId xmlns:a16="http://schemas.microsoft.com/office/drawing/2014/main" id="{13C10BD0-78A0-43E8-B63D-9C999DFEE33E}"/>
              </a:ext>
            </a:extLst>
          </p:cNvPr>
          <p:cNvGraphicFramePr>
            <a:graphicFrameLocks/>
          </p:cNvGraphicFramePr>
          <p:nvPr>
            <p:extLst>
              <p:ext uri="{D42A27DB-BD31-4B8C-83A1-F6EECF244321}">
                <p14:modId xmlns:p14="http://schemas.microsoft.com/office/powerpoint/2010/main" val="1140815560"/>
              </p:ext>
            </p:extLst>
          </p:nvPr>
        </p:nvGraphicFramePr>
        <p:xfrm>
          <a:off x="2504662" y="5340198"/>
          <a:ext cx="9548594" cy="1395110"/>
        </p:xfrm>
        <a:graphic>
          <a:graphicData uri="http://schemas.openxmlformats.org/drawingml/2006/table">
            <a:tbl>
              <a:tblPr firstRow="1" bandRow="1">
                <a:tableStyleId>{5C22544A-7EE6-4342-B048-85BDC9FD1C3A}</a:tableStyleId>
              </a:tblPr>
              <a:tblGrid>
                <a:gridCol w="9548594">
                  <a:extLst>
                    <a:ext uri="{9D8B030D-6E8A-4147-A177-3AD203B41FA5}">
                      <a16:colId xmlns:a16="http://schemas.microsoft.com/office/drawing/2014/main" val="526830796"/>
                    </a:ext>
                  </a:extLst>
                </a:gridCol>
              </a:tblGrid>
              <a:tr h="344472">
                <a:tc>
                  <a:txBody>
                    <a:bodyPr/>
                    <a:lstStyle/>
                    <a:p>
                      <a:r>
                        <a:rPr lang="en-GB" sz="1400" dirty="0">
                          <a:latin typeface="Arial" panose="020B0604020202020204" pitchFamily="34" charset="0"/>
                          <a:cs typeface="Arial" panose="020B0604020202020204" pitchFamily="34" charset="0"/>
                        </a:rPr>
                        <a:t>Illustrative Pricing (excl. VAT)</a:t>
                      </a:r>
                    </a:p>
                  </a:txBody>
                  <a:tcPr anchor="ctr">
                    <a:solidFill>
                      <a:srgbClr val="005EB8"/>
                    </a:solidFill>
                  </a:tcPr>
                </a:tc>
                <a:extLst>
                  <a:ext uri="{0D108BD9-81ED-4DB2-BD59-A6C34878D82A}">
                    <a16:rowId xmlns:a16="http://schemas.microsoft.com/office/drawing/2014/main" val="1785479990"/>
                  </a:ext>
                </a:extLst>
              </a:tr>
              <a:tr h="1050638">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Additional modules have an additional cost (e.g. medication, chef, house keeping, rota, clocking in, accounts/billing, HR, nurse call integration)</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£600 - data transfer per home (£900 with care plans)​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£400 online training, £700 on-site training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Minimum charge per location is £150 for both care homes and domiciliary care</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Domiciliary care is charged at £6/user/month across all provider sizes</a:t>
                      </a:r>
                    </a:p>
                  </a:txBody>
                  <a:tcPr>
                    <a:solidFill>
                      <a:schemeClr val="bg1">
                        <a:lumMod val="95000"/>
                      </a:schemeClr>
                    </a:solidFill>
                  </a:tcPr>
                </a:tc>
                <a:extLst>
                  <a:ext uri="{0D108BD9-81ED-4DB2-BD59-A6C34878D82A}">
                    <a16:rowId xmlns:a16="http://schemas.microsoft.com/office/drawing/2014/main" val="4155044613"/>
                  </a:ext>
                </a:extLst>
              </a:tr>
            </a:tbl>
          </a:graphicData>
        </a:graphic>
      </p:graphicFrame>
      <p:graphicFrame>
        <p:nvGraphicFramePr>
          <p:cNvPr id="10" name="Table 9">
            <a:extLst>
              <a:ext uri="{FF2B5EF4-FFF2-40B4-BE49-F238E27FC236}">
                <a16:creationId xmlns:a16="http://schemas.microsoft.com/office/drawing/2014/main" id="{760482A9-3C9E-1247-2C28-0521D2D50623}"/>
              </a:ext>
            </a:extLst>
          </p:cNvPr>
          <p:cNvGraphicFramePr>
            <a:graphicFrameLocks/>
          </p:cNvGraphicFramePr>
          <p:nvPr>
            <p:extLst>
              <p:ext uri="{D42A27DB-BD31-4B8C-83A1-F6EECF244321}">
                <p14:modId xmlns:p14="http://schemas.microsoft.com/office/powerpoint/2010/main" val="965202106"/>
              </p:ext>
            </p:extLst>
          </p:nvPr>
        </p:nvGraphicFramePr>
        <p:xfrm>
          <a:off x="2484783" y="1265247"/>
          <a:ext cx="6309897" cy="1938381"/>
        </p:xfrm>
        <a:graphic>
          <a:graphicData uri="http://schemas.openxmlformats.org/drawingml/2006/table">
            <a:tbl>
              <a:tblPr firstRow="1" bandRow="1">
                <a:tableStyleId>{5C22544A-7EE6-4342-B048-85BDC9FD1C3A}</a:tableStyleId>
              </a:tblPr>
              <a:tblGrid>
                <a:gridCol w="2211042">
                  <a:extLst>
                    <a:ext uri="{9D8B030D-6E8A-4147-A177-3AD203B41FA5}">
                      <a16:colId xmlns:a16="http://schemas.microsoft.com/office/drawing/2014/main" val="526830796"/>
                    </a:ext>
                  </a:extLst>
                </a:gridCol>
                <a:gridCol w="2133600">
                  <a:extLst>
                    <a:ext uri="{9D8B030D-6E8A-4147-A177-3AD203B41FA5}">
                      <a16:colId xmlns:a16="http://schemas.microsoft.com/office/drawing/2014/main" val="1018241146"/>
                    </a:ext>
                  </a:extLst>
                </a:gridCol>
                <a:gridCol w="1965255">
                  <a:extLst>
                    <a:ext uri="{9D8B030D-6E8A-4147-A177-3AD203B41FA5}">
                      <a16:colId xmlns:a16="http://schemas.microsoft.com/office/drawing/2014/main" val="2869285837"/>
                    </a:ext>
                  </a:extLst>
                </a:gridCol>
              </a:tblGrid>
              <a:tr h="333034">
                <a:tc gridSpan="3">
                  <a:txBody>
                    <a:bodyPr/>
                    <a:lstStyle/>
                    <a:p>
                      <a:r>
                        <a:rPr lang="en-GB" sz="1400" b="0" i="0" kern="1200" dirty="0">
                          <a:solidFill>
                            <a:schemeClr val="lt1"/>
                          </a:solidFill>
                          <a:effectLst/>
                          <a:latin typeface="Arial" panose="020B0604020202020204" pitchFamily="34" charset="0"/>
                          <a:ea typeface="+mn-ea"/>
                          <a:cs typeface="Arial" panose="020B0604020202020204" pitchFamily="34" charset="0"/>
                        </a:rPr>
                        <a:t> </a:t>
                      </a:r>
                      <a:r>
                        <a:rPr lang="en-GB" sz="1400" b="1" i="0" kern="1200" dirty="0">
                          <a:solidFill>
                            <a:schemeClr val="lt1"/>
                          </a:solidFill>
                          <a:effectLst/>
                          <a:latin typeface="Arial" panose="020B0604020202020204" pitchFamily="34" charset="0"/>
                          <a:ea typeface="+mn-ea"/>
                          <a:cs typeface="Arial" panose="020B0604020202020204" pitchFamily="34" charset="0"/>
                        </a:rPr>
                        <a:t>Features </a:t>
                      </a:r>
                      <a:endParaRPr lang="en-GB" sz="1400" dirty="0">
                        <a:latin typeface="Arial" panose="020B0604020202020204" pitchFamily="34" charset="0"/>
                        <a:cs typeface="Arial" panose="020B0604020202020204" pitchFamily="34" charset="0"/>
                      </a:endParaRPr>
                    </a:p>
                  </a:txBody>
                  <a:tcPr anchor="ctr">
                    <a:solidFill>
                      <a:srgbClr val="005EB8"/>
                    </a:solidFill>
                  </a:tcPr>
                </a:tc>
                <a:tc hMerge="1">
                  <a:txBody>
                    <a:bodyPr/>
                    <a:lstStyle/>
                    <a:p>
                      <a:endParaRPr lang="en-GB" sz="1400" dirty="0">
                        <a:latin typeface="Arial" panose="020B0604020202020204" pitchFamily="34" charset="0"/>
                        <a:cs typeface="Arial" panose="020B0604020202020204" pitchFamily="34" charset="0"/>
                      </a:endParaRPr>
                    </a:p>
                  </a:txBody>
                  <a:tcPr anchor="ctr">
                    <a:solidFill>
                      <a:srgbClr val="005EB8"/>
                    </a:solidFill>
                  </a:tcPr>
                </a:tc>
                <a:tc hMerge="1">
                  <a:txBody>
                    <a:bodyPr/>
                    <a:lstStyle/>
                    <a:p>
                      <a:endParaRPr lang="en-GB" sz="1400" dirty="0">
                        <a:latin typeface="Arial" panose="020B0604020202020204" pitchFamily="34" charset="0"/>
                        <a:cs typeface="Arial" panose="020B0604020202020204" pitchFamily="34" charset="0"/>
                      </a:endParaRPr>
                    </a:p>
                  </a:txBody>
                  <a:tcPr anchor="ctr">
                    <a:solidFill>
                      <a:srgbClr val="005EB8"/>
                    </a:solidFill>
                  </a:tcPr>
                </a:tc>
                <a:extLst>
                  <a:ext uri="{0D108BD9-81ED-4DB2-BD59-A6C34878D82A}">
                    <a16:rowId xmlns:a16="http://schemas.microsoft.com/office/drawing/2014/main" val="1785479990"/>
                  </a:ext>
                </a:extLst>
              </a:tr>
              <a:tr h="1605347">
                <a:tc>
                  <a:txBody>
                    <a:bodyPr/>
                    <a:lstStyle/>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Care planning</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Body map</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Professional notes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QR code scanning</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Group activities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Rota</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HR module</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Nurse call integration</a:t>
                      </a:r>
                    </a:p>
                  </a:txBody>
                  <a:tcPr anchor="ctr">
                    <a:lnR w="12700" cap="flat" cmpd="sng" algn="ctr">
                      <a:solidFill>
                        <a:srgbClr val="F2F2F2"/>
                      </a:solidFill>
                      <a:prstDash val="solid"/>
                      <a:round/>
                      <a:headEnd type="none" w="med" len="med"/>
                      <a:tailEnd type="none" w="med" len="med"/>
                    </a:lnR>
                    <a:solidFill>
                      <a:schemeClr val="bg1">
                        <a:lumMod val="95000"/>
                      </a:schemeClr>
                    </a:solidFill>
                  </a:tcPr>
                </a:tc>
                <a:tc>
                  <a:txBody>
                    <a:bodyPr/>
                    <a:lstStyle/>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Pre-admission</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Accidents and incidents trend analysis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Service user and staff filing cabinets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Training and supervision</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Event reporting</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Visitor book</a:t>
                      </a:r>
                    </a:p>
                  </a:txBody>
                  <a:tcPr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solidFill>
                      <a:schemeClr val="bg1">
                        <a:lumMod val="95000"/>
                      </a:schemeClr>
                    </a:solidFill>
                  </a:tcPr>
                </a:tc>
                <a:tc>
                  <a:txBody>
                    <a:bodyPr/>
                    <a:lstStyle/>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Chef &amp; housekeeping</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Handover</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Message centre</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Icon driven</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Reporting and analysis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Accounts/billing</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Audit management</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Directors Dashboard</a:t>
                      </a:r>
                    </a:p>
                  </a:txBody>
                  <a:tcPr anchor="ctr">
                    <a:lnL w="12700" cap="flat" cmpd="sng" algn="ctr">
                      <a:solidFill>
                        <a:srgbClr val="F2F2F2"/>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18" name="Rectangle: Top Corners Rounded 17">
            <a:extLst>
              <a:ext uri="{FF2B5EF4-FFF2-40B4-BE49-F238E27FC236}">
                <a16:creationId xmlns:a16="http://schemas.microsoft.com/office/drawing/2014/main" id="{7A12E1A6-E4F9-49FF-F0D0-03074F790D0C}"/>
              </a:ext>
            </a:extLst>
          </p:cNvPr>
          <p:cNvSpPr/>
          <p:nvPr/>
        </p:nvSpPr>
        <p:spPr>
          <a:xfrm rot="10800000">
            <a:off x="9011477" y="8500"/>
            <a:ext cx="2438401" cy="1184308"/>
          </a:xfrm>
          <a:prstGeom prst="round2Same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7C1A1FC-9500-F2BB-E9D2-226E2545A1FA}"/>
              </a:ext>
            </a:extLst>
          </p:cNvPr>
          <p:cNvSpPr txBox="1"/>
          <p:nvPr/>
        </p:nvSpPr>
        <p:spPr>
          <a:xfrm>
            <a:off x="9011477" y="600649"/>
            <a:ext cx="2438401" cy="584775"/>
          </a:xfrm>
          <a:prstGeom prst="rect">
            <a:avLst/>
          </a:prstGeom>
          <a:noFill/>
        </p:spPr>
        <p:txBody>
          <a:bodyPr wrap="square">
            <a:spAutoFit/>
          </a:bodyPr>
          <a:lstStyle/>
          <a:p>
            <a:pPr algn="ctr"/>
            <a:r>
              <a:rPr lang="en-GB" sz="1600" b="1" u="sng" dirty="0">
                <a:solidFill>
                  <a:srgbClr val="00A799"/>
                </a:solidFill>
                <a:latin typeface="Arial" panose="020B0604020202020204" pitchFamily="34" charset="0"/>
                <a:hlinkClick r:id="rId2"/>
              </a:rPr>
              <a:t>Video Demonstration</a:t>
            </a:r>
            <a:endParaRPr lang="en-GB" sz="1600" b="1" u="sng" dirty="0">
              <a:solidFill>
                <a:srgbClr val="00A799"/>
              </a:solidFill>
              <a:latin typeface="Arial" panose="020B0604020202020204" pitchFamily="34" charset="0"/>
            </a:endParaRPr>
          </a:p>
          <a:p>
            <a:pPr algn="ctr"/>
            <a:r>
              <a:rPr lang="en-GB" sz="1600" b="1" u="sng" dirty="0">
                <a:solidFill>
                  <a:srgbClr val="00A799"/>
                </a:solidFill>
                <a:latin typeface="Arial" panose="020B0604020202020204" pitchFamily="34" charset="0"/>
                <a:hlinkClick r:id="rId3"/>
              </a:rPr>
              <a:t>Full demo available</a:t>
            </a:r>
            <a:endParaRPr lang="en-GB" sz="1600" b="1" u="sng" dirty="0">
              <a:solidFill>
                <a:srgbClr val="00A799"/>
              </a:solidFill>
              <a:latin typeface="Arial" panose="020B0604020202020204" pitchFamily="34" charset="0"/>
            </a:endParaRPr>
          </a:p>
        </p:txBody>
      </p:sp>
      <p:pic>
        <p:nvPicPr>
          <p:cNvPr id="20" name="Picture 2" descr="A logo with hands holding a house&#10;&#10;Description automatically generated">
            <a:hlinkClick r:id="rId4"/>
            <a:extLst>
              <a:ext uri="{FF2B5EF4-FFF2-40B4-BE49-F238E27FC236}">
                <a16:creationId xmlns:a16="http://schemas.microsoft.com/office/drawing/2014/main" id="{677DFBC7-9A52-9B18-CC63-84B966566C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15079" y="35557"/>
            <a:ext cx="1231195" cy="5688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36CC1FC-2FA2-4CFF-609E-CD1186F86FAF}"/>
              </a:ext>
            </a:extLst>
          </p:cNvPr>
          <p:cNvSpPr txBox="1"/>
          <p:nvPr/>
        </p:nvSpPr>
        <p:spPr>
          <a:xfrm>
            <a:off x="0" y="946292"/>
            <a:ext cx="8464177" cy="246221"/>
          </a:xfrm>
          <a:prstGeom prst="rect">
            <a:avLst/>
          </a:prstGeom>
          <a:noFill/>
        </p:spPr>
        <p:txBody>
          <a:bodyPr wrap="none" rtlCol="0">
            <a:spAutoFit/>
          </a:bodyPr>
          <a:lstStyle/>
          <a:p>
            <a:r>
              <a:rPr lang="en-GB" sz="1000" dirty="0">
                <a:solidFill>
                  <a:schemeClr val="bg1"/>
                </a:solidFill>
                <a:latin typeface="Arial" panose="020B0604020202020204" pitchFamily="34" charset="0"/>
                <a:cs typeface="Arial" panose="020B0604020202020204" pitchFamily="34" charset="0"/>
              </a:rPr>
              <a:t>Information taken from the </a:t>
            </a:r>
            <a:r>
              <a:rPr lang="en-GB" sz="1000"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Digitising Social Care Assured Solutions List</a:t>
            </a:r>
            <a:r>
              <a:rPr lang="en-GB" sz="1000" dirty="0">
                <a:solidFill>
                  <a:schemeClr val="bg1"/>
                </a:solidFill>
                <a:latin typeface="Arial" panose="020B0604020202020204" pitchFamily="34" charset="0"/>
                <a:cs typeface="Arial" panose="020B0604020202020204" pitchFamily="34" charset="0"/>
              </a:rPr>
              <a:t> and answers to a NWL questionnaire from Care Vision on 24 March 2023  </a:t>
            </a:r>
          </a:p>
        </p:txBody>
      </p:sp>
      <p:sp>
        <p:nvSpPr>
          <p:cNvPr id="9" name="TextBox 8">
            <a:extLst>
              <a:ext uri="{FF2B5EF4-FFF2-40B4-BE49-F238E27FC236}">
                <a16:creationId xmlns:a16="http://schemas.microsoft.com/office/drawing/2014/main" id="{0B100750-BE4F-F4B2-C843-FC6DF034311B}"/>
              </a:ext>
            </a:extLst>
          </p:cNvPr>
          <p:cNvSpPr txBox="1"/>
          <p:nvPr/>
        </p:nvSpPr>
        <p:spPr>
          <a:xfrm>
            <a:off x="111705" y="6639964"/>
            <a:ext cx="1794081" cy="215444"/>
          </a:xfrm>
          <a:prstGeom prst="rect">
            <a:avLst/>
          </a:prstGeom>
          <a:noFill/>
        </p:spPr>
        <p:txBody>
          <a:bodyPr wrap="none" rtlCol="0">
            <a:spAutoFit/>
          </a:bodyPr>
          <a:lstStyle/>
          <a:p>
            <a:r>
              <a:rPr lang="en-GB" sz="800" dirty="0">
                <a:latin typeface="Arial" panose="020B0604020202020204" pitchFamily="34" charset="0"/>
                <a:cs typeface="Arial" panose="020B0604020202020204" pitchFamily="34" charset="0"/>
              </a:rPr>
              <a:t>*HTML view integration in progress</a:t>
            </a:r>
          </a:p>
        </p:txBody>
      </p:sp>
      <p:pic>
        <p:nvPicPr>
          <p:cNvPr id="18434" name="Picture 2" descr="The Role Of Data Management In Aged Care | CareVision">
            <a:extLst>
              <a:ext uri="{FF2B5EF4-FFF2-40B4-BE49-F238E27FC236}">
                <a16:creationId xmlns:a16="http://schemas.microsoft.com/office/drawing/2014/main" id="{8FE0A6C0-BF12-EEB8-8554-4A3BE600E8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68410" y="1245261"/>
            <a:ext cx="3204723" cy="1962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484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BC1978B6-2D0F-6C81-AD4D-459B37043B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21"/>
          <a:stretch/>
        </p:blipFill>
        <p:spPr bwMode="auto">
          <a:xfrm>
            <a:off x="9219365" y="1536002"/>
            <a:ext cx="2972635" cy="166679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5">
            <a:extLst>
              <a:ext uri="{FF2B5EF4-FFF2-40B4-BE49-F238E27FC236}">
                <a16:creationId xmlns:a16="http://schemas.microsoft.com/office/drawing/2014/main" id="{EC0FC13D-F7D4-49FA-C8DD-29D982C97DC1}"/>
              </a:ext>
            </a:extLst>
          </p:cNvPr>
          <p:cNvGraphicFramePr>
            <a:graphicFrameLocks noGrp="1"/>
          </p:cNvGraphicFramePr>
          <p:nvPr>
            <p:ph idx="1"/>
            <p:extLst>
              <p:ext uri="{D42A27DB-BD31-4B8C-83A1-F6EECF244321}">
                <p14:modId xmlns:p14="http://schemas.microsoft.com/office/powerpoint/2010/main" val="71360393"/>
              </p:ext>
            </p:extLst>
          </p:nvPr>
        </p:nvGraphicFramePr>
        <p:xfrm>
          <a:off x="2504661" y="3523505"/>
          <a:ext cx="9548594" cy="2072640"/>
        </p:xfrm>
        <a:graphic>
          <a:graphicData uri="http://schemas.openxmlformats.org/drawingml/2006/table">
            <a:tbl>
              <a:tblPr firstRow="1" bandRow="1">
                <a:tableStyleId>{5C22544A-7EE6-4342-B048-85BDC9FD1C3A}</a:tableStyleId>
              </a:tblPr>
              <a:tblGrid>
                <a:gridCol w="5750106">
                  <a:extLst>
                    <a:ext uri="{9D8B030D-6E8A-4147-A177-3AD203B41FA5}">
                      <a16:colId xmlns:a16="http://schemas.microsoft.com/office/drawing/2014/main" val="1279803320"/>
                    </a:ext>
                  </a:extLst>
                </a:gridCol>
                <a:gridCol w="2201199">
                  <a:extLst>
                    <a:ext uri="{9D8B030D-6E8A-4147-A177-3AD203B41FA5}">
                      <a16:colId xmlns:a16="http://schemas.microsoft.com/office/drawing/2014/main" val="3003256051"/>
                    </a:ext>
                  </a:extLst>
                </a:gridCol>
                <a:gridCol w="1597289">
                  <a:extLst>
                    <a:ext uri="{9D8B030D-6E8A-4147-A177-3AD203B41FA5}">
                      <a16:colId xmlns:a16="http://schemas.microsoft.com/office/drawing/2014/main" val="526830796"/>
                    </a:ext>
                  </a:extLst>
                </a:gridCol>
              </a:tblGrid>
              <a:tr h="251590">
                <a:tc>
                  <a:txBody>
                    <a:bodyPr/>
                    <a:lstStyle/>
                    <a:p>
                      <a:r>
                        <a:rPr lang="en-GB" sz="1400" dirty="0">
                          <a:latin typeface="Arial" panose="020B0604020202020204" pitchFamily="34" charset="0"/>
                          <a:cs typeface="Arial" panose="020B0604020202020204" pitchFamily="34" charset="0"/>
                        </a:rPr>
                        <a:t>Mobilisation &amp; Installation</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Training Offer</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Data Migration</a:t>
                      </a:r>
                    </a:p>
                  </a:txBody>
                  <a:tcPr>
                    <a:solidFill>
                      <a:srgbClr val="005EB8"/>
                    </a:solidFill>
                  </a:tcPr>
                </a:tc>
                <a:extLst>
                  <a:ext uri="{0D108BD9-81ED-4DB2-BD59-A6C34878D82A}">
                    <a16:rowId xmlns:a16="http://schemas.microsoft.com/office/drawing/2014/main" val="1785479990"/>
                  </a:ext>
                </a:extLst>
              </a:tr>
              <a:tr h="1597598">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Allowing for an advised one-week gap between each training session, </a:t>
                      </a:r>
                      <a:r>
                        <a:rPr lang="en-GB" sz="1100" dirty="0" err="1">
                          <a:latin typeface="Arial" panose="020B0604020202020204" pitchFamily="34" charset="0"/>
                          <a:cs typeface="Arial" panose="020B0604020202020204" pitchFamily="34" charset="0"/>
                        </a:rPr>
                        <a:t>CareLineLive</a:t>
                      </a:r>
                      <a:r>
                        <a:rPr lang="en-GB" sz="1100" dirty="0">
                          <a:latin typeface="Arial" panose="020B0604020202020204" pitchFamily="34" charset="0"/>
                          <a:cs typeface="Arial" panose="020B0604020202020204" pitchFamily="34" charset="0"/>
                        </a:rPr>
                        <a:t> can be fully operational within three weeks.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Recommends allowing three weeks to facilitate change management; however, you will have access to the full suite of functionality from day one.</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Prior to the first training session the onboarding team will build your environment and provide access before the first session:</a:t>
                      </a:r>
                    </a:p>
                    <a:p>
                      <a:pPr marL="628639" lvl="1"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Session 1: Introduction to </a:t>
                      </a:r>
                      <a:r>
                        <a:rPr lang="en-GB" sz="1100" dirty="0" err="1">
                          <a:latin typeface="Arial" panose="020B0604020202020204" pitchFamily="34" charset="0"/>
                          <a:cs typeface="Arial" panose="020B0604020202020204" pitchFamily="34" charset="0"/>
                        </a:rPr>
                        <a:t>CareLineLive</a:t>
                      </a:r>
                      <a:endParaRPr lang="en-GB" sz="1100" dirty="0">
                        <a:latin typeface="Arial" panose="020B0604020202020204" pitchFamily="34" charset="0"/>
                        <a:cs typeface="Arial" panose="020B0604020202020204" pitchFamily="34" charset="0"/>
                      </a:endParaRPr>
                    </a:p>
                    <a:p>
                      <a:pPr marL="628639" lvl="1"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Session 2: Rostering, scheduling, and care planning</a:t>
                      </a:r>
                    </a:p>
                    <a:p>
                      <a:pPr marL="628639" lvl="1"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Session 3: Reconciliation and reporting, with a focus on timesheets, invoicing and payroll</a:t>
                      </a:r>
                    </a:p>
                  </a:txBody>
                  <a:tcPr>
                    <a:solidFill>
                      <a:schemeClr val="bg1">
                        <a:lumMod val="95000"/>
                      </a:schemeClr>
                    </a:solidFill>
                  </a:tcPr>
                </a:tc>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Training provided is divided into three sessions by default</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eLearning platform available, as well as videos and knowledge articles in the online Help Centre</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Phone, email and messenger support channels</a:t>
                      </a:r>
                    </a:p>
                    <a:p>
                      <a:pPr marL="171450"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Data can be imported at any time to facilitate migration from another system</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It is recommended to prepare import data following the first session</a:t>
                      </a:r>
                    </a:p>
                    <a:p>
                      <a:pPr marL="171450"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3" name="Slide Number Placeholder 2">
            <a:extLst>
              <a:ext uri="{FF2B5EF4-FFF2-40B4-BE49-F238E27FC236}">
                <a16:creationId xmlns:a16="http://schemas.microsoft.com/office/drawing/2014/main" id="{2734C757-0B4D-21F5-2153-1F7C26324924}"/>
              </a:ext>
            </a:extLst>
          </p:cNvPr>
          <p:cNvSpPr>
            <a:spLocks noGrp="1"/>
          </p:cNvSpPr>
          <p:nvPr>
            <p:ph type="sldNum" sz="quarter" idx="12"/>
          </p:nvPr>
        </p:nvSpPr>
        <p:spPr/>
        <p:txBody>
          <a:bodyPr/>
          <a:lstStyle/>
          <a:p>
            <a:fld id="{E76F84FA-B8EB-462F-97BA-032CB76B4E3A}" type="slidenum">
              <a:rPr lang="en-GB" smtClean="0"/>
              <a:t>15</a:t>
            </a:fld>
            <a:endParaRPr lang="en-GB"/>
          </a:p>
        </p:txBody>
      </p:sp>
      <p:sp>
        <p:nvSpPr>
          <p:cNvPr id="4" name="Title 3">
            <a:extLst>
              <a:ext uri="{FF2B5EF4-FFF2-40B4-BE49-F238E27FC236}">
                <a16:creationId xmlns:a16="http://schemas.microsoft.com/office/drawing/2014/main" id="{0B2E38AB-F1CD-5251-74E3-3D83194444C1}"/>
              </a:ext>
            </a:extLst>
          </p:cNvPr>
          <p:cNvSpPr>
            <a:spLocks noGrp="1"/>
          </p:cNvSpPr>
          <p:nvPr>
            <p:ph type="title"/>
          </p:nvPr>
        </p:nvSpPr>
        <p:spPr>
          <a:xfrm>
            <a:off x="407368" y="320006"/>
            <a:ext cx="11377264" cy="543595"/>
          </a:xfrm>
        </p:spPr>
        <p:txBody>
          <a:bodyPr>
            <a:normAutofit fontScale="90000"/>
          </a:bodyPr>
          <a:lstStyle/>
          <a:p>
            <a:r>
              <a:rPr lang="en-GB" dirty="0" err="1"/>
              <a:t>CareLineLive</a:t>
            </a:r>
            <a:endParaRPr lang="en-GB" dirty="0"/>
          </a:p>
        </p:txBody>
      </p:sp>
      <p:graphicFrame>
        <p:nvGraphicFramePr>
          <p:cNvPr id="7" name="Table 5">
            <a:extLst>
              <a:ext uri="{FF2B5EF4-FFF2-40B4-BE49-F238E27FC236}">
                <a16:creationId xmlns:a16="http://schemas.microsoft.com/office/drawing/2014/main" id="{B59775D4-0AD8-3CA2-9F44-2B4C79A6DC30}"/>
              </a:ext>
            </a:extLst>
          </p:cNvPr>
          <p:cNvGraphicFramePr>
            <a:graphicFrameLocks/>
          </p:cNvGraphicFramePr>
          <p:nvPr>
            <p:extLst>
              <p:ext uri="{D42A27DB-BD31-4B8C-83A1-F6EECF244321}">
                <p14:modId xmlns:p14="http://schemas.microsoft.com/office/powerpoint/2010/main" val="3735081620"/>
              </p:ext>
            </p:extLst>
          </p:nvPr>
        </p:nvGraphicFramePr>
        <p:xfrm>
          <a:off x="138745" y="4566782"/>
          <a:ext cx="2259898" cy="2118360"/>
        </p:xfrm>
        <a:graphic>
          <a:graphicData uri="http://schemas.openxmlformats.org/drawingml/2006/table">
            <a:tbl>
              <a:tblPr firstRow="1" bandRow="1">
                <a:tableStyleId>{5C22544A-7EE6-4342-B048-85BDC9FD1C3A}</a:tableStyleId>
              </a:tblPr>
              <a:tblGrid>
                <a:gridCol w="1915342">
                  <a:extLst>
                    <a:ext uri="{9D8B030D-6E8A-4147-A177-3AD203B41FA5}">
                      <a16:colId xmlns:a16="http://schemas.microsoft.com/office/drawing/2014/main" val="1279803320"/>
                    </a:ext>
                  </a:extLst>
                </a:gridCol>
                <a:gridCol w="344556">
                  <a:extLst>
                    <a:ext uri="{9D8B030D-6E8A-4147-A177-3AD203B41FA5}">
                      <a16:colId xmlns:a16="http://schemas.microsoft.com/office/drawing/2014/main" val="262344078"/>
                    </a:ext>
                  </a:extLst>
                </a:gridCol>
              </a:tblGrid>
              <a:tr h="132115">
                <a:tc gridSpan="2">
                  <a:txBody>
                    <a:bodyPr/>
                    <a:lstStyle/>
                    <a:p>
                      <a:r>
                        <a:rPr lang="en-GB" sz="1400" dirty="0">
                          <a:latin typeface="Arial" panose="020B0604020202020204" pitchFamily="34" charset="0"/>
                          <a:cs typeface="Arial" panose="020B0604020202020204" pitchFamily="34" charset="0"/>
                        </a:rPr>
                        <a:t>Technology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0">
                <a:tc>
                  <a:txBody>
                    <a:bodyPr/>
                    <a:lstStyle/>
                    <a:p>
                      <a:r>
                        <a:rPr lang="en-GB" sz="1100" b="1" dirty="0">
                          <a:latin typeface="Arial" panose="020B0604020202020204" pitchFamily="34" charset="0"/>
                          <a:cs typeface="Arial" panose="020B0604020202020204" pitchFamily="34" charset="0"/>
                        </a:rPr>
                        <a:t>Mobile application</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0">
                <a:tc>
                  <a:txBody>
                    <a:bodyPr/>
                    <a:lstStyle/>
                    <a:p>
                      <a:r>
                        <a:rPr lang="en-GB" sz="1100" b="1" dirty="0">
                          <a:latin typeface="Arial" panose="020B0604020202020204" pitchFamily="34" charset="0"/>
                          <a:cs typeface="Arial" panose="020B0604020202020204" pitchFamily="34" charset="0"/>
                        </a:rPr>
                        <a:t>Desktop application</a:t>
                      </a:r>
                    </a:p>
                  </a:txBody>
                  <a:tcPr>
                    <a:solidFill>
                      <a:schemeClr val="bg1">
                        <a:lumMod val="85000"/>
                      </a:schemeClr>
                    </a:solidFill>
                  </a:tcPr>
                </a:tc>
                <a:tc>
                  <a:txBody>
                    <a:bodyPr/>
                    <a:lstStyle/>
                    <a:p>
                      <a:pPr algn="ctr"/>
                      <a:r>
                        <a:rPr lang="en-GB" sz="1100" b="0" i="0" kern="1200" dirty="0">
                          <a:solidFill>
                            <a:schemeClr val="dk1"/>
                          </a:solidFill>
                          <a:effectLst/>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201886675"/>
                  </a:ext>
                </a:extLst>
              </a:tr>
              <a:tr h="0">
                <a:tc>
                  <a:txBody>
                    <a:bodyPr/>
                    <a:lstStyle/>
                    <a:p>
                      <a:r>
                        <a:rPr lang="en-GB" sz="1100" b="1" dirty="0">
                          <a:latin typeface="Arial" panose="020B0604020202020204" pitchFamily="34" charset="0"/>
                          <a:cs typeface="Arial" panose="020B0604020202020204" pitchFamily="34" charset="0"/>
                        </a:rPr>
                        <a:t>Browser application</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60800669"/>
                  </a:ext>
                </a:extLst>
              </a:tr>
              <a:tr h="0">
                <a:tc>
                  <a:txBody>
                    <a:bodyPr/>
                    <a:lstStyle/>
                    <a:p>
                      <a:r>
                        <a:rPr lang="en-GB" sz="1100" b="1" dirty="0">
                          <a:latin typeface="Arial" panose="020B0604020202020204" pitchFamily="34" charset="0"/>
                          <a:cs typeface="Arial" panose="020B0604020202020204" pitchFamily="34" charset="0"/>
                        </a:rPr>
                        <a:t>Works offline</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3331986555"/>
                  </a:ext>
                </a:extLst>
              </a:tr>
              <a:tr h="0">
                <a:tc>
                  <a:txBody>
                    <a:bodyPr/>
                    <a:lstStyle/>
                    <a:p>
                      <a:r>
                        <a:rPr lang="en-GB" sz="1100" b="1" dirty="0">
                          <a:latin typeface="Arial" panose="020B0604020202020204" pitchFamily="34" charset="0"/>
                          <a:cs typeface="Arial" panose="020B0604020202020204" pitchFamily="34" charset="0"/>
                        </a:rPr>
                        <a:t>Tech support available</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rgbClr val="C5E0B4"/>
                    </a:solidFill>
                  </a:tcPr>
                </a:tc>
                <a:extLst>
                  <a:ext uri="{0D108BD9-81ED-4DB2-BD59-A6C34878D82A}">
                    <a16:rowId xmlns:a16="http://schemas.microsoft.com/office/drawing/2014/main" val="10331511"/>
                  </a:ext>
                </a:extLst>
              </a:tr>
              <a:tr h="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100" b="1" dirty="0">
                          <a:latin typeface="Arial" panose="020B0604020202020204" pitchFamily="34" charset="0"/>
                          <a:cs typeface="Arial" panose="020B0604020202020204" pitchFamily="34" charset="0"/>
                        </a:rPr>
                        <a:t>Devices can be supplied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196813328"/>
                  </a:ext>
                </a:extLst>
              </a:tr>
              <a:tr h="0">
                <a:tc>
                  <a:txBody>
                    <a:bodyPr/>
                    <a:lstStyle/>
                    <a:p>
                      <a:r>
                        <a:rPr lang="en-GB" sz="1100" b="1" dirty="0">
                          <a:latin typeface="Arial" panose="020B0604020202020204" pitchFamily="34" charset="0"/>
                          <a:cs typeface="Arial" panose="020B0604020202020204" pitchFamily="34" charset="0"/>
                        </a:rPr>
                        <a:t>Own devices can be used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2734113664"/>
                  </a:ext>
                </a:extLst>
              </a:tr>
            </a:tbl>
          </a:graphicData>
        </a:graphic>
      </p:graphicFrame>
      <p:graphicFrame>
        <p:nvGraphicFramePr>
          <p:cNvPr id="8" name="Table 5">
            <a:extLst>
              <a:ext uri="{FF2B5EF4-FFF2-40B4-BE49-F238E27FC236}">
                <a16:creationId xmlns:a16="http://schemas.microsoft.com/office/drawing/2014/main" id="{4488907A-F1F9-054E-4907-2483F91C6C33}"/>
              </a:ext>
            </a:extLst>
          </p:cNvPr>
          <p:cNvGraphicFramePr>
            <a:graphicFrameLocks/>
          </p:cNvGraphicFramePr>
          <p:nvPr>
            <p:extLst>
              <p:ext uri="{D42A27DB-BD31-4B8C-83A1-F6EECF244321}">
                <p14:modId xmlns:p14="http://schemas.microsoft.com/office/powerpoint/2010/main" val="187057627"/>
              </p:ext>
            </p:extLst>
          </p:nvPr>
        </p:nvGraphicFramePr>
        <p:xfrm>
          <a:off x="138745" y="2148082"/>
          <a:ext cx="2259898" cy="2377440"/>
        </p:xfrm>
        <a:graphic>
          <a:graphicData uri="http://schemas.openxmlformats.org/drawingml/2006/table">
            <a:tbl>
              <a:tblPr firstRow="1" bandRow="1">
                <a:tableStyleId>{5C22544A-7EE6-4342-B048-85BDC9FD1C3A}</a:tableStyleId>
              </a:tblPr>
              <a:tblGrid>
                <a:gridCol w="2000951">
                  <a:extLst>
                    <a:ext uri="{9D8B030D-6E8A-4147-A177-3AD203B41FA5}">
                      <a16:colId xmlns:a16="http://schemas.microsoft.com/office/drawing/2014/main" val="1279803320"/>
                    </a:ext>
                  </a:extLst>
                </a:gridCol>
                <a:gridCol w="258947">
                  <a:extLst>
                    <a:ext uri="{9D8B030D-6E8A-4147-A177-3AD203B41FA5}">
                      <a16:colId xmlns:a16="http://schemas.microsoft.com/office/drawing/2014/main" val="3003256051"/>
                    </a:ext>
                  </a:extLst>
                </a:gridCol>
              </a:tblGrid>
              <a:tr h="271585">
                <a:tc gridSpan="2">
                  <a:txBody>
                    <a:bodyPr/>
                    <a:lstStyle/>
                    <a:p>
                      <a:r>
                        <a:rPr lang="en-GB" sz="1400" dirty="0">
                          <a:latin typeface="Arial" panose="020B0604020202020204" pitchFamily="34" charset="0"/>
                          <a:cs typeface="Arial" panose="020B0604020202020204" pitchFamily="34" charset="0"/>
                        </a:rPr>
                        <a:t>Interoperability</a:t>
                      </a:r>
                    </a:p>
                  </a:txBody>
                  <a:tcPr anchor="ctr">
                    <a:solidFill>
                      <a:srgbClr val="005EB8"/>
                    </a:solidFill>
                  </a:tcPr>
                </a:tc>
                <a:tc hMerge="1">
                  <a:txBody>
                    <a:bodyPr/>
                    <a:lstStyle/>
                    <a:p>
                      <a:endParaRPr lang="en-GB" dirty="0"/>
                    </a:p>
                  </a:txBody>
                  <a:tcPr>
                    <a:solidFill>
                      <a:srgbClr val="005EB8"/>
                    </a:solidFill>
                  </a:tcPr>
                </a:tc>
                <a:extLst>
                  <a:ext uri="{0D108BD9-81ED-4DB2-BD59-A6C34878D82A}">
                    <a16:rowId xmlns:a16="http://schemas.microsoft.com/office/drawing/2014/main" val="1785479990"/>
                  </a:ext>
                </a:extLst>
              </a:tr>
              <a:tr h="230847">
                <a:tc>
                  <a:txBody>
                    <a:bodyPr/>
                    <a:lstStyle/>
                    <a:p>
                      <a:r>
                        <a:rPr lang="en-GB" sz="1000" b="1" dirty="0">
                          <a:latin typeface="Arial" panose="020B0604020202020204" pitchFamily="34" charset="0"/>
                          <a:cs typeface="Arial" panose="020B0604020202020204" pitchFamily="34" charset="0"/>
                        </a:rPr>
                        <a:t>London Care Record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2532910346"/>
                  </a:ext>
                </a:extLst>
              </a:tr>
              <a:tr h="230847">
                <a:tc>
                  <a:txBody>
                    <a:bodyPr/>
                    <a:lstStyle/>
                    <a:p>
                      <a:r>
                        <a:rPr lang="en-GB" sz="1000" b="1" dirty="0">
                          <a:latin typeface="Arial" panose="020B0604020202020204" pitchFamily="34" charset="0"/>
                          <a:cs typeface="Arial" panose="020B0604020202020204" pitchFamily="34" charset="0"/>
                        </a:rPr>
                        <a:t>NHS Mail</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155044613"/>
                  </a:ext>
                </a:extLst>
              </a:tr>
              <a:tr h="230847">
                <a:tc>
                  <a:txBody>
                    <a:bodyPr/>
                    <a:lstStyle/>
                    <a:p>
                      <a:r>
                        <a:rPr lang="en-GB" sz="1000" b="1" dirty="0">
                          <a:latin typeface="Arial" panose="020B0604020202020204" pitchFamily="34" charset="0"/>
                          <a:cs typeface="Arial" panose="020B0604020202020204" pitchFamily="34" charset="0"/>
                        </a:rPr>
                        <a:t>London Urgent Care Plan</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201886675"/>
                  </a:ext>
                </a:extLst>
              </a:tr>
              <a:tr h="230847">
                <a:tc>
                  <a:txBody>
                    <a:bodyPr/>
                    <a:lstStyle/>
                    <a:p>
                      <a:r>
                        <a:rPr lang="en-GB" sz="1000" b="1" dirty="0" err="1">
                          <a:latin typeface="Arial" panose="020B0604020202020204" pitchFamily="34" charset="0"/>
                          <a:cs typeface="Arial" panose="020B0604020202020204" pitchFamily="34" charset="0"/>
                        </a:rPr>
                        <a:t>eMAR</a:t>
                      </a:r>
                      <a:r>
                        <a:rPr lang="en-GB" sz="1000" b="1" dirty="0">
                          <a:latin typeface="Arial" panose="020B0604020202020204" pitchFamily="34" charset="0"/>
                          <a:cs typeface="Arial" panose="020B0604020202020204" pitchFamily="34" charset="0"/>
                        </a:rPr>
                        <a:t> / pharmacy</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60800669"/>
                  </a:ext>
                </a:extLst>
              </a:tr>
              <a:tr h="230847">
                <a:tc>
                  <a:txBody>
                    <a:bodyPr/>
                    <a:lstStyle/>
                    <a:p>
                      <a:r>
                        <a:rPr lang="en-GB" sz="1000" b="1" dirty="0">
                          <a:latin typeface="Arial" panose="020B0604020202020204" pitchFamily="34" charset="0"/>
                          <a:cs typeface="Arial" panose="020B0604020202020204" pitchFamily="34" charset="0"/>
                        </a:rPr>
                        <a:t>Monitoring systems</a:t>
                      </a:r>
                    </a:p>
                  </a:txBody>
                  <a:tcPr>
                    <a:solidFill>
                      <a:schemeClr val="bg1">
                        <a:lumMod val="85000"/>
                      </a:schemeClr>
                    </a:solidFill>
                  </a:tcPr>
                </a:tc>
                <a:tc>
                  <a:txBody>
                    <a:bodyPr/>
                    <a:lstStyle/>
                    <a:p>
                      <a:pPr algn="ct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3331986555"/>
                  </a:ext>
                </a:extLst>
              </a:tr>
              <a:tr h="230847">
                <a:tc>
                  <a:txBody>
                    <a:bodyPr/>
                    <a:lstStyle/>
                    <a:p>
                      <a:r>
                        <a:rPr lang="en-GB" sz="1000" b="1" dirty="0">
                          <a:latin typeface="Arial" panose="020B0604020202020204" pitchFamily="34" charset="0"/>
                          <a:cs typeface="Arial" panose="020B0604020202020204" pitchFamily="34" charset="0"/>
                        </a:rPr>
                        <a:t>EMIS</a:t>
                      </a:r>
                    </a:p>
                  </a:txBody>
                  <a:tcPr>
                    <a:solidFill>
                      <a:schemeClr val="bg1">
                        <a:lumMod val="85000"/>
                      </a:schemeClr>
                    </a:solidFill>
                  </a:tcPr>
                </a:tc>
                <a:tc>
                  <a:txBody>
                    <a:bodyPr/>
                    <a:lstStyle/>
                    <a:p>
                      <a:pPr algn="ct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0331511"/>
                  </a:ext>
                </a:extLst>
              </a:tr>
              <a:tr h="230847">
                <a:tc>
                  <a:txBody>
                    <a:bodyPr/>
                    <a:lstStyle/>
                    <a:p>
                      <a:r>
                        <a:rPr lang="en-GB" sz="1000" b="1" dirty="0">
                          <a:latin typeface="Arial" panose="020B0604020202020204" pitchFamily="34" charset="0"/>
                          <a:cs typeface="Arial" panose="020B0604020202020204" pitchFamily="34" charset="0"/>
                        </a:rPr>
                        <a:t>Health Information Exchange</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96813328"/>
                  </a:ext>
                </a:extLst>
              </a:tr>
              <a:tr h="230847">
                <a:tc>
                  <a:txBody>
                    <a:bodyPr/>
                    <a:lstStyle/>
                    <a:p>
                      <a:r>
                        <a:rPr lang="en-GB" sz="1000" b="1" dirty="0">
                          <a:latin typeface="Arial" panose="020B0604020202020204" pitchFamily="34" charset="0"/>
                          <a:cs typeface="Arial" panose="020B0604020202020204" pitchFamily="34" charset="0"/>
                        </a:rPr>
                        <a:t>GP Connect</a:t>
                      </a:r>
                    </a:p>
                  </a:txBody>
                  <a:tcPr>
                    <a:solidFill>
                      <a:schemeClr val="bg1">
                        <a:lumMod val="85000"/>
                      </a:schemeClr>
                    </a:solidFill>
                  </a:tcPr>
                </a:tc>
                <a:tc>
                  <a:txBody>
                    <a:bodyPr/>
                    <a:lstStyle/>
                    <a:p>
                      <a:pPr algn="ctr"/>
                      <a:r>
                        <a:rPr lang="en-GB" sz="1100" dirty="0">
                          <a:latin typeface="Arial" panose="020B0604020202020204" pitchFamily="34" charset="0"/>
                          <a:cs typeface="Arial" panose="020B0604020202020204" pitchFamily="34" charset="0"/>
                        </a:rPr>
                        <a:t>*</a:t>
                      </a:r>
                    </a:p>
                  </a:txBody>
                  <a:tcPr>
                    <a:solidFill>
                      <a:schemeClr val="bg1">
                        <a:lumMod val="95000"/>
                      </a:schemeClr>
                    </a:solidFill>
                  </a:tcPr>
                </a:tc>
                <a:extLst>
                  <a:ext uri="{0D108BD9-81ED-4DB2-BD59-A6C34878D82A}">
                    <a16:rowId xmlns:a16="http://schemas.microsoft.com/office/drawing/2014/main" val="2734113664"/>
                  </a:ext>
                </a:extLst>
              </a:tr>
            </a:tbl>
          </a:graphicData>
        </a:graphic>
      </p:graphicFrame>
      <p:sp>
        <p:nvSpPr>
          <p:cNvPr id="2" name="Rectangle: Top Corners Rounded 1">
            <a:extLst>
              <a:ext uri="{FF2B5EF4-FFF2-40B4-BE49-F238E27FC236}">
                <a16:creationId xmlns:a16="http://schemas.microsoft.com/office/drawing/2014/main" id="{0CAB5AA2-947C-9814-C81C-D3117C7DB08F}"/>
              </a:ext>
            </a:extLst>
          </p:cNvPr>
          <p:cNvSpPr/>
          <p:nvPr/>
        </p:nvSpPr>
        <p:spPr>
          <a:xfrm rot="10800000">
            <a:off x="9011477" y="-2"/>
            <a:ext cx="2438401" cy="1184308"/>
          </a:xfrm>
          <a:prstGeom prst="round2Same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CEC905E-0AB4-617A-8ED6-56735826B899}"/>
              </a:ext>
            </a:extLst>
          </p:cNvPr>
          <p:cNvSpPr txBox="1"/>
          <p:nvPr/>
        </p:nvSpPr>
        <p:spPr>
          <a:xfrm>
            <a:off x="9011478" y="549581"/>
            <a:ext cx="2438400" cy="584775"/>
          </a:xfrm>
          <a:prstGeom prst="rect">
            <a:avLst/>
          </a:prstGeom>
          <a:noFill/>
        </p:spPr>
        <p:txBody>
          <a:bodyPr wrap="square">
            <a:spAutoFit/>
          </a:bodyPr>
          <a:lstStyle/>
          <a:p>
            <a:pPr algn="ctr"/>
            <a:r>
              <a:rPr lang="en-GB" sz="1600" b="1" u="sng" dirty="0">
                <a:solidFill>
                  <a:srgbClr val="00A799"/>
                </a:solidFill>
                <a:latin typeface="Arial" panose="020B0604020202020204" pitchFamily="34" charset="0"/>
                <a:hlinkClick r:id="rId3"/>
              </a:rPr>
              <a:t>Video Demonstration</a:t>
            </a:r>
            <a:endParaRPr lang="en-GB" sz="1600" b="1" u="sng" dirty="0">
              <a:solidFill>
                <a:srgbClr val="00A799"/>
              </a:solidFill>
              <a:latin typeface="Arial" panose="020B0604020202020204" pitchFamily="34" charset="0"/>
            </a:endParaRPr>
          </a:p>
          <a:p>
            <a:pPr algn="ctr"/>
            <a:r>
              <a:rPr lang="en-GB" sz="1600" b="1" u="sng" dirty="0">
                <a:solidFill>
                  <a:srgbClr val="00A799"/>
                </a:solidFill>
                <a:latin typeface="Arial" panose="020B0604020202020204" pitchFamily="34" charset="0"/>
                <a:hlinkClick r:id="rId4"/>
              </a:rPr>
              <a:t>Full demo available</a:t>
            </a:r>
            <a:endParaRPr lang="en-GB" sz="1600" b="1" u="sng" dirty="0">
              <a:solidFill>
                <a:srgbClr val="00A799"/>
              </a:solidFill>
              <a:latin typeface="Arial" panose="020B0604020202020204" pitchFamily="34" charset="0"/>
            </a:endParaRPr>
          </a:p>
        </p:txBody>
      </p:sp>
      <p:graphicFrame>
        <p:nvGraphicFramePr>
          <p:cNvPr id="12" name="Table 5">
            <a:extLst>
              <a:ext uri="{FF2B5EF4-FFF2-40B4-BE49-F238E27FC236}">
                <a16:creationId xmlns:a16="http://schemas.microsoft.com/office/drawing/2014/main" id="{29219443-D11D-760F-0E72-8DA1DC442024}"/>
              </a:ext>
            </a:extLst>
          </p:cNvPr>
          <p:cNvGraphicFramePr>
            <a:graphicFrameLocks/>
          </p:cNvGraphicFramePr>
          <p:nvPr>
            <p:extLst>
              <p:ext uri="{D42A27DB-BD31-4B8C-83A1-F6EECF244321}">
                <p14:modId xmlns:p14="http://schemas.microsoft.com/office/powerpoint/2010/main" val="3116897128"/>
              </p:ext>
            </p:extLst>
          </p:nvPr>
        </p:nvGraphicFramePr>
        <p:xfrm>
          <a:off x="138745" y="1263393"/>
          <a:ext cx="2259898" cy="851309"/>
        </p:xfrm>
        <a:graphic>
          <a:graphicData uri="http://schemas.openxmlformats.org/drawingml/2006/table">
            <a:tbl>
              <a:tblPr firstRow="1" bandRow="1">
                <a:tableStyleId>{5C22544A-7EE6-4342-B048-85BDC9FD1C3A}</a:tableStyleId>
              </a:tblPr>
              <a:tblGrid>
                <a:gridCol w="1809325">
                  <a:extLst>
                    <a:ext uri="{9D8B030D-6E8A-4147-A177-3AD203B41FA5}">
                      <a16:colId xmlns:a16="http://schemas.microsoft.com/office/drawing/2014/main" val="1279803320"/>
                    </a:ext>
                  </a:extLst>
                </a:gridCol>
                <a:gridCol w="450573">
                  <a:extLst>
                    <a:ext uri="{9D8B030D-6E8A-4147-A177-3AD203B41FA5}">
                      <a16:colId xmlns:a16="http://schemas.microsoft.com/office/drawing/2014/main" val="262344078"/>
                    </a:ext>
                  </a:extLst>
                </a:gridCol>
              </a:tblGrid>
              <a:tr h="333149">
                <a:tc gridSpan="2">
                  <a:txBody>
                    <a:bodyPr/>
                    <a:lstStyle/>
                    <a:p>
                      <a:r>
                        <a:rPr lang="en-GB" sz="1400" dirty="0">
                          <a:latin typeface="Arial" panose="020B0604020202020204" pitchFamily="34" charset="0"/>
                          <a:cs typeface="Arial" panose="020B0604020202020204" pitchFamily="34" charset="0"/>
                        </a:rPr>
                        <a:t>Setting Suitability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222099">
                <a:tc>
                  <a:txBody>
                    <a:bodyPr/>
                    <a:lstStyle/>
                    <a:p>
                      <a:r>
                        <a:rPr lang="en-GB" sz="1100" b="1" dirty="0">
                          <a:latin typeface="Arial" panose="020B0604020202020204" pitchFamily="34" charset="0"/>
                          <a:cs typeface="Arial" panose="020B0604020202020204" pitchFamily="34" charset="0"/>
                        </a:rPr>
                        <a:t>Care Homes</a:t>
                      </a:r>
                    </a:p>
                  </a:txBody>
                  <a:tcPr>
                    <a:solidFill>
                      <a:schemeClr val="bg1">
                        <a:lumMod val="85000"/>
                      </a:schemeClr>
                    </a:solidFill>
                  </a:tcPr>
                </a:tc>
                <a:tc>
                  <a:txBody>
                    <a:bodyPr/>
                    <a:lstStyle/>
                    <a:p>
                      <a:pPr algn="ctr"/>
                      <a:r>
                        <a:rPr lang="en-GB" sz="1100" b="0" i="0" kern="1200" dirty="0">
                          <a:solidFill>
                            <a:schemeClr val="dk1"/>
                          </a:solidFill>
                          <a:effectLst/>
                          <a:latin typeface="Arial" panose="020B0604020202020204" pitchFamily="34" charset="0"/>
                          <a:ea typeface="+mn-ea"/>
                          <a:cs typeface="Arial" panose="020B0604020202020204" pitchFamily="34" charset="0"/>
                        </a:rPr>
                        <a:t>✕</a:t>
                      </a:r>
                      <a:endParaRPr lang="en-GB" sz="10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155044613"/>
                  </a:ext>
                </a:extLst>
              </a:tr>
              <a:tr h="222099">
                <a:tc>
                  <a:txBody>
                    <a:bodyPr/>
                    <a:lstStyle/>
                    <a:p>
                      <a:r>
                        <a:rPr lang="en-GB" sz="1100" b="1" dirty="0">
                          <a:latin typeface="Arial" panose="020B0604020202020204" pitchFamily="34" charset="0"/>
                          <a:cs typeface="Arial" panose="020B0604020202020204" pitchFamily="34" charset="0"/>
                        </a:rPr>
                        <a:t>Domiciliary Care</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201886675"/>
                  </a:ext>
                </a:extLst>
              </a:tr>
            </a:tbl>
          </a:graphicData>
        </a:graphic>
      </p:graphicFrame>
      <p:graphicFrame>
        <p:nvGraphicFramePr>
          <p:cNvPr id="6" name="Table 5">
            <a:extLst>
              <a:ext uri="{FF2B5EF4-FFF2-40B4-BE49-F238E27FC236}">
                <a16:creationId xmlns:a16="http://schemas.microsoft.com/office/drawing/2014/main" id="{13C10BD0-78A0-43E8-B63D-9C999DFEE33E}"/>
              </a:ext>
            </a:extLst>
          </p:cNvPr>
          <p:cNvGraphicFramePr>
            <a:graphicFrameLocks/>
          </p:cNvGraphicFramePr>
          <p:nvPr>
            <p:extLst>
              <p:ext uri="{D42A27DB-BD31-4B8C-83A1-F6EECF244321}">
                <p14:modId xmlns:p14="http://schemas.microsoft.com/office/powerpoint/2010/main" val="3664189861"/>
              </p:ext>
            </p:extLst>
          </p:nvPr>
        </p:nvGraphicFramePr>
        <p:xfrm>
          <a:off x="2504662" y="5631103"/>
          <a:ext cx="9548594" cy="1253974"/>
        </p:xfrm>
        <a:graphic>
          <a:graphicData uri="http://schemas.openxmlformats.org/drawingml/2006/table">
            <a:tbl>
              <a:tblPr firstRow="1" bandRow="1">
                <a:tableStyleId>{5C22544A-7EE6-4342-B048-85BDC9FD1C3A}</a:tableStyleId>
              </a:tblPr>
              <a:tblGrid>
                <a:gridCol w="4106450">
                  <a:extLst>
                    <a:ext uri="{9D8B030D-6E8A-4147-A177-3AD203B41FA5}">
                      <a16:colId xmlns:a16="http://schemas.microsoft.com/office/drawing/2014/main" val="526830796"/>
                    </a:ext>
                  </a:extLst>
                </a:gridCol>
                <a:gridCol w="5442144">
                  <a:extLst>
                    <a:ext uri="{9D8B030D-6E8A-4147-A177-3AD203B41FA5}">
                      <a16:colId xmlns:a16="http://schemas.microsoft.com/office/drawing/2014/main" val="189337646"/>
                    </a:ext>
                  </a:extLst>
                </a:gridCol>
              </a:tblGrid>
              <a:tr h="324334">
                <a:tc gridSpan="2">
                  <a:txBody>
                    <a:bodyPr/>
                    <a:lstStyle/>
                    <a:p>
                      <a:r>
                        <a:rPr lang="en-GB" sz="1400" dirty="0">
                          <a:latin typeface="Arial" panose="020B0604020202020204" pitchFamily="34" charset="0"/>
                          <a:cs typeface="Arial" panose="020B0604020202020204" pitchFamily="34" charset="0"/>
                        </a:rPr>
                        <a:t>Illustrative Pricing (excl. VAT)</a:t>
                      </a:r>
                    </a:p>
                  </a:txBody>
                  <a:tcPr anchor="ctr">
                    <a:solidFill>
                      <a:srgbClr val="005EB8"/>
                    </a:solidFill>
                  </a:tcPr>
                </a:tc>
                <a:tc hMerge="1">
                  <a:txBody>
                    <a:bodyPr/>
                    <a:lstStyle/>
                    <a:p>
                      <a:endParaRPr lang="en-GB" sz="1400" dirty="0">
                        <a:latin typeface="Arial" panose="020B0604020202020204" pitchFamily="34" charset="0"/>
                        <a:cs typeface="Arial" panose="020B0604020202020204" pitchFamily="34" charset="0"/>
                      </a:endParaRPr>
                    </a:p>
                  </a:txBody>
                  <a:tcPr anchor="ctr">
                    <a:solidFill>
                      <a:srgbClr val="005EB8"/>
                    </a:solidFill>
                  </a:tcPr>
                </a:tc>
                <a:extLst>
                  <a:ext uri="{0D108BD9-81ED-4DB2-BD59-A6C34878D82A}">
                    <a16:rowId xmlns:a16="http://schemas.microsoft.com/office/drawing/2014/main" val="1785479990"/>
                  </a:ext>
                </a:extLst>
              </a:tr>
              <a:tr h="866528">
                <a:tc>
                  <a:txBody>
                    <a:bodyPr/>
                    <a:lstStyle/>
                    <a:p>
                      <a:pPr marL="171450" indent="-171450">
                        <a:buFont typeface="Arial" panose="020B0604020202020204" pitchFamily="34" charset="0"/>
                        <a:buChar char="•"/>
                      </a:pPr>
                      <a:r>
                        <a:rPr lang="en-GB" sz="1100" b="0" dirty="0">
                          <a:latin typeface="Arial" panose="020B0604020202020204" pitchFamily="34" charset="0"/>
                          <a:cs typeface="Arial" panose="020B0604020202020204" pitchFamily="34" charset="0"/>
                        </a:rPr>
                        <a:t>Minimum price of £100/month</a:t>
                      </a:r>
                    </a:p>
                    <a:p>
                      <a:pPr marL="171450" indent="-171450">
                        <a:buFont typeface="Arial" panose="020B0604020202020204" pitchFamily="34" charset="0"/>
                        <a:buChar char="•"/>
                      </a:pPr>
                      <a:r>
                        <a:rPr lang="en-GB" sz="1100" b="0" dirty="0">
                          <a:latin typeface="Arial" panose="020B0604020202020204" pitchFamily="34" charset="0"/>
                          <a:cs typeface="Arial" panose="020B0604020202020204" pitchFamily="34" charset="0"/>
                        </a:rPr>
                        <a:t>Standard pricing of £15/month per carer, reduced to £12.50/month if committed to a 12-month agreement</a:t>
                      </a:r>
                    </a:p>
                    <a:p>
                      <a:pPr marL="171450" indent="-171450">
                        <a:buFont typeface="Arial" panose="020B0604020202020204" pitchFamily="34" charset="0"/>
                        <a:buChar char="•"/>
                      </a:pPr>
                      <a:r>
                        <a:rPr lang="en-GB" sz="1100" b="0" dirty="0">
                          <a:latin typeface="Arial" panose="020B0604020202020204" pitchFamily="34" charset="0"/>
                          <a:cs typeface="Arial" panose="020B0604020202020204" pitchFamily="34" charset="0"/>
                        </a:rPr>
                        <a:t>All training and setup is included free of charge, additional training available at £250/session</a:t>
                      </a:r>
                    </a:p>
                  </a:txBody>
                  <a:tcPr>
                    <a:solidFill>
                      <a:schemeClr val="bg1">
                        <a:lumMod val="95000"/>
                      </a:schemeClr>
                    </a:solidFill>
                  </a:tcPr>
                </a:tc>
                <a:tc>
                  <a:txBody>
                    <a:bodyPr/>
                    <a:lstStyle/>
                    <a:p>
                      <a:pPr marL="171450" indent="-171450">
                        <a:buFont typeface="Arial" panose="020B0604020202020204" pitchFamily="34" charset="0"/>
                        <a:buChar char="•"/>
                      </a:pPr>
                      <a:endParaRPr lang="en-GB" sz="1100" b="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155044613"/>
                  </a:ext>
                </a:extLst>
              </a:tr>
            </a:tbl>
          </a:graphicData>
        </a:graphic>
      </p:graphicFrame>
      <p:pic>
        <p:nvPicPr>
          <p:cNvPr id="7170" name="Picture 2" descr="A close-up of a logo&#10;&#10;Description automatically generated">
            <a:hlinkClick r:id="rId5"/>
            <a:extLst>
              <a:ext uri="{FF2B5EF4-FFF2-40B4-BE49-F238E27FC236}">
                <a16:creationId xmlns:a16="http://schemas.microsoft.com/office/drawing/2014/main" id="{2C30A56B-A68E-CBF5-9CDD-29EB4313FE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70045" y="66693"/>
            <a:ext cx="1609725" cy="542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a:extLst>
              <a:ext uri="{FF2B5EF4-FFF2-40B4-BE49-F238E27FC236}">
                <a16:creationId xmlns:a16="http://schemas.microsoft.com/office/drawing/2014/main" id="{2EEBD4D5-7D7D-54A5-5EE7-8D4F87C3582C}"/>
              </a:ext>
            </a:extLst>
          </p:cNvPr>
          <p:cNvGraphicFramePr>
            <a:graphicFrameLocks/>
          </p:cNvGraphicFramePr>
          <p:nvPr>
            <p:extLst>
              <p:ext uri="{D42A27DB-BD31-4B8C-83A1-F6EECF244321}">
                <p14:modId xmlns:p14="http://schemas.microsoft.com/office/powerpoint/2010/main" val="2537489041"/>
              </p:ext>
            </p:extLst>
          </p:nvPr>
        </p:nvGraphicFramePr>
        <p:xfrm>
          <a:off x="2484782" y="1265247"/>
          <a:ext cx="6728792" cy="2240280"/>
        </p:xfrm>
        <a:graphic>
          <a:graphicData uri="http://schemas.openxmlformats.org/drawingml/2006/table">
            <a:tbl>
              <a:tblPr firstRow="1" bandRow="1">
                <a:tableStyleId>{5C22544A-7EE6-4342-B048-85BDC9FD1C3A}</a:tableStyleId>
              </a:tblPr>
              <a:tblGrid>
                <a:gridCol w="3242043">
                  <a:extLst>
                    <a:ext uri="{9D8B030D-6E8A-4147-A177-3AD203B41FA5}">
                      <a16:colId xmlns:a16="http://schemas.microsoft.com/office/drawing/2014/main" val="526830796"/>
                    </a:ext>
                  </a:extLst>
                </a:gridCol>
                <a:gridCol w="3486749">
                  <a:extLst>
                    <a:ext uri="{9D8B030D-6E8A-4147-A177-3AD203B41FA5}">
                      <a16:colId xmlns:a16="http://schemas.microsoft.com/office/drawing/2014/main" val="1018241146"/>
                    </a:ext>
                  </a:extLst>
                </a:gridCol>
              </a:tblGrid>
              <a:tr h="171842">
                <a:tc gridSpan="2">
                  <a:txBody>
                    <a:bodyPr/>
                    <a:lstStyle/>
                    <a:p>
                      <a:r>
                        <a:rPr lang="en-GB" sz="1400" b="0" i="0" kern="1200" dirty="0">
                          <a:solidFill>
                            <a:schemeClr val="lt1"/>
                          </a:solidFill>
                          <a:effectLst/>
                          <a:latin typeface="Arial" panose="020B0604020202020204" pitchFamily="34" charset="0"/>
                          <a:ea typeface="+mn-ea"/>
                          <a:cs typeface="Arial" panose="020B0604020202020204" pitchFamily="34" charset="0"/>
                        </a:rPr>
                        <a:t> </a:t>
                      </a:r>
                      <a:r>
                        <a:rPr lang="en-GB" sz="1400" b="1" i="0" kern="1200" dirty="0">
                          <a:solidFill>
                            <a:schemeClr val="lt1"/>
                          </a:solidFill>
                          <a:effectLst/>
                          <a:latin typeface="Arial" panose="020B0604020202020204" pitchFamily="34" charset="0"/>
                          <a:ea typeface="+mn-ea"/>
                          <a:cs typeface="Arial" panose="020B0604020202020204" pitchFamily="34" charset="0"/>
                        </a:rPr>
                        <a:t>Features </a:t>
                      </a:r>
                      <a:endParaRPr lang="en-GB" sz="1400" dirty="0">
                        <a:latin typeface="Arial" panose="020B0604020202020204" pitchFamily="34" charset="0"/>
                        <a:cs typeface="Arial" panose="020B0604020202020204" pitchFamily="34" charset="0"/>
                      </a:endParaRPr>
                    </a:p>
                  </a:txBody>
                  <a:tcPr anchor="ctr">
                    <a:solidFill>
                      <a:srgbClr val="005EB8"/>
                    </a:solidFill>
                  </a:tcPr>
                </a:tc>
                <a:tc hMerge="1">
                  <a:txBody>
                    <a:bodyPr/>
                    <a:lstStyle/>
                    <a:p>
                      <a:endParaRPr lang="en-GB" sz="1400" dirty="0">
                        <a:latin typeface="Arial" panose="020B0604020202020204" pitchFamily="34" charset="0"/>
                        <a:cs typeface="Arial" panose="020B0604020202020204" pitchFamily="34" charset="0"/>
                      </a:endParaRPr>
                    </a:p>
                  </a:txBody>
                  <a:tcPr anchor="ctr">
                    <a:solidFill>
                      <a:srgbClr val="005EB8"/>
                    </a:solidFill>
                  </a:tcPr>
                </a:tc>
                <a:extLst>
                  <a:ext uri="{0D108BD9-81ED-4DB2-BD59-A6C34878D82A}">
                    <a16:rowId xmlns:a16="http://schemas.microsoft.com/office/drawing/2014/main" val="1785479990"/>
                  </a:ext>
                </a:extLst>
              </a:tr>
              <a:tr h="1469251">
                <a:tc>
                  <a:txBody>
                    <a:bodyPr/>
                    <a:lstStyle/>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Quick and easy rostering</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Journey planning estimates for carer visits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Manage payroll and invoicing processes, with automated calculation and delivery</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Care plan management and compliance tools; including alerts, incidents, and risk scoring</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Client assessments (</a:t>
                      </a:r>
                      <a:r>
                        <a:rPr lang="en-GB" sz="1100" b="0" i="0" u="none" strike="noStrike" dirty="0" err="1">
                          <a:solidFill>
                            <a:srgbClr val="000000"/>
                          </a:solidFill>
                          <a:effectLst/>
                          <a:latin typeface="Arial" panose="020B0604020202020204" pitchFamily="34" charset="0"/>
                        </a:rPr>
                        <a:t>e.g</a:t>
                      </a:r>
                      <a:r>
                        <a:rPr lang="en-GB" sz="1100" b="0" i="0" u="none" strike="noStrike" dirty="0">
                          <a:solidFill>
                            <a:srgbClr val="000000"/>
                          </a:solidFill>
                          <a:effectLst/>
                          <a:latin typeface="Arial" panose="020B0604020202020204" pitchFamily="34" charset="0"/>
                        </a:rPr>
                        <a:t>, Personal Care and Support Planning) </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Electronic call monitoring records carers’ arrival, departure, and completed activities in real-time</a:t>
                      </a:r>
                    </a:p>
                  </a:txBody>
                  <a:tcPr anchor="ctr">
                    <a:lnR w="12700" cap="flat" cmpd="sng" algn="ctr">
                      <a:solidFill>
                        <a:srgbClr val="F2F2F2"/>
                      </a:solidFill>
                      <a:prstDash val="solid"/>
                      <a:round/>
                      <a:headEnd type="none" w="med" len="med"/>
                      <a:tailEnd type="none" w="med" len="med"/>
                    </a:lnR>
                    <a:solidFill>
                      <a:schemeClr val="bg1">
                        <a:lumMod val="95000"/>
                      </a:schemeClr>
                    </a:solidFill>
                  </a:tcPr>
                </a:tc>
                <a:tc>
                  <a:txBody>
                    <a:bodyPr/>
                    <a:lstStyle/>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Carer mobile app enables paperless documentation: </a:t>
                      </a:r>
                      <a:r>
                        <a:rPr lang="en-GB" sz="1100" b="0" i="0" u="none" strike="noStrike" dirty="0" err="1">
                          <a:solidFill>
                            <a:srgbClr val="000000"/>
                          </a:solidFill>
                          <a:effectLst/>
                          <a:latin typeface="Arial" panose="020B0604020202020204" pitchFamily="34" charset="0"/>
                        </a:rPr>
                        <a:t>eMAR</a:t>
                      </a:r>
                      <a:r>
                        <a:rPr lang="en-GB" sz="1100" b="0" i="0" u="none" strike="noStrike" dirty="0">
                          <a:solidFill>
                            <a:srgbClr val="000000"/>
                          </a:solidFill>
                          <a:effectLst/>
                          <a:latin typeface="Arial" panose="020B0604020202020204" pitchFamily="34" charset="0"/>
                        </a:rPr>
                        <a:t>, tasks, observations, notes and documents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Build and manage documents and forms, share with relevant parties, and send for e-signature</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Customisable rate management including unsociable hours, mileage, and scheduled uplifts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Care Circle portal enables sharing of service user records to loved ones and medical professionals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Fully secure cloud solution with minute-by-minute data backups, and self-recovering infrastructure.</a:t>
                      </a:r>
                    </a:p>
                  </a:txBody>
                  <a:tcPr anchor="ctr">
                    <a:lnL w="12700" cap="flat" cmpd="sng" algn="ctr">
                      <a:solidFill>
                        <a:srgbClr val="F2F2F2"/>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4155044613"/>
                  </a:ext>
                </a:extLst>
              </a:tr>
            </a:tbl>
          </a:graphicData>
        </a:graphic>
      </p:graphicFrame>
      <p:graphicFrame>
        <p:nvGraphicFramePr>
          <p:cNvPr id="9" name="Table 8">
            <a:extLst>
              <a:ext uri="{FF2B5EF4-FFF2-40B4-BE49-F238E27FC236}">
                <a16:creationId xmlns:a16="http://schemas.microsoft.com/office/drawing/2014/main" id="{D97E2E37-0C09-87CC-9D9C-03F73F9BE556}"/>
              </a:ext>
            </a:extLst>
          </p:cNvPr>
          <p:cNvGraphicFramePr>
            <a:graphicFrameLocks noGrp="1"/>
          </p:cNvGraphicFramePr>
          <p:nvPr>
            <p:extLst>
              <p:ext uri="{D42A27DB-BD31-4B8C-83A1-F6EECF244321}">
                <p14:modId xmlns:p14="http://schemas.microsoft.com/office/powerpoint/2010/main" val="3839867681"/>
              </p:ext>
            </p:extLst>
          </p:nvPr>
        </p:nvGraphicFramePr>
        <p:xfrm>
          <a:off x="6712999" y="5682780"/>
          <a:ext cx="4747110" cy="1150620"/>
        </p:xfrm>
        <a:graphic>
          <a:graphicData uri="http://schemas.openxmlformats.org/drawingml/2006/table">
            <a:tbl>
              <a:tblPr/>
              <a:tblGrid>
                <a:gridCol w="1212294">
                  <a:extLst>
                    <a:ext uri="{9D8B030D-6E8A-4147-A177-3AD203B41FA5}">
                      <a16:colId xmlns:a16="http://schemas.microsoft.com/office/drawing/2014/main" val="300602174"/>
                    </a:ext>
                  </a:extLst>
                </a:gridCol>
                <a:gridCol w="1702965">
                  <a:extLst>
                    <a:ext uri="{9D8B030D-6E8A-4147-A177-3AD203B41FA5}">
                      <a16:colId xmlns:a16="http://schemas.microsoft.com/office/drawing/2014/main" val="2205440343"/>
                    </a:ext>
                  </a:extLst>
                </a:gridCol>
                <a:gridCol w="1831851">
                  <a:extLst>
                    <a:ext uri="{9D8B030D-6E8A-4147-A177-3AD203B41FA5}">
                      <a16:colId xmlns:a16="http://schemas.microsoft.com/office/drawing/2014/main" val="4132366206"/>
                    </a:ext>
                  </a:extLst>
                </a:gridCol>
              </a:tblGrid>
              <a:tr h="190664">
                <a:tc gridSpan="3">
                  <a:txBody>
                    <a:bodyPr/>
                    <a:lstStyle/>
                    <a:p>
                      <a:pPr algn="ctr" rtl="0" fontAlgn="base"/>
                      <a:r>
                        <a:rPr lang="en-GB" sz="1100" b="1" i="0" dirty="0">
                          <a:solidFill>
                            <a:schemeClr val="bg1"/>
                          </a:solidFill>
                          <a:effectLst/>
                          <a:latin typeface="Arial" panose="020B0604020202020204" pitchFamily="34" charset="0"/>
                        </a:rPr>
                        <a:t>License Pricing Examples</a:t>
                      </a:r>
                      <a:endParaRPr lang="en-GB" sz="2400" b="0" i="0" dirty="0">
                        <a:solidFill>
                          <a:schemeClr val="bg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51733431"/>
                  </a:ext>
                </a:extLst>
              </a:tr>
              <a:tr h="168233">
                <a:tc>
                  <a:txBody>
                    <a:bodyPr/>
                    <a:lstStyle/>
                    <a:p>
                      <a:pPr algn="ctr" rtl="0" fontAlgn="base"/>
                      <a:r>
                        <a:rPr lang="en-GB" sz="900" b="1" i="0" dirty="0">
                          <a:solidFill>
                            <a:schemeClr val="tx1"/>
                          </a:solidFill>
                          <a:effectLst/>
                          <a:latin typeface="Arial" panose="020B0604020202020204" pitchFamily="34" charset="0"/>
                        </a:rPr>
                        <a:t>Users / Staff</a:t>
                      </a:r>
                      <a:endParaRPr lang="en-GB" b="0" i="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base"/>
                      <a:r>
                        <a:rPr lang="en-GB" sz="900" b="1" i="0" dirty="0">
                          <a:solidFill>
                            <a:schemeClr val="tx1"/>
                          </a:solidFill>
                          <a:effectLst/>
                          <a:latin typeface="Arial" panose="020B0604020202020204" pitchFamily="34" charset="0"/>
                        </a:rPr>
                        <a:t>With Devices (per month)</a:t>
                      </a:r>
                      <a:endParaRPr lang="en-GB" b="0" i="0" dirty="0">
                        <a:solidFill>
                          <a:schemeClr val="tx1"/>
                        </a:solidFill>
                        <a:effectLs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base"/>
                      <a:r>
                        <a:rPr lang="en-GB" sz="900" b="1" i="0" dirty="0">
                          <a:solidFill>
                            <a:schemeClr val="tx1"/>
                          </a:solidFill>
                          <a:effectLst/>
                          <a:latin typeface="Arial" panose="020B0604020202020204" pitchFamily="34" charset="0"/>
                        </a:rPr>
                        <a:t>Without Devices (per month)</a:t>
                      </a:r>
                      <a:endParaRPr lang="en-GB" b="0" i="0" dirty="0">
                        <a:solidFill>
                          <a:schemeClr val="tx1"/>
                        </a:solidFill>
                        <a:effectLs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32560159"/>
                  </a:ext>
                </a:extLst>
              </a:tr>
              <a:tr h="162625">
                <a:tc>
                  <a:txBody>
                    <a:bodyPr/>
                    <a:lstStyle/>
                    <a:p>
                      <a:pPr algn="l" rtl="0" fontAlgn="base"/>
                      <a:r>
                        <a:rPr lang="en-GB" sz="850" b="0" i="0" dirty="0">
                          <a:solidFill>
                            <a:schemeClr val="tx1"/>
                          </a:solidFill>
                          <a:effectLst/>
                          <a:latin typeface="Arial" panose="020B0604020202020204" pitchFamily="34" charset="0"/>
                        </a:rPr>
                        <a:t>5</a:t>
                      </a:r>
                      <a:endParaRPr lang="en-GB" sz="850" b="0" i="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base"/>
                      <a:r>
                        <a:rPr lang="en-GB" sz="850" b="0" i="0" dirty="0">
                          <a:solidFill>
                            <a:schemeClr val="tx1"/>
                          </a:solidFill>
                          <a:effectLst/>
                          <a:latin typeface="Arial" panose="020B0604020202020204" pitchFamily="34" charset="0"/>
                        </a:rPr>
                        <a:t>£160 +VAT</a:t>
                      </a:r>
                      <a:endParaRPr lang="en-GB" sz="850" b="0" i="0" dirty="0">
                        <a:solidFill>
                          <a:schemeClr val="tx1"/>
                        </a:solidFill>
                        <a:effectLs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base"/>
                      <a:r>
                        <a:rPr lang="en-GB" sz="850" b="0" i="0" dirty="0">
                          <a:solidFill>
                            <a:schemeClr val="tx1"/>
                          </a:solidFill>
                          <a:effectLst/>
                          <a:latin typeface="Arial" panose="020B0604020202020204" pitchFamily="34" charset="0"/>
                        </a:rPr>
                        <a:t>£100 +VAT</a:t>
                      </a:r>
                      <a:endParaRPr lang="en-GB" sz="850" b="0" i="0" dirty="0">
                        <a:solidFill>
                          <a:schemeClr val="tx1"/>
                        </a:solidFill>
                        <a:effectLs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045045116"/>
                  </a:ext>
                </a:extLst>
              </a:tr>
              <a:tr h="162625">
                <a:tc>
                  <a:txBody>
                    <a:bodyPr/>
                    <a:lstStyle/>
                    <a:p>
                      <a:pPr algn="l" rtl="0" fontAlgn="base"/>
                      <a:r>
                        <a:rPr lang="en-GB" sz="850" b="0" i="0" dirty="0">
                          <a:solidFill>
                            <a:schemeClr val="tx1"/>
                          </a:solidFill>
                          <a:effectLst/>
                          <a:latin typeface="Arial" panose="020B0604020202020204" pitchFamily="34" charset="0"/>
                        </a:rPr>
                        <a:t>15</a:t>
                      </a:r>
                      <a:endParaRPr lang="en-GB" sz="850" b="0" i="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base"/>
                      <a:r>
                        <a:rPr lang="en-GB" sz="850" b="0" i="0" dirty="0">
                          <a:solidFill>
                            <a:schemeClr val="tx1"/>
                          </a:solidFill>
                          <a:effectLst/>
                          <a:latin typeface="Arial" panose="020B0604020202020204" pitchFamily="34" charset="0"/>
                        </a:rPr>
                        <a:t>£480 +VAT </a:t>
                      </a:r>
                      <a:endParaRPr lang="en-GB" sz="850" b="0" i="0" dirty="0">
                        <a:solidFill>
                          <a:schemeClr val="tx1"/>
                        </a:solidFill>
                        <a:effectLs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base"/>
                      <a:r>
                        <a:rPr lang="en-GB" sz="850" b="0" i="0" dirty="0">
                          <a:solidFill>
                            <a:schemeClr val="tx1"/>
                          </a:solidFill>
                          <a:effectLst/>
                          <a:latin typeface="Arial" panose="020B0604020202020204" pitchFamily="34" charset="0"/>
                        </a:rPr>
                        <a:t>£210 +VAT​</a:t>
                      </a:r>
                      <a:endParaRPr lang="en-GB" sz="850" b="0" i="0" dirty="0">
                        <a:solidFill>
                          <a:schemeClr val="tx1"/>
                        </a:solidFill>
                        <a:effectLs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659325798"/>
                  </a:ext>
                </a:extLst>
              </a:tr>
              <a:tr h="162625">
                <a:tc>
                  <a:txBody>
                    <a:bodyPr/>
                    <a:lstStyle/>
                    <a:p>
                      <a:pPr algn="l" rtl="0" fontAlgn="base"/>
                      <a:r>
                        <a:rPr lang="en-GB" sz="850" b="0" i="0" dirty="0">
                          <a:solidFill>
                            <a:schemeClr val="tx1"/>
                          </a:solidFill>
                          <a:effectLst/>
                          <a:latin typeface="Arial" panose="020B0604020202020204" pitchFamily="34" charset="0"/>
                        </a:rPr>
                        <a:t>30+​</a:t>
                      </a:r>
                      <a:endParaRPr lang="en-GB" sz="850" b="0" i="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850" b="0" i="0" dirty="0">
                          <a:solidFill>
                            <a:schemeClr val="tx1"/>
                          </a:solidFill>
                          <a:effectLst/>
                          <a:latin typeface="Arial" panose="020B0604020202020204" pitchFamily="34" charset="0"/>
                        </a:rPr>
                        <a:t>£960 +VAT​</a:t>
                      </a:r>
                      <a:endParaRPr lang="en-GB" sz="850" b="0" i="0" dirty="0">
                        <a:solidFill>
                          <a:schemeClr val="tx1"/>
                        </a:solidFill>
                        <a:effectLs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850" b="0" i="0" dirty="0">
                          <a:solidFill>
                            <a:schemeClr val="tx1"/>
                          </a:solidFill>
                          <a:effectLst/>
                          <a:latin typeface="Arial" panose="020B0604020202020204" pitchFamily="34" charset="0"/>
                        </a:rPr>
                        <a:t>£420 +VAT</a:t>
                      </a:r>
                      <a:endParaRPr lang="en-GB" sz="850" b="0" i="0" dirty="0">
                        <a:solidFill>
                          <a:schemeClr val="tx1"/>
                        </a:solidFill>
                        <a:effectLs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2398378"/>
                  </a:ext>
                </a:extLst>
              </a:tr>
            </a:tbl>
          </a:graphicData>
        </a:graphic>
      </p:graphicFrame>
      <p:sp>
        <p:nvSpPr>
          <p:cNvPr id="19" name="TextBox 18">
            <a:extLst>
              <a:ext uri="{FF2B5EF4-FFF2-40B4-BE49-F238E27FC236}">
                <a16:creationId xmlns:a16="http://schemas.microsoft.com/office/drawing/2014/main" id="{A7F81120-ED9C-7B4E-1E33-7FD74E4EAFB9}"/>
              </a:ext>
            </a:extLst>
          </p:cNvPr>
          <p:cNvSpPr txBox="1"/>
          <p:nvPr/>
        </p:nvSpPr>
        <p:spPr>
          <a:xfrm>
            <a:off x="0" y="946292"/>
            <a:ext cx="8547533" cy="246221"/>
          </a:xfrm>
          <a:prstGeom prst="rect">
            <a:avLst/>
          </a:prstGeom>
          <a:noFill/>
        </p:spPr>
        <p:txBody>
          <a:bodyPr wrap="none" rtlCol="0">
            <a:spAutoFit/>
          </a:bodyPr>
          <a:lstStyle/>
          <a:p>
            <a:r>
              <a:rPr lang="en-GB" sz="1000" dirty="0">
                <a:solidFill>
                  <a:schemeClr val="bg1"/>
                </a:solidFill>
                <a:latin typeface="Arial" panose="020B0604020202020204" pitchFamily="34" charset="0"/>
                <a:cs typeface="Arial" panose="020B0604020202020204" pitchFamily="34" charset="0"/>
              </a:rPr>
              <a:t>Information taken from the </a:t>
            </a:r>
            <a:r>
              <a:rPr lang="en-GB" sz="1000" dirty="0">
                <a:solidFill>
                  <a:schemeClr val="bg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Digitising Social Care Assured Solutions List</a:t>
            </a:r>
            <a:r>
              <a:rPr lang="en-GB" sz="1000" dirty="0">
                <a:solidFill>
                  <a:schemeClr val="bg1"/>
                </a:solidFill>
                <a:latin typeface="Arial" panose="020B0604020202020204" pitchFamily="34" charset="0"/>
                <a:cs typeface="Arial" panose="020B0604020202020204" pitchFamily="34" charset="0"/>
              </a:rPr>
              <a:t> and answers to a NWL questionnaire from </a:t>
            </a:r>
            <a:r>
              <a:rPr lang="en-GB" sz="1000" dirty="0" err="1">
                <a:solidFill>
                  <a:schemeClr val="bg1"/>
                </a:solidFill>
                <a:latin typeface="Arial" panose="020B0604020202020204" pitchFamily="34" charset="0"/>
                <a:cs typeface="Arial" panose="020B0604020202020204" pitchFamily="34" charset="0"/>
              </a:rPr>
              <a:t>CareLineLive</a:t>
            </a:r>
            <a:r>
              <a:rPr lang="en-GB" sz="1000" dirty="0">
                <a:solidFill>
                  <a:schemeClr val="bg1"/>
                </a:solidFill>
                <a:latin typeface="Arial" panose="020B0604020202020204" pitchFamily="34" charset="0"/>
                <a:cs typeface="Arial" panose="020B0604020202020204" pitchFamily="34" charset="0"/>
              </a:rPr>
              <a:t> on 26 October 2023 </a:t>
            </a:r>
          </a:p>
        </p:txBody>
      </p:sp>
      <p:sp>
        <p:nvSpPr>
          <p:cNvPr id="20" name="TextBox 19">
            <a:extLst>
              <a:ext uri="{FF2B5EF4-FFF2-40B4-BE49-F238E27FC236}">
                <a16:creationId xmlns:a16="http://schemas.microsoft.com/office/drawing/2014/main" id="{443FF8E1-AEED-234B-D86B-EC52A8F94D6F}"/>
              </a:ext>
            </a:extLst>
          </p:cNvPr>
          <p:cNvSpPr txBox="1"/>
          <p:nvPr/>
        </p:nvSpPr>
        <p:spPr>
          <a:xfrm>
            <a:off x="111705" y="6639964"/>
            <a:ext cx="1794081" cy="215444"/>
          </a:xfrm>
          <a:prstGeom prst="rect">
            <a:avLst/>
          </a:prstGeom>
          <a:noFill/>
        </p:spPr>
        <p:txBody>
          <a:bodyPr wrap="none" rtlCol="0">
            <a:spAutoFit/>
          </a:bodyPr>
          <a:lstStyle/>
          <a:p>
            <a:r>
              <a:rPr lang="en-GB" sz="800" dirty="0">
                <a:latin typeface="Arial" panose="020B0604020202020204" pitchFamily="34" charset="0"/>
                <a:cs typeface="Arial" panose="020B0604020202020204" pitchFamily="34" charset="0"/>
              </a:rPr>
              <a:t>*HTML view integration in progress</a:t>
            </a:r>
          </a:p>
        </p:txBody>
      </p:sp>
    </p:spTree>
    <p:extLst>
      <p:ext uri="{BB962C8B-B14F-4D97-AF65-F5344CB8AC3E}">
        <p14:creationId xmlns:p14="http://schemas.microsoft.com/office/powerpoint/2010/main" val="3420182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EC0FC13D-F7D4-49FA-C8DD-29D982C97DC1}"/>
              </a:ext>
            </a:extLst>
          </p:cNvPr>
          <p:cNvGraphicFramePr>
            <a:graphicFrameLocks noGrp="1"/>
          </p:cNvGraphicFramePr>
          <p:nvPr>
            <p:ph idx="1"/>
            <p:extLst>
              <p:ext uri="{D42A27DB-BD31-4B8C-83A1-F6EECF244321}">
                <p14:modId xmlns:p14="http://schemas.microsoft.com/office/powerpoint/2010/main" val="927470948"/>
              </p:ext>
            </p:extLst>
          </p:nvPr>
        </p:nvGraphicFramePr>
        <p:xfrm>
          <a:off x="2484783" y="3299940"/>
          <a:ext cx="9548594" cy="2352527"/>
        </p:xfrm>
        <a:graphic>
          <a:graphicData uri="http://schemas.openxmlformats.org/drawingml/2006/table">
            <a:tbl>
              <a:tblPr firstRow="1" bandRow="1">
                <a:tableStyleId>{5C22544A-7EE6-4342-B048-85BDC9FD1C3A}</a:tableStyleId>
              </a:tblPr>
              <a:tblGrid>
                <a:gridCol w="5009323">
                  <a:extLst>
                    <a:ext uri="{9D8B030D-6E8A-4147-A177-3AD203B41FA5}">
                      <a16:colId xmlns:a16="http://schemas.microsoft.com/office/drawing/2014/main" val="1279803320"/>
                    </a:ext>
                  </a:extLst>
                </a:gridCol>
                <a:gridCol w="2941982">
                  <a:extLst>
                    <a:ext uri="{9D8B030D-6E8A-4147-A177-3AD203B41FA5}">
                      <a16:colId xmlns:a16="http://schemas.microsoft.com/office/drawing/2014/main" val="3003256051"/>
                    </a:ext>
                  </a:extLst>
                </a:gridCol>
                <a:gridCol w="1597289">
                  <a:extLst>
                    <a:ext uri="{9D8B030D-6E8A-4147-A177-3AD203B41FA5}">
                      <a16:colId xmlns:a16="http://schemas.microsoft.com/office/drawing/2014/main" val="526830796"/>
                    </a:ext>
                  </a:extLst>
                </a:gridCol>
              </a:tblGrid>
              <a:tr h="345960">
                <a:tc>
                  <a:txBody>
                    <a:bodyPr/>
                    <a:lstStyle/>
                    <a:p>
                      <a:r>
                        <a:rPr lang="en-GB" sz="1400" dirty="0">
                          <a:latin typeface="Arial" panose="020B0604020202020204" pitchFamily="34" charset="0"/>
                          <a:cs typeface="Arial" panose="020B0604020202020204" pitchFamily="34" charset="0"/>
                        </a:rPr>
                        <a:t>Mobilisation &amp; Installation</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Training Offer</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Data Migration</a:t>
                      </a:r>
                    </a:p>
                  </a:txBody>
                  <a:tcPr>
                    <a:solidFill>
                      <a:srgbClr val="005EB8"/>
                    </a:solidFill>
                  </a:tcPr>
                </a:tc>
                <a:extLst>
                  <a:ext uri="{0D108BD9-81ED-4DB2-BD59-A6C34878D82A}">
                    <a16:rowId xmlns:a16="http://schemas.microsoft.com/office/drawing/2014/main" val="1785479990"/>
                  </a:ext>
                </a:extLst>
              </a:tr>
              <a:tr h="2006567">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Assigns a dedicated project manager to assist in the implementation process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Starts implementation with a project kick off meeting to:</a:t>
                      </a:r>
                    </a:p>
                    <a:p>
                      <a:pPr marL="628639" lvl="1"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Define the scope</a:t>
                      </a:r>
                    </a:p>
                    <a:p>
                      <a:pPr marL="628639" lvl="1"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Understand the organisation readiness</a:t>
                      </a:r>
                    </a:p>
                    <a:p>
                      <a:pPr marL="628639" lvl="1"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Define responsibilities</a:t>
                      </a:r>
                    </a:p>
                    <a:p>
                      <a:pPr marL="628639" lvl="1"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Set target go live dates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Arranges training through a blended learning method</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Includes Regular service management meetings to address any business concerns </a:t>
                      </a:r>
                    </a:p>
                  </a:txBody>
                  <a:tcPr>
                    <a:solidFill>
                      <a:schemeClr val="bg1">
                        <a:lumMod val="95000"/>
                      </a:schemeClr>
                    </a:solidFill>
                  </a:tcPr>
                </a:tc>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Online, group, and self-service training is available</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Further training can be arranged through the account team</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All online training is recorded</a:t>
                      </a:r>
                    </a:p>
                  </a:txBody>
                  <a:tcPr>
                    <a:solidFill>
                      <a:schemeClr val="bg1">
                        <a:lumMod val="95000"/>
                      </a:schemeClr>
                    </a:solidFill>
                  </a:tcPr>
                </a:tc>
                <a:tc>
                  <a:txBody>
                    <a:bodyPr/>
                    <a:lstStyle/>
                    <a:p>
                      <a:pPr marL="0" indent="0" algn="ctr">
                        <a:buFont typeface="Arial" panose="020B0604020202020204" pitchFamily="34" charset="0"/>
                        <a:buNone/>
                      </a:pPr>
                      <a:r>
                        <a:rPr lang="en-GB" sz="1200" b="1" dirty="0">
                          <a:latin typeface="Arial" panose="020B0604020202020204" pitchFamily="34" charset="0"/>
                          <a:cs typeface="Arial" panose="020B0604020202020204" pitchFamily="34" charset="0"/>
                        </a:rPr>
                        <a:t>Further information available from supplier</a:t>
                      </a:r>
                      <a:endParaRPr lang="en-GB" sz="1200" dirty="0">
                        <a:latin typeface="Arial" panose="020B0604020202020204" pitchFamily="34" charset="0"/>
                        <a:cs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3" name="Slide Number Placeholder 2">
            <a:extLst>
              <a:ext uri="{FF2B5EF4-FFF2-40B4-BE49-F238E27FC236}">
                <a16:creationId xmlns:a16="http://schemas.microsoft.com/office/drawing/2014/main" id="{2734C757-0B4D-21F5-2153-1F7C26324924}"/>
              </a:ext>
            </a:extLst>
          </p:cNvPr>
          <p:cNvSpPr>
            <a:spLocks noGrp="1"/>
          </p:cNvSpPr>
          <p:nvPr>
            <p:ph type="sldNum" sz="quarter" idx="12"/>
          </p:nvPr>
        </p:nvSpPr>
        <p:spPr/>
        <p:txBody>
          <a:bodyPr/>
          <a:lstStyle/>
          <a:p>
            <a:fld id="{E76F84FA-B8EB-462F-97BA-032CB76B4E3A}" type="slidenum">
              <a:rPr lang="en-GB" smtClean="0"/>
              <a:t>16</a:t>
            </a:fld>
            <a:endParaRPr lang="en-GB"/>
          </a:p>
        </p:txBody>
      </p:sp>
      <p:sp>
        <p:nvSpPr>
          <p:cNvPr id="4" name="Title 3">
            <a:extLst>
              <a:ext uri="{FF2B5EF4-FFF2-40B4-BE49-F238E27FC236}">
                <a16:creationId xmlns:a16="http://schemas.microsoft.com/office/drawing/2014/main" id="{0B2E38AB-F1CD-5251-74E3-3D83194444C1}"/>
              </a:ext>
            </a:extLst>
          </p:cNvPr>
          <p:cNvSpPr>
            <a:spLocks noGrp="1"/>
          </p:cNvSpPr>
          <p:nvPr>
            <p:ph type="title"/>
          </p:nvPr>
        </p:nvSpPr>
        <p:spPr>
          <a:xfrm>
            <a:off x="407368" y="320006"/>
            <a:ext cx="11377264" cy="543595"/>
          </a:xfrm>
        </p:spPr>
        <p:txBody>
          <a:bodyPr>
            <a:normAutofit fontScale="90000"/>
          </a:bodyPr>
          <a:lstStyle/>
          <a:p>
            <a:r>
              <a:rPr lang="en-GB" dirty="0"/>
              <a:t>Dom Portal</a:t>
            </a:r>
          </a:p>
        </p:txBody>
      </p:sp>
      <p:graphicFrame>
        <p:nvGraphicFramePr>
          <p:cNvPr id="7" name="Table 5">
            <a:extLst>
              <a:ext uri="{FF2B5EF4-FFF2-40B4-BE49-F238E27FC236}">
                <a16:creationId xmlns:a16="http://schemas.microsoft.com/office/drawing/2014/main" id="{B59775D4-0AD8-3CA2-9F44-2B4C79A6DC30}"/>
              </a:ext>
            </a:extLst>
          </p:cNvPr>
          <p:cNvGraphicFramePr>
            <a:graphicFrameLocks/>
          </p:cNvGraphicFramePr>
          <p:nvPr>
            <p:extLst>
              <p:ext uri="{D42A27DB-BD31-4B8C-83A1-F6EECF244321}">
                <p14:modId xmlns:p14="http://schemas.microsoft.com/office/powerpoint/2010/main" val="1596602812"/>
              </p:ext>
            </p:extLst>
          </p:nvPr>
        </p:nvGraphicFramePr>
        <p:xfrm>
          <a:off x="138745" y="4554457"/>
          <a:ext cx="2259898" cy="2118360"/>
        </p:xfrm>
        <a:graphic>
          <a:graphicData uri="http://schemas.openxmlformats.org/drawingml/2006/table">
            <a:tbl>
              <a:tblPr firstRow="1" bandRow="1">
                <a:tableStyleId>{5C22544A-7EE6-4342-B048-85BDC9FD1C3A}</a:tableStyleId>
              </a:tblPr>
              <a:tblGrid>
                <a:gridCol w="1915342">
                  <a:extLst>
                    <a:ext uri="{9D8B030D-6E8A-4147-A177-3AD203B41FA5}">
                      <a16:colId xmlns:a16="http://schemas.microsoft.com/office/drawing/2014/main" val="1279803320"/>
                    </a:ext>
                  </a:extLst>
                </a:gridCol>
                <a:gridCol w="344556">
                  <a:extLst>
                    <a:ext uri="{9D8B030D-6E8A-4147-A177-3AD203B41FA5}">
                      <a16:colId xmlns:a16="http://schemas.microsoft.com/office/drawing/2014/main" val="262344078"/>
                    </a:ext>
                  </a:extLst>
                </a:gridCol>
              </a:tblGrid>
              <a:tr h="132115">
                <a:tc gridSpan="2">
                  <a:txBody>
                    <a:bodyPr/>
                    <a:lstStyle/>
                    <a:p>
                      <a:r>
                        <a:rPr lang="en-GB" sz="1400" dirty="0">
                          <a:latin typeface="Arial" panose="020B0604020202020204" pitchFamily="34" charset="0"/>
                          <a:cs typeface="Arial" panose="020B0604020202020204" pitchFamily="34" charset="0"/>
                        </a:rPr>
                        <a:t>Technology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0">
                <a:tc>
                  <a:txBody>
                    <a:bodyPr/>
                    <a:lstStyle/>
                    <a:p>
                      <a:r>
                        <a:rPr lang="en-GB" sz="1100" b="1" dirty="0">
                          <a:latin typeface="Arial" panose="020B0604020202020204" pitchFamily="34" charset="0"/>
                          <a:cs typeface="Arial" panose="020B0604020202020204" pitchFamily="34" charset="0"/>
                        </a:rPr>
                        <a:t>Mobile application</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0">
                <a:tc>
                  <a:txBody>
                    <a:bodyPr/>
                    <a:lstStyle/>
                    <a:p>
                      <a:r>
                        <a:rPr lang="en-GB" sz="1100" b="1" dirty="0">
                          <a:latin typeface="Arial" panose="020B0604020202020204" pitchFamily="34" charset="0"/>
                          <a:cs typeface="Arial" panose="020B0604020202020204" pitchFamily="34" charset="0"/>
                        </a:rPr>
                        <a:t>Desktop application</a:t>
                      </a:r>
                    </a:p>
                  </a:txBody>
                  <a:tcPr>
                    <a:solidFill>
                      <a:schemeClr val="bg1">
                        <a:lumMod val="85000"/>
                      </a:schemeClr>
                    </a:solidFill>
                  </a:tcPr>
                </a:tc>
                <a:tc>
                  <a:txBody>
                    <a:bodyPr/>
                    <a:lstStyle/>
                    <a:p>
                      <a:pPr algn="ctr"/>
                      <a:r>
                        <a:rPr lang="en-GB" sz="1100" b="0" i="0" kern="1200" dirty="0">
                          <a:solidFill>
                            <a:schemeClr val="dk1"/>
                          </a:solidFill>
                          <a:effectLst/>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201886675"/>
                  </a:ext>
                </a:extLst>
              </a:tr>
              <a:tr h="0">
                <a:tc>
                  <a:txBody>
                    <a:bodyPr/>
                    <a:lstStyle/>
                    <a:p>
                      <a:r>
                        <a:rPr lang="en-GB" sz="1100" b="1" dirty="0">
                          <a:latin typeface="Arial" panose="020B0604020202020204" pitchFamily="34" charset="0"/>
                          <a:cs typeface="Arial" panose="020B0604020202020204" pitchFamily="34" charset="0"/>
                        </a:rPr>
                        <a:t>Browser application</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60800669"/>
                  </a:ext>
                </a:extLst>
              </a:tr>
              <a:tr h="0">
                <a:tc>
                  <a:txBody>
                    <a:bodyPr/>
                    <a:lstStyle/>
                    <a:p>
                      <a:r>
                        <a:rPr lang="en-GB" sz="1100" b="1" dirty="0">
                          <a:latin typeface="Arial" panose="020B0604020202020204" pitchFamily="34" charset="0"/>
                          <a:cs typeface="Arial" panose="020B0604020202020204" pitchFamily="34" charset="0"/>
                        </a:rPr>
                        <a:t>Works offline</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3331986555"/>
                  </a:ext>
                </a:extLst>
              </a:tr>
              <a:tr h="0">
                <a:tc>
                  <a:txBody>
                    <a:bodyPr/>
                    <a:lstStyle/>
                    <a:p>
                      <a:r>
                        <a:rPr lang="en-GB" sz="1100" b="1" dirty="0">
                          <a:latin typeface="Arial" panose="020B0604020202020204" pitchFamily="34" charset="0"/>
                          <a:cs typeface="Arial" panose="020B0604020202020204" pitchFamily="34" charset="0"/>
                        </a:rPr>
                        <a:t>Tech support available</a:t>
                      </a:r>
                    </a:p>
                  </a:txBody>
                  <a:tcPr>
                    <a:solidFill>
                      <a:schemeClr val="bg1">
                        <a:lumMod val="85000"/>
                      </a:schemeClr>
                    </a:solidFill>
                  </a:tcPr>
                </a:tc>
                <a:tc>
                  <a:txBody>
                    <a:bodyPr/>
                    <a:lstStyle/>
                    <a:p>
                      <a:pPr algn="ct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0331511"/>
                  </a:ext>
                </a:extLst>
              </a:tr>
              <a:tr h="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100" b="1" dirty="0">
                          <a:latin typeface="Arial" panose="020B0604020202020204" pitchFamily="34" charset="0"/>
                          <a:cs typeface="Arial" panose="020B0604020202020204" pitchFamily="34" charset="0"/>
                        </a:rPr>
                        <a:t>Devices can be supplied</a:t>
                      </a:r>
                    </a:p>
                  </a:txBody>
                  <a:tcPr>
                    <a:solidFill>
                      <a:schemeClr val="bg1">
                        <a:lumMod val="85000"/>
                      </a:schemeClr>
                    </a:solidFill>
                  </a:tcPr>
                </a:tc>
                <a:tc>
                  <a:txBody>
                    <a:bodyPr/>
                    <a:lstStyle/>
                    <a:p>
                      <a:pPr algn="ct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96813328"/>
                  </a:ext>
                </a:extLst>
              </a:tr>
              <a:tr h="0">
                <a:tc>
                  <a:txBody>
                    <a:bodyPr/>
                    <a:lstStyle/>
                    <a:p>
                      <a:r>
                        <a:rPr lang="en-GB" sz="1100" b="1" dirty="0">
                          <a:latin typeface="Arial" panose="020B0604020202020204" pitchFamily="34" charset="0"/>
                          <a:cs typeface="Arial" panose="020B0604020202020204" pitchFamily="34" charset="0"/>
                        </a:rPr>
                        <a:t>Own devices can be used</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2734113664"/>
                  </a:ext>
                </a:extLst>
              </a:tr>
            </a:tbl>
          </a:graphicData>
        </a:graphic>
      </p:graphicFrame>
      <p:graphicFrame>
        <p:nvGraphicFramePr>
          <p:cNvPr id="8" name="Table 5">
            <a:extLst>
              <a:ext uri="{FF2B5EF4-FFF2-40B4-BE49-F238E27FC236}">
                <a16:creationId xmlns:a16="http://schemas.microsoft.com/office/drawing/2014/main" id="{4488907A-F1F9-054E-4907-2483F91C6C33}"/>
              </a:ext>
            </a:extLst>
          </p:cNvPr>
          <p:cNvGraphicFramePr>
            <a:graphicFrameLocks/>
          </p:cNvGraphicFramePr>
          <p:nvPr>
            <p:extLst>
              <p:ext uri="{D42A27DB-BD31-4B8C-83A1-F6EECF244321}">
                <p14:modId xmlns:p14="http://schemas.microsoft.com/office/powerpoint/2010/main" val="2084637999"/>
              </p:ext>
            </p:extLst>
          </p:nvPr>
        </p:nvGraphicFramePr>
        <p:xfrm>
          <a:off x="138745" y="2149503"/>
          <a:ext cx="2259898" cy="2377440"/>
        </p:xfrm>
        <a:graphic>
          <a:graphicData uri="http://schemas.openxmlformats.org/drawingml/2006/table">
            <a:tbl>
              <a:tblPr firstRow="1" bandRow="1">
                <a:tableStyleId>{5C22544A-7EE6-4342-B048-85BDC9FD1C3A}</a:tableStyleId>
              </a:tblPr>
              <a:tblGrid>
                <a:gridCol w="1982663">
                  <a:extLst>
                    <a:ext uri="{9D8B030D-6E8A-4147-A177-3AD203B41FA5}">
                      <a16:colId xmlns:a16="http://schemas.microsoft.com/office/drawing/2014/main" val="1279803320"/>
                    </a:ext>
                  </a:extLst>
                </a:gridCol>
                <a:gridCol w="277235">
                  <a:extLst>
                    <a:ext uri="{9D8B030D-6E8A-4147-A177-3AD203B41FA5}">
                      <a16:colId xmlns:a16="http://schemas.microsoft.com/office/drawing/2014/main" val="3003256051"/>
                    </a:ext>
                  </a:extLst>
                </a:gridCol>
              </a:tblGrid>
              <a:tr h="0">
                <a:tc gridSpan="2">
                  <a:txBody>
                    <a:bodyPr/>
                    <a:lstStyle/>
                    <a:p>
                      <a:r>
                        <a:rPr lang="en-GB" sz="1400" dirty="0">
                          <a:latin typeface="Arial" panose="020B0604020202020204" pitchFamily="34" charset="0"/>
                          <a:cs typeface="Arial" panose="020B0604020202020204" pitchFamily="34" charset="0"/>
                        </a:rPr>
                        <a:t>Interoperability</a:t>
                      </a:r>
                    </a:p>
                  </a:txBody>
                  <a:tcPr anchor="ctr">
                    <a:solidFill>
                      <a:srgbClr val="005EB8"/>
                    </a:solidFill>
                  </a:tcPr>
                </a:tc>
                <a:tc hMerge="1">
                  <a:txBody>
                    <a:bodyPr/>
                    <a:lstStyle/>
                    <a:p>
                      <a:endParaRPr lang="en-GB" dirty="0"/>
                    </a:p>
                  </a:txBody>
                  <a:tcPr>
                    <a:solidFill>
                      <a:srgbClr val="005EB8"/>
                    </a:solidFill>
                  </a:tcPr>
                </a:tc>
                <a:extLst>
                  <a:ext uri="{0D108BD9-81ED-4DB2-BD59-A6C34878D82A}">
                    <a16:rowId xmlns:a16="http://schemas.microsoft.com/office/drawing/2014/main" val="1785479990"/>
                  </a:ext>
                </a:extLst>
              </a:tr>
              <a:tr h="0">
                <a:tc>
                  <a:txBody>
                    <a:bodyPr/>
                    <a:lstStyle/>
                    <a:p>
                      <a:r>
                        <a:rPr lang="en-GB" sz="1000" b="1" dirty="0">
                          <a:latin typeface="Arial" panose="020B0604020202020204" pitchFamily="34" charset="0"/>
                          <a:cs typeface="Arial" panose="020B0604020202020204" pitchFamily="34" charset="0"/>
                        </a:rPr>
                        <a:t>London Care Record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3444524363"/>
                  </a:ext>
                </a:extLst>
              </a:tr>
              <a:tr h="0">
                <a:tc>
                  <a:txBody>
                    <a:bodyPr/>
                    <a:lstStyle/>
                    <a:p>
                      <a:r>
                        <a:rPr lang="en-GB" sz="1000" b="1" dirty="0">
                          <a:latin typeface="Arial" panose="020B0604020202020204" pitchFamily="34" charset="0"/>
                          <a:cs typeface="Arial" panose="020B0604020202020204" pitchFamily="34" charset="0"/>
                        </a:rPr>
                        <a:t>NHS Mail</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155044613"/>
                  </a:ext>
                </a:extLst>
              </a:tr>
              <a:tr h="0">
                <a:tc>
                  <a:txBody>
                    <a:bodyPr/>
                    <a:lstStyle/>
                    <a:p>
                      <a:r>
                        <a:rPr lang="en-GB" sz="1000" b="1" dirty="0">
                          <a:latin typeface="Arial" panose="020B0604020202020204" pitchFamily="34" charset="0"/>
                          <a:cs typeface="Arial" panose="020B0604020202020204" pitchFamily="34" charset="0"/>
                        </a:rPr>
                        <a:t>London Urgent Care Plan</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201886675"/>
                  </a:ext>
                </a:extLst>
              </a:tr>
              <a:tr h="0">
                <a:tc>
                  <a:txBody>
                    <a:bodyPr/>
                    <a:lstStyle/>
                    <a:p>
                      <a:r>
                        <a:rPr lang="en-GB" sz="1000" b="1" dirty="0" err="1">
                          <a:latin typeface="Arial" panose="020B0604020202020204" pitchFamily="34" charset="0"/>
                          <a:cs typeface="Arial" panose="020B0604020202020204" pitchFamily="34" charset="0"/>
                        </a:rPr>
                        <a:t>eMAR</a:t>
                      </a:r>
                      <a:r>
                        <a:rPr lang="en-GB" sz="1000" b="1" dirty="0">
                          <a:latin typeface="Arial" panose="020B0604020202020204" pitchFamily="34" charset="0"/>
                          <a:cs typeface="Arial" panose="020B0604020202020204" pitchFamily="34" charset="0"/>
                        </a:rPr>
                        <a:t> / pharmacy</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60800669"/>
                  </a:ext>
                </a:extLst>
              </a:tr>
              <a:tr h="0">
                <a:tc>
                  <a:txBody>
                    <a:bodyPr/>
                    <a:lstStyle/>
                    <a:p>
                      <a:r>
                        <a:rPr lang="en-GB" sz="1000" b="1" dirty="0">
                          <a:latin typeface="Arial" panose="020B0604020202020204" pitchFamily="34" charset="0"/>
                          <a:cs typeface="Arial" panose="020B0604020202020204" pitchFamily="34" charset="0"/>
                        </a:rPr>
                        <a:t>Monitoring systems</a:t>
                      </a:r>
                    </a:p>
                  </a:txBody>
                  <a:tcPr>
                    <a:solidFill>
                      <a:schemeClr val="bg1">
                        <a:lumMod val="85000"/>
                      </a:schemeClr>
                    </a:solidFill>
                  </a:tcPr>
                </a:tc>
                <a:tc>
                  <a:txBody>
                    <a:bodyPr/>
                    <a:lstStyle/>
                    <a:p>
                      <a:pPr algn="ct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3331986555"/>
                  </a:ext>
                </a:extLst>
              </a:tr>
              <a:tr h="0">
                <a:tc>
                  <a:txBody>
                    <a:bodyPr/>
                    <a:lstStyle/>
                    <a:p>
                      <a:r>
                        <a:rPr lang="en-GB" sz="1000" b="1" dirty="0">
                          <a:latin typeface="Arial" panose="020B0604020202020204" pitchFamily="34" charset="0"/>
                          <a:cs typeface="Arial" panose="020B0604020202020204" pitchFamily="34" charset="0"/>
                        </a:rPr>
                        <a:t>EMIS</a:t>
                      </a:r>
                    </a:p>
                  </a:txBody>
                  <a:tcPr>
                    <a:solidFill>
                      <a:schemeClr val="bg1">
                        <a:lumMod val="85000"/>
                      </a:schemeClr>
                    </a:solidFill>
                  </a:tcPr>
                </a:tc>
                <a:tc>
                  <a:txBody>
                    <a:bodyPr/>
                    <a:lstStyle/>
                    <a:p>
                      <a:pPr algn="ct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0331511"/>
                  </a:ext>
                </a:extLst>
              </a:tr>
              <a:tr h="0">
                <a:tc>
                  <a:txBody>
                    <a:bodyPr/>
                    <a:lstStyle/>
                    <a:p>
                      <a:r>
                        <a:rPr lang="en-GB" sz="1000" b="1" dirty="0">
                          <a:latin typeface="Arial" panose="020B0604020202020204" pitchFamily="34" charset="0"/>
                          <a:cs typeface="Arial" panose="020B0604020202020204" pitchFamily="34" charset="0"/>
                        </a:rPr>
                        <a:t>Health Information Exchange</a:t>
                      </a:r>
                    </a:p>
                  </a:txBody>
                  <a:tcPr>
                    <a:solidFill>
                      <a:schemeClr val="bg1">
                        <a:lumMod val="85000"/>
                      </a:schemeClr>
                    </a:solidFill>
                  </a:tcPr>
                </a:tc>
                <a:tc>
                  <a:txBody>
                    <a:bodyPr/>
                    <a:lstStyle/>
                    <a:p>
                      <a:pPr algn="ct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96813328"/>
                  </a:ext>
                </a:extLst>
              </a:tr>
              <a:tr h="0">
                <a:tc>
                  <a:txBody>
                    <a:bodyPr/>
                    <a:lstStyle/>
                    <a:p>
                      <a:r>
                        <a:rPr lang="en-GB" sz="1000" b="1" dirty="0">
                          <a:latin typeface="Arial" panose="020B0604020202020204" pitchFamily="34" charset="0"/>
                          <a:cs typeface="Arial" panose="020B0604020202020204" pitchFamily="34" charset="0"/>
                        </a:rPr>
                        <a:t>GP Connect</a:t>
                      </a:r>
                    </a:p>
                  </a:txBody>
                  <a:tcPr>
                    <a:solidFill>
                      <a:schemeClr val="bg1">
                        <a:lumMod val="85000"/>
                      </a:schemeClr>
                    </a:solidFill>
                  </a:tcPr>
                </a:tc>
                <a:tc>
                  <a:txBody>
                    <a:bodyPr/>
                    <a:lstStyle/>
                    <a:p>
                      <a:pPr algn="ctr"/>
                      <a:r>
                        <a:rPr lang="en-GB" sz="1100" dirty="0">
                          <a:latin typeface="Arial" panose="020B0604020202020204" pitchFamily="34" charset="0"/>
                          <a:cs typeface="Arial" panose="020B0604020202020204" pitchFamily="34" charset="0"/>
                        </a:rPr>
                        <a:t>*</a:t>
                      </a:r>
                    </a:p>
                  </a:txBody>
                  <a:tcPr>
                    <a:solidFill>
                      <a:schemeClr val="bg1">
                        <a:lumMod val="95000"/>
                      </a:schemeClr>
                    </a:solidFill>
                  </a:tcPr>
                </a:tc>
                <a:extLst>
                  <a:ext uri="{0D108BD9-81ED-4DB2-BD59-A6C34878D82A}">
                    <a16:rowId xmlns:a16="http://schemas.microsoft.com/office/drawing/2014/main" val="2734113664"/>
                  </a:ext>
                </a:extLst>
              </a:tr>
            </a:tbl>
          </a:graphicData>
        </a:graphic>
      </p:graphicFrame>
      <p:sp>
        <p:nvSpPr>
          <p:cNvPr id="2" name="Rectangle: Top Corners Rounded 1">
            <a:extLst>
              <a:ext uri="{FF2B5EF4-FFF2-40B4-BE49-F238E27FC236}">
                <a16:creationId xmlns:a16="http://schemas.microsoft.com/office/drawing/2014/main" id="{0CAB5AA2-947C-9814-C81C-D3117C7DB08F}"/>
              </a:ext>
            </a:extLst>
          </p:cNvPr>
          <p:cNvSpPr/>
          <p:nvPr/>
        </p:nvSpPr>
        <p:spPr>
          <a:xfrm rot="10800000">
            <a:off x="9011477" y="-2"/>
            <a:ext cx="2438401" cy="1184308"/>
          </a:xfrm>
          <a:prstGeom prst="round2Same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CEC905E-0AB4-617A-8ED6-56735826B899}"/>
              </a:ext>
            </a:extLst>
          </p:cNvPr>
          <p:cNvSpPr txBox="1"/>
          <p:nvPr/>
        </p:nvSpPr>
        <p:spPr>
          <a:xfrm>
            <a:off x="9011477" y="695353"/>
            <a:ext cx="2438401" cy="338554"/>
          </a:xfrm>
          <a:prstGeom prst="rect">
            <a:avLst/>
          </a:prstGeom>
          <a:noFill/>
        </p:spPr>
        <p:txBody>
          <a:bodyPr wrap="square">
            <a:spAutoFit/>
          </a:bodyPr>
          <a:lstStyle/>
          <a:p>
            <a:pPr algn="ctr"/>
            <a:r>
              <a:rPr lang="en-GB" sz="1600" b="1" u="sng" dirty="0">
                <a:solidFill>
                  <a:srgbClr val="00A799"/>
                </a:solidFill>
                <a:latin typeface="Arial" panose="020B0604020202020204" pitchFamily="34" charset="0"/>
                <a:hlinkClick r:id="rId2"/>
              </a:rPr>
              <a:t>Video Demonstration</a:t>
            </a:r>
            <a:endParaRPr lang="en-GB" sz="1600" dirty="0"/>
          </a:p>
        </p:txBody>
      </p:sp>
      <p:graphicFrame>
        <p:nvGraphicFramePr>
          <p:cNvPr id="12" name="Table 5">
            <a:extLst>
              <a:ext uri="{FF2B5EF4-FFF2-40B4-BE49-F238E27FC236}">
                <a16:creationId xmlns:a16="http://schemas.microsoft.com/office/drawing/2014/main" id="{29219443-D11D-760F-0E72-8DA1DC442024}"/>
              </a:ext>
            </a:extLst>
          </p:cNvPr>
          <p:cNvGraphicFramePr>
            <a:graphicFrameLocks/>
          </p:cNvGraphicFramePr>
          <p:nvPr>
            <p:extLst>
              <p:ext uri="{D42A27DB-BD31-4B8C-83A1-F6EECF244321}">
                <p14:modId xmlns:p14="http://schemas.microsoft.com/office/powerpoint/2010/main" val="2803234573"/>
              </p:ext>
            </p:extLst>
          </p:nvPr>
        </p:nvGraphicFramePr>
        <p:xfrm>
          <a:off x="138745" y="1263393"/>
          <a:ext cx="2259898" cy="851309"/>
        </p:xfrm>
        <a:graphic>
          <a:graphicData uri="http://schemas.openxmlformats.org/drawingml/2006/table">
            <a:tbl>
              <a:tblPr firstRow="1" bandRow="1">
                <a:tableStyleId>{5C22544A-7EE6-4342-B048-85BDC9FD1C3A}</a:tableStyleId>
              </a:tblPr>
              <a:tblGrid>
                <a:gridCol w="1809325">
                  <a:extLst>
                    <a:ext uri="{9D8B030D-6E8A-4147-A177-3AD203B41FA5}">
                      <a16:colId xmlns:a16="http://schemas.microsoft.com/office/drawing/2014/main" val="1279803320"/>
                    </a:ext>
                  </a:extLst>
                </a:gridCol>
                <a:gridCol w="450573">
                  <a:extLst>
                    <a:ext uri="{9D8B030D-6E8A-4147-A177-3AD203B41FA5}">
                      <a16:colId xmlns:a16="http://schemas.microsoft.com/office/drawing/2014/main" val="262344078"/>
                    </a:ext>
                  </a:extLst>
                </a:gridCol>
              </a:tblGrid>
              <a:tr h="333149">
                <a:tc gridSpan="2">
                  <a:txBody>
                    <a:bodyPr/>
                    <a:lstStyle/>
                    <a:p>
                      <a:r>
                        <a:rPr lang="en-GB" sz="1400" dirty="0">
                          <a:latin typeface="Arial" panose="020B0604020202020204" pitchFamily="34" charset="0"/>
                          <a:cs typeface="Arial" panose="020B0604020202020204" pitchFamily="34" charset="0"/>
                        </a:rPr>
                        <a:t>Setting Suitability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222099">
                <a:tc>
                  <a:txBody>
                    <a:bodyPr/>
                    <a:lstStyle/>
                    <a:p>
                      <a:r>
                        <a:rPr lang="en-GB" sz="1100" b="1" dirty="0">
                          <a:latin typeface="Arial" panose="020B0604020202020204" pitchFamily="34" charset="0"/>
                          <a:cs typeface="Arial" panose="020B0604020202020204" pitchFamily="34" charset="0"/>
                        </a:rPr>
                        <a:t>Care Homes</a:t>
                      </a:r>
                    </a:p>
                  </a:txBody>
                  <a:tcPr>
                    <a:solidFill>
                      <a:schemeClr val="bg1">
                        <a:lumMod val="85000"/>
                      </a:schemeClr>
                    </a:solidFill>
                  </a:tcPr>
                </a:tc>
                <a:tc>
                  <a:txBody>
                    <a:bodyPr/>
                    <a:lstStyle/>
                    <a:p>
                      <a:pPr algn="ctr"/>
                      <a:r>
                        <a:rPr lang="en-GB" sz="1100" b="0" i="0" kern="1200" dirty="0">
                          <a:solidFill>
                            <a:schemeClr val="dk1"/>
                          </a:solidFill>
                          <a:effectLst/>
                          <a:latin typeface="Arial" panose="020B0604020202020204" pitchFamily="34" charset="0"/>
                          <a:ea typeface="+mn-ea"/>
                          <a:cs typeface="Arial" panose="020B0604020202020204" pitchFamily="34" charset="0"/>
                        </a:rPr>
                        <a:t>✕</a:t>
                      </a:r>
                      <a:endParaRPr lang="en-GB" sz="10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155044613"/>
                  </a:ext>
                </a:extLst>
              </a:tr>
              <a:tr h="222099">
                <a:tc>
                  <a:txBody>
                    <a:bodyPr/>
                    <a:lstStyle/>
                    <a:p>
                      <a:r>
                        <a:rPr lang="en-GB" sz="1100" b="1" dirty="0">
                          <a:latin typeface="Arial" panose="020B0604020202020204" pitchFamily="34" charset="0"/>
                          <a:cs typeface="Arial" panose="020B0604020202020204" pitchFamily="34" charset="0"/>
                        </a:rPr>
                        <a:t>Domiciliary Care</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201886675"/>
                  </a:ext>
                </a:extLst>
              </a:tr>
            </a:tbl>
          </a:graphicData>
        </a:graphic>
      </p:graphicFrame>
      <p:graphicFrame>
        <p:nvGraphicFramePr>
          <p:cNvPr id="6" name="Table 5">
            <a:extLst>
              <a:ext uri="{FF2B5EF4-FFF2-40B4-BE49-F238E27FC236}">
                <a16:creationId xmlns:a16="http://schemas.microsoft.com/office/drawing/2014/main" id="{13C10BD0-78A0-43E8-B63D-9C999DFEE33E}"/>
              </a:ext>
            </a:extLst>
          </p:cNvPr>
          <p:cNvGraphicFramePr>
            <a:graphicFrameLocks/>
          </p:cNvGraphicFramePr>
          <p:nvPr>
            <p:extLst>
              <p:ext uri="{D42A27DB-BD31-4B8C-83A1-F6EECF244321}">
                <p14:modId xmlns:p14="http://schemas.microsoft.com/office/powerpoint/2010/main" val="1555172148"/>
              </p:ext>
            </p:extLst>
          </p:nvPr>
        </p:nvGraphicFramePr>
        <p:xfrm>
          <a:off x="2484783" y="5692370"/>
          <a:ext cx="9548593" cy="1119138"/>
        </p:xfrm>
        <a:graphic>
          <a:graphicData uri="http://schemas.openxmlformats.org/drawingml/2006/table">
            <a:tbl>
              <a:tblPr firstRow="1" bandRow="1">
                <a:tableStyleId>{5C22544A-7EE6-4342-B048-85BDC9FD1C3A}</a:tableStyleId>
              </a:tblPr>
              <a:tblGrid>
                <a:gridCol w="9548593">
                  <a:extLst>
                    <a:ext uri="{9D8B030D-6E8A-4147-A177-3AD203B41FA5}">
                      <a16:colId xmlns:a16="http://schemas.microsoft.com/office/drawing/2014/main" val="526830796"/>
                    </a:ext>
                  </a:extLst>
                </a:gridCol>
              </a:tblGrid>
              <a:tr h="0">
                <a:tc>
                  <a:txBody>
                    <a:bodyPr/>
                    <a:lstStyle/>
                    <a:p>
                      <a:r>
                        <a:rPr lang="en-GB" sz="1400" dirty="0">
                          <a:latin typeface="Arial" panose="020B0604020202020204" pitchFamily="34" charset="0"/>
                          <a:cs typeface="Arial" panose="020B0604020202020204" pitchFamily="34" charset="0"/>
                        </a:rPr>
                        <a:t>Illustrative Pricing (excl. VAT)</a:t>
                      </a:r>
                    </a:p>
                  </a:txBody>
                  <a:tcPr anchor="ctr">
                    <a:solidFill>
                      <a:srgbClr val="005EB8"/>
                    </a:solidFill>
                  </a:tcPr>
                </a:tc>
                <a:extLst>
                  <a:ext uri="{0D108BD9-81ED-4DB2-BD59-A6C34878D82A}">
                    <a16:rowId xmlns:a16="http://schemas.microsoft.com/office/drawing/2014/main" val="1785479990"/>
                  </a:ext>
                </a:extLst>
              </a:tr>
              <a:tr h="814338">
                <a:tc>
                  <a:txBody>
                    <a:bodyPr/>
                    <a:lstStyle/>
                    <a:p>
                      <a:pPr marL="0" indent="0" algn="ctr">
                        <a:buFont typeface="Arial" panose="020B0604020202020204" pitchFamily="34" charset="0"/>
                        <a:buNone/>
                      </a:pPr>
                      <a:r>
                        <a:rPr lang="en-GB" sz="1100" b="1" dirty="0">
                          <a:latin typeface="Arial" panose="020B0604020202020204" pitchFamily="34" charset="0"/>
                          <a:cs typeface="Arial" panose="020B0604020202020204" pitchFamily="34" charset="0"/>
                        </a:rPr>
                        <a:t>Further information available from supplier</a:t>
                      </a:r>
                      <a:endParaRPr lang="en-GB" sz="1100" dirty="0">
                        <a:latin typeface="Arial" panose="020B0604020202020204" pitchFamily="34" charset="0"/>
                        <a:cs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4155044613"/>
                  </a:ext>
                </a:extLst>
              </a:tr>
            </a:tbl>
          </a:graphicData>
        </a:graphic>
      </p:graphicFrame>
      <p:pic>
        <p:nvPicPr>
          <p:cNvPr id="9218" name="Picture 2" descr="A purple text on a white background&#10;&#10;Description automatically generated">
            <a:hlinkClick r:id="rId3"/>
            <a:extLst>
              <a:ext uri="{FF2B5EF4-FFF2-40B4-BE49-F238E27FC236}">
                <a16:creationId xmlns:a16="http://schemas.microsoft.com/office/drawing/2014/main" id="{AF501A4E-27B0-54F1-3B07-252BDBE5C9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9627" y="152428"/>
            <a:ext cx="1562100" cy="542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a:extLst>
              <a:ext uri="{FF2B5EF4-FFF2-40B4-BE49-F238E27FC236}">
                <a16:creationId xmlns:a16="http://schemas.microsoft.com/office/drawing/2014/main" id="{D25140B9-AC5D-DD0D-6FEB-84645680DA20}"/>
              </a:ext>
            </a:extLst>
          </p:cNvPr>
          <p:cNvGraphicFramePr>
            <a:graphicFrameLocks/>
          </p:cNvGraphicFramePr>
          <p:nvPr>
            <p:extLst>
              <p:ext uri="{D42A27DB-BD31-4B8C-83A1-F6EECF244321}">
                <p14:modId xmlns:p14="http://schemas.microsoft.com/office/powerpoint/2010/main" val="100656288"/>
              </p:ext>
            </p:extLst>
          </p:nvPr>
        </p:nvGraphicFramePr>
        <p:xfrm>
          <a:off x="2484783" y="1265247"/>
          <a:ext cx="5291811" cy="1994790"/>
        </p:xfrm>
        <a:graphic>
          <a:graphicData uri="http://schemas.openxmlformats.org/drawingml/2006/table">
            <a:tbl>
              <a:tblPr firstRow="1" bandRow="1">
                <a:tableStyleId>{5C22544A-7EE6-4342-B048-85BDC9FD1C3A}</a:tableStyleId>
              </a:tblPr>
              <a:tblGrid>
                <a:gridCol w="5291811">
                  <a:extLst>
                    <a:ext uri="{9D8B030D-6E8A-4147-A177-3AD203B41FA5}">
                      <a16:colId xmlns:a16="http://schemas.microsoft.com/office/drawing/2014/main" val="526830796"/>
                    </a:ext>
                  </a:extLst>
                </a:gridCol>
              </a:tblGrid>
              <a:tr h="342725">
                <a:tc>
                  <a:txBody>
                    <a:bodyPr/>
                    <a:lstStyle/>
                    <a:p>
                      <a:r>
                        <a:rPr lang="en-GB" sz="1400" b="0" i="0" kern="1200" dirty="0">
                          <a:solidFill>
                            <a:schemeClr val="lt1"/>
                          </a:solidFill>
                          <a:effectLst/>
                          <a:latin typeface="Arial" panose="020B0604020202020204" pitchFamily="34" charset="0"/>
                          <a:ea typeface="+mn-ea"/>
                          <a:cs typeface="Arial" panose="020B0604020202020204" pitchFamily="34" charset="0"/>
                        </a:rPr>
                        <a:t> </a:t>
                      </a:r>
                      <a:r>
                        <a:rPr lang="en-GB" sz="1400" b="1" i="0" kern="1200" dirty="0">
                          <a:solidFill>
                            <a:schemeClr val="lt1"/>
                          </a:solidFill>
                          <a:effectLst/>
                          <a:latin typeface="Arial" panose="020B0604020202020204" pitchFamily="34" charset="0"/>
                          <a:ea typeface="+mn-ea"/>
                          <a:cs typeface="Arial" panose="020B0604020202020204" pitchFamily="34" charset="0"/>
                        </a:rPr>
                        <a:t>Features </a:t>
                      </a:r>
                      <a:endParaRPr lang="en-GB" sz="1400" dirty="0">
                        <a:latin typeface="Arial" panose="020B0604020202020204" pitchFamily="34" charset="0"/>
                        <a:cs typeface="Arial" panose="020B0604020202020204" pitchFamily="34" charset="0"/>
                      </a:endParaRPr>
                    </a:p>
                  </a:txBody>
                  <a:tcPr anchor="ctr">
                    <a:solidFill>
                      <a:srgbClr val="005EB8"/>
                    </a:solidFill>
                  </a:tcPr>
                </a:tc>
                <a:extLst>
                  <a:ext uri="{0D108BD9-81ED-4DB2-BD59-A6C34878D82A}">
                    <a16:rowId xmlns:a16="http://schemas.microsoft.com/office/drawing/2014/main" val="1785479990"/>
                  </a:ext>
                </a:extLst>
              </a:tr>
              <a:tr h="1652065">
                <a:tc>
                  <a:txBody>
                    <a:bodyPr/>
                    <a:lstStyle/>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Inclusive person-centric care plans and assessments using flexible templates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Digital task planning, live monitoring and alerting</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In-built electronic medications administration and recording (</a:t>
                      </a:r>
                      <a:r>
                        <a:rPr lang="en-GB" sz="1100" b="0" i="0" u="none" strike="noStrike" dirty="0" err="1">
                          <a:solidFill>
                            <a:srgbClr val="000000"/>
                          </a:solidFill>
                          <a:effectLst/>
                          <a:latin typeface="Arial" panose="020B0604020202020204" pitchFamily="34" charset="0"/>
                        </a:rPr>
                        <a:t>eMAR</a:t>
                      </a:r>
                      <a:r>
                        <a:rPr lang="en-GB" sz="1100" b="0" i="0" u="none" strike="noStrike" dirty="0">
                          <a:solidFill>
                            <a:srgbClr val="000000"/>
                          </a:solidFill>
                          <a:effectLst/>
                          <a:latin typeface="Arial" panose="020B0604020202020204" pitchFamily="34" charset="0"/>
                        </a:rPr>
                        <a:t>) functionality</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Capture treatment information with body maps, and store care information as photos and videos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Allows authorised friends and family to contribute to care records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Allows recording of incidents and keep an audit trail of all actions taken</a:t>
                      </a:r>
                    </a:p>
                  </a:txBody>
                  <a:tcPr anchor="ctr">
                    <a:lnR w="12700" cap="flat" cmpd="sng" algn="ctr">
                      <a:solidFill>
                        <a:srgbClr val="F2F2F2"/>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14" name="TextBox 13">
            <a:extLst>
              <a:ext uri="{FF2B5EF4-FFF2-40B4-BE49-F238E27FC236}">
                <a16:creationId xmlns:a16="http://schemas.microsoft.com/office/drawing/2014/main" id="{BD31A81D-4ADC-31C3-D4A9-7C0867CB06A7}"/>
              </a:ext>
            </a:extLst>
          </p:cNvPr>
          <p:cNvSpPr txBox="1"/>
          <p:nvPr/>
        </p:nvSpPr>
        <p:spPr>
          <a:xfrm>
            <a:off x="0" y="946292"/>
            <a:ext cx="4254691" cy="246221"/>
          </a:xfrm>
          <a:prstGeom prst="rect">
            <a:avLst/>
          </a:prstGeom>
          <a:noFill/>
        </p:spPr>
        <p:txBody>
          <a:bodyPr wrap="none" rtlCol="0">
            <a:spAutoFit/>
          </a:bodyPr>
          <a:lstStyle/>
          <a:p>
            <a:r>
              <a:rPr lang="en-GB" sz="1000" dirty="0">
                <a:solidFill>
                  <a:schemeClr val="bg1"/>
                </a:solidFill>
                <a:latin typeface="Arial" panose="020B0604020202020204" pitchFamily="34" charset="0"/>
                <a:cs typeface="Arial" panose="020B0604020202020204" pitchFamily="34" charset="0"/>
              </a:rPr>
              <a:t>Information taken from the </a:t>
            </a:r>
            <a:r>
              <a:rPr lang="en-GB" sz="1000"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Digitising Social Care Assured Solutions List </a:t>
            </a:r>
            <a:endParaRPr lang="en-GB" sz="10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EB67A40E-8AB9-7105-8A4B-2FEB560816A0}"/>
              </a:ext>
            </a:extLst>
          </p:cNvPr>
          <p:cNvSpPr txBox="1"/>
          <p:nvPr/>
        </p:nvSpPr>
        <p:spPr>
          <a:xfrm>
            <a:off x="111705" y="6639964"/>
            <a:ext cx="1794081" cy="215444"/>
          </a:xfrm>
          <a:prstGeom prst="rect">
            <a:avLst/>
          </a:prstGeom>
          <a:noFill/>
        </p:spPr>
        <p:txBody>
          <a:bodyPr wrap="none" rtlCol="0">
            <a:spAutoFit/>
          </a:bodyPr>
          <a:lstStyle/>
          <a:p>
            <a:r>
              <a:rPr lang="en-GB" sz="800" dirty="0">
                <a:latin typeface="Arial" panose="020B0604020202020204" pitchFamily="34" charset="0"/>
                <a:cs typeface="Arial" panose="020B0604020202020204" pitchFamily="34" charset="0"/>
              </a:rPr>
              <a:t>*HTML view integration in progress</a:t>
            </a:r>
          </a:p>
        </p:txBody>
      </p:sp>
      <p:pic>
        <p:nvPicPr>
          <p:cNvPr id="17" name="Picture 16">
            <a:extLst>
              <a:ext uri="{FF2B5EF4-FFF2-40B4-BE49-F238E27FC236}">
                <a16:creationId xmlns:a16="http://schemas.microsoft.com/office/drawing/2014/main" id="{0E3E6927-39E4-CBD9-0822-E95B69B6CB10}"/>
              </a:ext>
            </a:extLst>
          </p:cNvPr>
          <p:cNvPicPr>
            <a:picLocks noChangeAspect="1"/>
          </p:cNvPicPr>
          <p:nvPr/>
        </p:nvPicPr>
        <p:blipFill rotWithShape="1">
          <a:blip r:embed="rId6"/>
          <a:srcRect b="829"/>
          <a:stretch/>
        </p:blipFill>
        <p:spPr>
          <a:xfrm>
            <a:off x="7992046" y="1315445"/>
            <a:ext cx="3670172" cy="1924712"/>
          </a:xfrm>
          <a:prstGeom prst="rect">
            <a:avLst/>
          </a:prstGeom>
        </p:spPr>
      </p:pic>
    </p:spTree>
    <p:extLst>
      <p:ext uri="{BB962C8B-B14F-4D97-AF65-F5344CB8AC3E}">
        <p14:creationId xmlns:p14="http://schemas.microsoft.com/office/powerpoint/2010/main" val="292080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Specialists In Care Planning Software Since 2006 | Aspirico">
            <a:extLst>
              <a:ext uri="{FF2B5EF4-FFF2-40B4-BE49-F238E27FC236}">
                <a16:creationId xmlns:a16="http://schemas.microsoft.com/office/drawing/2014/main" id="{6F1B30A6-7E32-1756-2524-303B862334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9949" y="1222786"/>
            <a:ext cx="1117099" cy="18175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5">
            <a:extLst>
              <a:ext uri="{FF2B5EF4-FFF2-40B4-BE49-F238E27FC236}">
                <a16:creationId xmlns:a16="http://schemas.microsoft.com/office/drawing/2014/main" id="{EC0FC13D-F7D4-49FA-C8DD-29D982C97DC1}"/>
              </a:ext>
            </a:extLst>
          </p:cNvPr>
          <p:cNvGraphicFramePr>
            <a:graphicFrameLocks noGrp="1"/>
          </p:cNvGraphicFramePr>
          <p:nvPr>
            <p:ph idx="1"/>
            <p:extLst>
              <p:ext uri="{D42A27DB-BD31-4B8C-83A1-F6EECF244321}">
                <p14:modId xmlns:p14="http://schemas.microsoft.com/office/powerpoint/2010/main" val="2105220014"/>
              </p:ext>
            </p:extLst>
          </p:nvPr>
        </p:nvGraphicFramePr>
        <p:xfrm>
          <a:off x="2484783" y="2989587"/>
          <a:ext cx="9548594" cy="2072640"/>
        </p:xfrm>
        <a:graphic>
          <a:graphicData uri="http://schemas.openxmlformats.org/drawingml/2006/table">
            <a:tbl>
              <a:tblPr firstRow="1" bandRow="1">
                <a:tableStyleId>{5C22544A-7EE6-4342-B048-85BDC9FD1C3A}</a:tableStyleId>
              </a:tblPr>
              <a:tblGrid>
                <a:gridCol w="4552121">
                  <a:extLst>
                    <a:ext uri="{9D8B030D-6E8A-4147-A177-3AD203B41FA5}">
                      <a16:colId xmlns:a16="http://schemas.microsoft.com/office/drawing/2014/main" val="1279803320"/>
                    </a:ext>
                  </a:extLst>
                </a:gridCol>
                <a:gridCol w="3399184">
                  <a:extLst>
                    <a:ext uri="{9D8B030D-6E8A-4147-A177-3AD203B41FA5}">
                      <a16:colId xmlns:a16="http://schemas.microsoft.com/office/drawing/2014/main" val="3003256051"/>
                    </a:ext>
                  </a:extLst>
                </a:gridCol>
                <a:gridCol w="1597289">
                  <a:extLst>
                    <a:ext uri="{9D8B030D-6E8A-4147-A177-3AD203B41FA5}">
                      <a16:colId xmlns:a16="http://schemas.microsoft.com/office/drawing/2014/main" val="526830796"/>
                    </a:ext>
                  </a:extLst>
                </a:gridCol>
              </a:tblGrid>
              <a:tr h="184416">
                <a:tc>
                  <a:txBody>
                    <a:bodyPr/>
                    <a:lstStyle/>
                    <a:p>
                      <a:r>
                        <a:rPr lang="en-GB" sz="1400" dirty="0">
                          <a:latin typeface="Arial" panose="020B0604020202020204" pitchFamily="34" charset="0"/>
                          <a:cs typeface="Arial" panose="020B0604020202020204" pitchFamily="34" charset="0"/>
                        </a:rPr>
                        <a:t>Mobilisation &amp; Installation</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Training Offer</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Data Migration</a:t>
                      </a:r>
                    </a:p>
                  </a:txBody>
                  <a:tcPr>
                    <a:solidFill>
                      <a:srgbClr val="005EB8"/>
                    </a:solidFill>
                  </a:tcPr>
                </a:tc>
                <a:extLst>
                  <a:ext uri="{0D108BD9-81ED-4DB2-BD59-A6C34878D82A}">
                    <a16:rowId xmlns:a16="http://schemas.microsoft.com/office/drawing/2014/main" val="1785479990"/>
                  </a:ext>
                </a:extLst>
              </a:tr>
              <a:tr h="1171044">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Modular framework comprised of a core product (which all providers use) and a range of optional modules​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Offers configurability and flexibility - providers can add in different components/modules on an ongoing basis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Dedicated Client Manager to guide providers through implementation and training through an incremental approach.​</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Implementation includes a project kick-off meeting to set out a project plan based on the level of configuration required and optional modules chosen. Then support is given for testing, sign-off and planning the training and implementation approach</a:t>
                      </a:r>
                    </a:p>
                  </a:txBody>
                  <a:tcPr>
                    <a:solidFill>
                      <a:schemeClr val="bg1">
                        <a:lumMod val="95000"/>
                      </a:schemeClr>
                    </a:solidFill>
                  </a:tcPr>
                </a:tc>
                <a:tc>
                  <a:txBody>
                    <a:bodyPr/>
                    <a:lstStyle/>
                    <a:p>
                      <a:pPr marL="171450" indent="-171450">
                        <a:buFont typeface="Arial" panose="020B0604020202020204" pitchFamily="34" charset="0"/>
                        <a:buChar char="•"/>
                      </a:pPr>
                      <a:r>
                        <a:rPr lang="en-GB" sz="1100" b="0" dirty="0">
                          <a:latin typeface="Arial" panose="020B0604020202020204" pitchFamily="34" charset="0"/>
                          <a:cs typeface="Arial" panose="020B0604020202020204" pitchFamily="34" charset="0"/>
                        </a:rPr>
                        <a:t>Online </a:t>
                      </a:r>
                      <a:r>
                        <a:rPr lang="en-GB" sz="1100" b="0" dirty="0" err="1">
                          <a:latin typeface="Arial" panose="020B0604020202020204" pitchFamily="34" charset="0"/>
                          <a:cs typeface="Arial" panose="020B0604020202020204" pitchFamily="34" charset="0"/>
                        </a:rPr>
                        <a:t>iplanit</a:t>
                      </a:r>
                      <a:r>
                        <a:rPr lang="en-GB" sz="1100" b="0" dirty="0">
                          <a:latin typeface="Arial" panose="020B0604020202020204" pitchFamily="34" charset="0"/>
                          <a:cs typeface="Arial" panose="020B0604020202020204" pitchFamily="34" charset="0"/>
                        </a:rPr>
                        <a:t> Learning Centre, suite of training videos monthly Best Practice Clinics webinars​</a:t>
                      </a:r>
                    </a:p>
                    <a:p>
                      <a:pPr marL="171450" indent="-171450">
                        <a:buFont typeface="Arial" panose="020B0604020202020204" pitchFamily="34" charset="0"/>
                        <a:buChar char="•"/>
                      </a:pPr>
                      <a:r>
                        <a:rPr lang="en-GB" sz="1100" b="0" dirty="0">
                          <a:latin typeface="Arial" panose="020B0604020202020204" pitchFamily="34" charset="0"/>
                          <a:cs typeface="Arial" panose="020B0604020202020204" pitchFamily="34" charset="0"/>
                        </a:rPr>
                        <a:t>Works with provider to plan a training and implementation approach that suits specific needs and resources, whether a module-by-module rollout approach or a full rollout at a pilot site.​</a:t>
                      </a:r>
                    </a:p>
                    <a:p>
                      <a:pPr marL="171450" indent="-171450">
                        <a:buFont typeface="Arial" panose="020B0604020202020204" pitchFamily="34" charset="0"/>
                        <a:buChar char="•"/>
                      </a:pPr>
                      <a:r>
                        <a:rPr lang="en-GB" sz="1100" b="0" dirty="0">
                          <a:latin typeface="Arial" panose="020B0604020202020204" pitchFamily="34" charset="0"/>
                          <a:cs typeface="Arial" panose="020B0604020202020204" pitchFamily="34" charset="0"/>
                        </a:rPr>
                        <a:t>Regular rollout support reviews​</a:t>
                      </a:r>
                    </a:p>
                    <a:p>
                      <a:pPr marL="171450" indent="-171450">
                        <a:buFont typeface="Arial" panose="020B0604020202020204" pitchFamily="34" charset="0"/>
                        <a:buChar char="•"/>
                      </a:pPr>
                      <a:r>
                        <a:rPr lang="en-GB" sz="1100" b="0" dirty="0">
                          <a:latin typeface="Arial" panose="020B0604020202020204" pitchFamily="34" charset="0"/>
                          <a:cs typeface="Arial" panose="020B0604020202020204" pitchFamily="34" charset="0"/>
                        </a:rPr>
                        <a:t>Onsite training and workshops also available​</a:t>
                      </a:r>
                    </a:p>
                  </a:txBody>
                  <a:tcPr>
                    <a:solidFill>
                      <a:schemeClr val="bg1">
                        <a:lumMod val="95000"/>
                      </a:schemeClr>
                    </a:solidFill>
                  </a:tcPr>
                </a:tc>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Data migration support available, subject to analysis. ​</a:t>
                      </a:r>
                    </a:p>
                  </a:txBody>
                  <a:tcPr>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3" name="Slide Number Placeholder 2">
            <a:extLst>
              <a:ext uri="{FF2B5EF4-FFF2-40B4-BE49-F238E27FC236}">
                <a16:creationId xmlns:a16="http://schemas.microsoft.com/office/drawing/2014/main" id="{2734C757-0B4D-21F5-2153-1F7C26324924}"/>
              </a:ext>
            </a:extLst>
          </p:cNvPr>
          <p:cNvSpPr>
            <a:spLocks noGrp="1"/>
          </p:cNvSpPr>
          <p:nvPr>
            <p:ph type="sldNum" sz="quarter" idx="12"/>
          </p:nvPr>
        </p:nvSpPr>
        <p:spPr/>
        <p:txBody>
          <a:bodyPr/>
          <a:lstStyle/>
          <a:p>
            <a:fld id="{E76F84FA-B8EB-462F-97BA-032CB76B4E3A}" type="slidenum">
              <a:rPr lang="en-GB" smtClean="0"/>
              <a:t>17</a:t>
            </a:fld>
            <a:endParaRPr lang="en-GB"/>
          </a:p>
        </p:txBody>
      </p:sp>
      <p:sp>
        <p:nvSpPr>
          <p:cNvPr id="4" name="Title 3">
            <a:extLst>
              <a:ext uri="{FF2B5EF4-FFF2-40B4-BE49-F238E27FC236}">
                <a16:creationId xmlns:a16="http://schemas.microsoft.com/office/drawing/2014/main" id="{0B2E38AB-F1CD-5251-74E3-3D83194444C1}"/>
              </a:ext>
            </a:extLst>
          </p:cNvPr>
          <p:cNvSpPr>
            <a:spLocks noGrp="1"/>
          </p:cNvSpPr>
          <p:nvPr>
            <p:ph type="title"/>
          </p:nvPr>
        </p:nvSpPr>
        <p:spPr>
          <a:xfrm>
            <a:off x="407368" y="320006"/>
            <a:ext cx="11377264" cy="543595"/>
          </a:xfrm>
        </p:spPr>
        <p:txBody>
          <a:bodyPr>
            <a:normAutofit fontScale="90000"/>
          </a:bodyPr>
          <a:lstStyle/>
          <a:p>
            <a:r>
              <a:rPr lang="en-GB" dirty="0" err="1"/>
              <a:t>iPlanit</a:t>
            </a:r>
            <a:r>
              <a:rPr lang="en-GB" dirty="0"/>
              <a:t> by </a:t>
            </a:r>
            <a:r>
              <a:rPr lang="en-GB" dirty="0" err="1"/>
              <a:t>Aspirico</a:t>
            </a:r>
            <a:endParaRPr lang="en-GB" dirty="0"/>
          </a:p>
        </p:txBody>
      </p:sp>
      <p:graphicFrame>
        <p:nvGraphicFramePr>
          <p:cNvPr id="7" name="Table 5">
            <a:extLst>
              <a:ext uri="{FF2B5EF4-FFF2-40B4-BE49-F238E27FC236}">
                <a16:creationId xmlns:a16="http://schemas.microsoft.com/office/drawing/2014/main" id="{B59775D4-0AD8-3CA2-9F44-2B4C79A6DC30}"/>
              </a:ext>
            </a:extLst>
          </p:cNvPr>
          <p:cNvGraphicFramePr>
            <a:graphicFrameLocks/>
          </p:cNvGraphicFramePr>
          <p:nvPr>
            <p:extLst>
              <p:ext uri="{D42A27DB-BD31-4B8C-83A1-F6EECF244321}">
                <p14:modId xmlns:p14="http://schemas.microsoft.com/office/powerpoint/2010/main" val="569422652"/>
              </p:ext>
            </p:extLst>
          </p:nvPr>
        </p:nvGraphicFramePr>
        <p:xfrm>
          <a:off x="138745" y="4640730"/>
          <a:ext cx="2259898" cy="2118360"/>
        </p:xfrm>
        <a:graphic>
          <a:graphicData uri="http://schemas.openxmlformats.org/drawingml/2006/table">
            <a:tbl>
              <a:tblPr firstRow="1" bandRow="1">
                <a:tableStyleId>{5C22544A-7EE6-4342-B048-85BDC9FD1C3A}</a:tableStyleId>
              </a:tblPr>
              <a:tblGrid>
                <a:gridCol w="1915342">
                  <a:extLst>
                    <a:ext uri="{9D8B030D-6E8A-4147-A177-3AD203B41FA5}">
                      <a16:colId xmlns:a16="http://schemas.microsoft.com/office/drawing/2014/main" val="1279803320"/>
                    </a:ext>
                  </a:extLst>
                </a:gridCol>
                <a:gridCol w="344556">
                  <a:extLst>
                    <a:ext uri="{9D8B030D-6E8A-4147-A177-3AD203B41FA5}">
                      <a16:colId xmlns:a16="http://schemas.microsoft.com/office/drawing/2014/main" val="262344078"/>
                    </a:ext>
                  </a:extLst>
                </a:gridCol>
              </a:tblGrid>
              <a:tr h="132115">
                <a:tc gridSpan="2">
                  <a:txBody>
                    <a:bodyPr/>
                    <a:lstStyle/>
                    <a:p>
                      <a:r>
                        <a:rPr lang="en-GB" sz="1400" dirty="0">
                          <a:latin typeface="Arial" panose="020B0604020202020204" pitchFamily="34" charset="0"/>
                          <a:cs typeface="Arial" panose="020B0604020202020204" pitchFamily="34" charset="0"/>
                        </a:rPr>
                        <a:t>Technology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0">
                <a:tc>
                  <a:txBody>
                    <a:bodyPr/>
                    <a:lstStyle/>
                    <a:p>
                      <a:r>
                        <a:rPr lang="en-GB" sz="1100" b="1" dirty="0">
                          <a:latin typeface="Arial" panose="020B0604020202020204" pitchFamily="34" charset="0"/>
                          <a:cs typeface="Arial" panose="020B0604020202020204" pitchFamily="34" charset="0"/>
                        </a:rPr>
                        <a:t>Mobile application</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0">
                <a:tc>
                  <a:txBody>
                    <a:bodyPr/>
                    <a:lstStyle/>
                    <a:p>
                      <a:r>
                        <a:rPr lang="en-GB" sz="1100" b="1" dirty="0">
                          <a:latin typeface="Arial" panose="020B0604020202020204" pitchFamily="34" charset="0"/>
                          <a:cs typeface="Arial" panose="020B0604020202020204" pitchFamily="34" charset="0"/>
                        </a:rPr>
                        <a:t>Desktop application</a:t>
                      </a:r>
                    </a:p>
                  </a:txBody>
                  <a:tcPr>
                    <a:solidFill>
                      <a:schemeClr val="bg1">
                        <a:lumMod val="85000"/>
                      </a:schemeClr>
                    </a:solidFill>
                  </a:tcPr>
                </a:tc>
                <a:tc>
                  <a:txBody>
                    <a:bodyPr/>
                    <a:lstStyle/>
                    <a:p>
                      <a:pPr algn="ctr"/>
                      <a:r>
                        <a:rPr lang="en-GB" sz="1100" b="0" i="0" kern="1200" dirty="0">
                          <a:solidFill>
                            <a:schemeClr val="dk1"/>
                          </a:solidFill>
                          <a:effectLst/>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201886675"/>
                  </a:ext>
                </a:extLst>
              </a:tr>
              <a:tr h="0">
                <a:tc>
                  <a:txBody>
                    <a:bodyPr/>
                    <a:lstStyle/>
                    <a:p>
                      <a:r>
                        <a:rPr lang="en-GB" sz="1100" b="1" dirty="0">
                          <a:latin typeface="Arial" panose="020B0604020202020204" pitchFamily="34" charset="0"/>
                          <a:cs typeface="Arial" panose="020B0604020202020204" pitchFamily="34" charset="0"/>
                        </a:rPr>
                        <a:t>Browser application</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60800669"/>
                  </a:ext>
                </a:extLst>
              </a:tr>
              <a:tr h="0">
                <a:tc>
                  <a:txBody>
                    <a:bodyPr/>
                    <a:lstStyle/>
                    <a:p>
                      <a:r>
                        <a:rPr lang="en-GB" sz="1100" b="1" dirty="0">
                          <a:latin typeface="Arial" panose="020B0604020202020204" pitchFamily="34" charset="0"/>
                          <a:cs typeface="Arial" panose="020B0604020202020204" pitchFamily="34" charset="0"/>
                        </a:rPr>
                        <a:t>Works offline</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3331986555"/>
                  </a:ext>
                </a:extLst>
              </a:tr>
              <a:tr h="0">
                <a:tc>
                  <a:txBody>
                    <a:bodyPr/>
                    <a:lstStyle/>
                    <a:p>
                      <a:r>
                        <a:rPr lang="en-GB" sz="1100" b="1" dirty="0">
                          <a:latin typeface="Arial" panose="020B0604020202020204" pitchFamily="34" charset="0"/>
                          <a:cs typeface="Arial" panose="020B0604020202020204" pitchFamily="34" charset="0"/>
                        </a:rPr>
                        <a:t>Tech support available</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10331511"/>
                  </a:ext>
                </a:extLst>
              </a:tr>
              <a:tr h="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100" b="1" dirty="0">
                          <a:latin typeface="Arial" panose="020B0604020202020204" pitchFamily="34" charset="0"/>
                          <a:cs typeface="Arial" panose="020B0604020202020204" pitchFamily="34" charset="0"/>
                        </a:rPr>
                        <a:t>Devices can be supplied</a:t>
                      </a:r>
                    </a:p>
                  </a:txBody>
                  <a:tcPr>
                    <a:solidFill>
                      <a:schemeClr val="bg1">
                        <a:lumMod val="85000"/>
                      </a:schemeClr>
                    </a:solidFill>
                  </a:tcPr>
                </a:tc>
                <a:tc>
                  <a:txBody>
                    <a:bodyPr/>
                    <a:lstStyle/>
                    <a:p>
                      <a:pPr algn="ctr"/>
                      <a:r>
                        <a:rPr lang="en-GB" sz="1100" b="0" i="0" kern="1200" dirty="0">
                          <a:solidFill>
                            <a:schemeClr val="dk1"/>
                          </a:solidFill>
                          <a:effectLst/>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96813328"/>
                  </a:ext>
                </a:extLst>
              </a:tr>
              <a:tr h="0">
                <a:tc>
                  <a:txBody>
                    <a:bodyPr/>
                    <a:lstStyle/>
                    <a:p>
                      <a:r>
                        <a:rPr lang="en-GB" sz="1100" b="1" dirty="0">
                          <a:latin typeface="Arial" panose="020B0604020202020204" pitchFamily="34" charset="0"/>
                          <a:cs typeface="Arial" panose="020B0604020202020204" pitchFamily="34" charset="0"/>
                        </a:rPr>
                        <a:t>Own devices can be used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2734113664"/>
                  </a:ext>
                </a:extLst>
              </a:tr>
            </a:tbl>
          </a:graphicData>
        </a:graphic>
      </p:graphicFrame>
      <p:graphicFrame>
        <p:nvGraphicFramePr>
          <p:cNvPr id="8" name="Table 5">
            <a:extLst>
              <a:ext uri="{FF2B5EF4-FFF2-40B4-BE49-F238E27FC236}">
                <a16:creationId xmlns:a16="http://schemas.microsoft.com/office/drawing/2014/main" id="{4488907A-F1F9-054E-4907-2483F91C6C33}"/>
              </a:ext>
            </a:extLst>
          </p:cNvPr>
          <p:cNvGraphicFramePr>
            <a:graphicFrameLocks/>
          </p:cNvGraphicFramePr>
          <p:nvPr>
            <p:extLst>
              <p:ext uri="{D42A27DB-BD31-4B8C-83A1-F6EECF244321}">
                <p14:modId xmlns:p14="http://schemas.microsoft.com/office/powerpoint/2010/main" val="4078100682"/>
              </p:ext>
            </p:extLst>
          </p:nvPr>
        </p:nvGraphicFramePr>
        <p:xfrm>
          <a:off x="138745" y="2181376"/>
          <a:ext cx="2259898" cy="2392680"/>
        </p:xfrm>
        <a:graphic>
          <a:graphicData uri="http://schemas.openxmlformats.org/drawingml/2006/table">
            <a:tbl>
              <a:tblPr firstRow="1" bandRow="1">
                <a:tableStyleId>{5C22544A-7EE6-4342-B048-85BDC9FD1C3A}</a:tableStyleId>
              </a:tblPr>
              <a:tblGrid>
                <a:gridCol w="2010095">
                  <a:extLst>
                    <a:ext uri="{9D8B030D-6E8A-4147-A177-3AD203B41FA5}">
                      <a16:colId xmlns:a16="http://schemas.microsoft.com/office/drawing/2014/main" val="1279803320"/>
                    </a:ext>
                  </a:extLst>
                </a:gridCol>
                <a:gridCol w="249803">
                  <a:extLst>
                    <a:ext uri="{9D8B030D-6E8A-4147-A177-3AD203B41FA5}">
                      <a16:colId xmlns:a16="http://schemas.microsoft.com/office/drawing/2014/main" val="3003256051"/>
                    </a:ext>
                  </a:extLst>
                </a:gridCol>
              </a:tblGrid>
              <a:tr h="0">
                <a:tc gridSpan="2">
                  <a:txBody>
                    <a:bodyPr/>
                    <a:lstStyle/>
                    <a:p>
                      <a:r>
                        <a:rPr lang="en-GB" sz="1400" dirty="0">
                          <a:latin typeface="Arial" panose="020B0604020202020204" pitchFamily="34" charset="0"/>
                          <a:cs typeface="Arial" panose="020B0604020202020204" pitchFamily="34" charset="0"/>
                        </a:rPr>
                        <a:t>Interoperability</a:t>
                      </a:r>
                    </a:p>
                  </a:txBody>
                  <a:tcPr anchor="ctr">
                    <a:solidFill>
                      <a:srgbClr val="005EB8"/>
                    </a:solidFill>
                  </a:tcPr>
                </a:tc>
                <a:tc hMerge="1">
                  <a:txBody>
                    <a:bodyPr/>
                    <a:lstStyle/>
                    <a:p>
                      <a:endParaRPr lang="en-GB" dirty="0"/>
                    </a:p>
                  </a:txBody>
                  <a:tcPr>
                    <a:solidFill>
                      <a:srgbClr val="005EB8"/>
                    </a:solidFill>
                  </a:tcPr>
                </a:tc>
                <a:extLst>
                  <a:ext uri="{0D108BD9-81ED-4DB2-BD59-A6C34878D82A}">
                    <a16:rowId xmlns:a16="http://schemas.microsoft.com/office/drawing/2014/main" val="1785479990"/>
                  </a:ext>
                </a:extLst>
              </a:tr>
              <a:tr h="0">
                <a:tc>
                  <a:txBody>
                    <a:bodyPr/>
                    <a:lstStyle/>
                    <a:p>
                      <a:r>
                        <a:rPr lang="en-GB" sz="1000" b="1" dirty="0">
                          <a:latin typeface="Arial" panose="020B0604020202020204" pitchFamily="34" charset="0"/>
                          <a:cs typeface="Arial" panose="020B0604020202020204" pitchFamily="34" charset="0"/>
                        </a:rPr>
                        <a:t>London Care Record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2827615725"/>
                  </a:ext>
                </a:extLst>
              </a:tr>
              <a:tr h="0">
                <a:tc>
                  <a:txBody>
                    <a:bodyPr/>
                    <a:lstStyle/>
                    <a:p>
                      <a:r>
                        <a:rPr lang="en-GB" sz="1000" b="1" dirty="0">
                          <a:latin typeface="Arial" panose="020B0604020202020204" pitchFamily="34" charset="0"/>
                          <a:cs typeface="Arial" panose="020B0604020202020204" pitchFamily="34" charset="0"/>
                        </a:rPr>
                        <a:t>NHS Mail</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2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0">
                <a:tc>
                  <a:txBody>
                    <a:bodyPr/>
                    <a:lstStyle/>
                    <a:p>
                      <a:r>
                        <a:rPr lang="en-GB" sz="1000" b="1" dirty="0">
                          <a:latin typeface="Arial" panose="020B0604020202020204" pitchFamily="34" charset="0"/>
                          <a:cs typeface="Arial" panose="020B0604020202020204" pitchFamily="34" charset="0"/>
                        </a:rPr>
                        <a:t>London Urgent Care Plan</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2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201886675"/>
                  </a:ext>
                </a:extLst>
              </a:tr>
              <a:tr h="0">
                <a:tc>
                  <a:txBody>
                    <a:bodyPr/>
                    <a:lstStyle/>
                    <a:p>
                      <a:r>
                        <a:rPr lang="en-GB" sz="1000" b="1" dirty="0" err="1">
                          <a:latin typeface="Arial" panose="020B0604020202020204" pitchFamily="34" charset="0"/>
                          <a:cs typeface="Arial" panose="020B0604020202020204" pitchFamily="34" charset="0"/>
                        </a:rPr>
                        <a:t>eMAR</a:t>
                      </a:r>
                      <a:r>
                        <a:rPr lang="en-GB" sz="1000" b="1" dirty="0">
                          <a:latin typeface="Arial" panose="020B0604020202020204" pitchFamily="34" charset="0"/>
                          <a:cs typeface="Arial" panose="020B0604020202020204" pitchFamily="34" charset="0"/>
                        </a:rPr>
                        <a:t> / pharmacy</a:t>
                      </a:r>
                    </a:p>
                  </a:txBody>
                  <a:tcPr>
                    <a:solidFill>
                      <a:schemeClr val="bg1">
                        <a:lumMod val="85000"/>
                      </a:schemeClr>
                    </a:solidFill>
                  </a:tcPr>
                </a:tc>
                <a:tc>
                  <a:txBody>
                    <a:bodyPr/>
                    <a:lstStyle/>
                    <a:p>
                      <a:pPr algn="ctr"/>
                      <a:r>
                        <a:rPr kumimoji="0" lang="en-GB" sz="1100" b="0" i="0" u="none" strike="noStrike" kern="1200" cap="none" spc="0" normalizeH="0" baseline="0" noProof="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2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60800669"/>
                  </a:ext>
                </a:extLst>
              </a:tr>
              <a:tr h="0">
                <a:tc>
                  <a:txBody>
                    <a:bodyPr/>
                    <a:lstStyle/>
                    <a:p>
                      <a:r>
                        <a:rPr lang="en-GB" sz="1000" b="1" dirty="0">
                          <a:latin typeface="Arial" panose="020B0604020202020204" pitchFamily="34" charset="0"/>
                          <a:cs typeface="Arial" panose="020B0604020202020204" pitchFamily="34" charset="0"/>
                        </a:rPr>
                        <a:t>Monitoring systems</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2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3331986555"/>
                  </a:ext>
                </a:extLst>
              </a:tr>
              <a:tr h="0">
                <a:tc>
                  <a:txBody>
                    <a:bodyPr/>
                    <a:lstStyle/>
                    <a:p>
                      <a:r>
                        <a:rPr lang="en-GB" sz="1000" b="1" dirty="0">
                          <a:latin typeface="Arial" panose="020B0604020202020204" pitchFamily="34" charset="0"/>
                          <a:cs typeface="Arial" panose="020B0604020202020204" pitchFamily="34" charset="0"/>
                        </a:rPr>
                        <a:t>EMIS</a:t>
                      </a:r>
                    </a:p>
                  </a:txBody>
                  <a:tcPr>
                    <a:solidFill>
                      <a:schemeClr val="bg1">
                        <a:lumMod val="85000"/>
                      </a:schemeClr>
                    </a:solidFill>
                  </a:tcPr>
                </a:tc>
                <a:tc>
                  <a:txBody>
                    <a:bodyPr/>
                    <a:lstStyle/>
                    <a:p>
                      <a:pPr algn="ctr"/>
                      <a:r>
                        <a:rPr kumimoji="0" lang="en-GB" sz="1100" b="0" i="0" u="none" strike="noStrike" kern="1200" cap="none" spc="0" normalizeH="0" baseline="0" noProof="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2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10331511"/>
                  </a:ext>
                </a:extLst>
              </a:tr>
              <a:tr h="0">
                <a:tc>
                  <a:txBody>
                    <a:bodyPr/>
                    <a:lstStyle/>
                    <a:p>
                      <a:r>
                        <a:rPr lang="en-GB" sz="1000" b="1" dirty="0">
                          <a:latin typeface="Arial" panose="020B0604020202020204" pitchFamily="34" charset="0"/>
                          <a:cs typeface="Arial" panose="020B0604020202020204" pitchFamily="34" charset="0"/>
                        </a:rPr>
                        <a:t>Health Information Exchange</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2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196813328"/>
                  </a:ext>
                </a:extLst>
              </a:tr>
              <a:tr h="0">
                <a:tc>
                  <a:txBody>
                    <a:bodyPr/>
                    <a:lstStyle/>
                    <a:p>
                      <a:r>
                        <a:rPr lang="en-GB" sz="1000" b="1" dirty="0">
                          <a:latin typeface="Arial" panose="020B0604020202020204" pitchFamily="34" charset="0"/>
                          <a:cs typeface="Arial" panose="020B0604020202020204" pitchFamily="34" charset="0"/>
                        </a:rPr>
                        <a:t>GP Connect</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2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2734113664"/>
                  </a:ext>
                </a:extLst>
              </a:tr>
            </a:tbl>
          </a:graphicData>
        </a:graphic>
      </p:graphicFrame>
      <p:sp>
        <p:nvSpPr>
          <p:cNvPr id="2" name="Rectangle: Top Corners Rounded 1">
            <a:extLst>
              <a:ext uri="{FF2B5EF4-FFF2-40B4-BE49-F238E27FC236}">
                <a16:creationId xmlns:a16="http://schemas.microsoft.com/office/drawing/2014/main" id="{0CAB5AA2-947C-9814-C81C-D3117C7DB08F}"/>
              </a:ext>
            </a:extLst>
          </p:cNvPr>
          <p:cNvSpPr/>
          <p:nvPr/>
        </p:nvSpPr>
        <p:spPr>
          <a:xfrm rot="10800000">
            <a:off x="9011477" y="-2"/>
            <a:ext cx="2438401" cy="1184308"/>
          </a:xfrm>
          <a:prstGeom prst="round2Same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2" name="Table 5">
            <a:extLst>
              <a:ext uri="{FF2B5EF4-FFF2-40B4-BE49-F238E27FC236}">
                <a16:creationId xmlns:a16="http://schemas.microsoft.com/office/drawing/2014/main" id="{29219443-D11D-760F-0E72-8DA1DC442024}"/>
              </a:ext>
            </a:extLst>
          </p:cNvPr>
          <p:cNvGraphicFramePr>
            <a:graphicFrameLocks/>
          </p:cNvGraphicFramePr>
          <p:nvPr>
            <p:extLst>
              <p:ext uri="{D42A27DB-BD31-4B8C-83A1-F6EECF244321}">
                <p14:modId xmlns:p14="http://schemas.microsoft.com/office/powerpoint/2010/main" val="2870198105"/>
              </p:ext>
            </p:extLst>
          </p:nvPr>
        </p:nvGraphicFramePr>
        <p:xfrm>
          <a:off x="138745" y="1263393"/>
          <a:ext cx="2259898" cy="851309"/>
        </p:xfrm>
        <a:graphic>
          <a:graphicData uri="http://schemas.openxmlformats.org/drawingml/2006/table">
            <a:tbl>
              <a:tblPr firstRow="1" bandRow="1">
                <a:tableStyleId>{5C22544A-7EE6-4342-B048-85BDC9FD1C3A}</a:tableStyleId>
              </a:tblPr>
              <a:tblGrid>
                <a:gridCol w="1809325">
                  <a:extLst>
                    <a:ext uri="{9D8B030D-6E8A-4147-A177-3AD203B41FA5}">
                      <a16:colId xmlns:a16="http://schemas.microsoft.com/office/drawing/2014/main" val="1279803320"/>
                    </a:ext>
                  </a:extLst>
                </a:gridCol>
                <a:gridCol w="450573">
                  <a:extLst>
                    <a:ext uri="{9D8B030D-6E8A-4147-A177-3AD203B41FA5}">
                      <a16:colId xmlns:a16="http://schemas.microsoft.com/office/drawing/2014/main" val="262344078"/>
                    </a:ext>
                  </a:extLst>
                </a:gridCol>
              </a:tblGrid>
              <a:tr h="333149">
                <a:tc gridSpan="2">
                  <a:txBody>
                    <a:bodyPr/>
                    <a:lstStyle/>
                    <a:p>
                      <a:r>
                        <a:rPr lang="en-GB" sz="1400" dirty="0">
                          <a:latin typeface="Arial" panose="020B0604020202020204" pitchFamily="34" charset="0"/>
                          <a:cs typeface="Arial" panose="020B0604020202020204" pitchFamily="34" charset="0"/>
                        </a:rPr>
                        <a:t>Setting Suitability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222099">
                <a:tc>
                  <a:txBody>
                    <a:bodyPr/>
                    <a:lstStyle/>
                    <a:p>
                      <a:r>
                        <a:rPr lang="en-GB" sz="1100" b="1" dirty="0">
                          <a:latin typeface="Arial" panose="020B0604020202020204" pitchFamily="34" charset="0"/>
                          <a:cs typeface="Arial" panose="020B0604020202020204" pitchFamily="34" charset="0"/>
                        </a:rPr>
                        <a:t>Care Homes</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222099">
                <a:tc>
                  <a:txBody>
                    <a:bodyPr/>
                    <a:lstStyle/>
                    <a:p>
                      <a:r>
                        <a:rPr lang="en-GB" sz="1100" b="1" dirty="0">
                          <a:latin typeface="Arial" panose="020B0604020202020204" pitchFamily="34" charset="0"/>
                          <a:cs typeface="Arial" panose="020B0604020202020204" pitchFamily="34" charset="0"/>
                        </a:rPr>
                        <a:t>Domiciliary Care</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201886675"/>
                  </a:ext>
                </a:extLst>
              </a:tr>
            </a:tbl>
          </a:graphicData>
        </a:graphic>
      </p:graphicFrame>
      <p:graphicFrame>
        <p:nvGraphicFramePr>
          <p:cNvPr id="6" name="Table 5">
            <a:extLst>
              <a:ext uri="{FF2B5EF4-FFF2-40B4-BE49-F238E27FC236}">
                <a16:creationId xmlns:a16="http://schemas.microsoft.com/office/drawing/2014/main" id="{13C10BD0-78A0-43E8-B63D-9C999DFEE33E}"/>
              </a:ext>
            </a:extLst>
          </p:cNvPr>
          <p:cNvGraphicFramePr>
            <a:graphicFrameLocks/>
          </p:cNvGraphicFramePr>
          <p:nvPr>
            <p:extLst>
              <p:ext uri="{D42A27DB-BD31-4B8C-83A1-F6EECF244321}">
                <p14:modId xmlns:p14="http://schemas.microsoft.com/office/powerpoint/2010/main" val="4109023001"/>
              </p:ext>
            </p:extLst>
          </p:nvPr>
        </p:nvGraphicFramePr>
        <p:xfrm>
          <a:off x="2484783" y="5130524"/>
          <a:ext cx="9548594" cy="1628566"/>
        </p:xfrm>
        <a:graphic>
          <a:graphicData uri="http://schemas.openxmlformats.org/drawingml/2006/table">
            <a:tbl>
              <a:tblPr firstRow="1" bandRow="1">
                <a:tableStyleId>{5C22544A-7EE6-4342-B048-85BDC9FD1C3A}</a:tableStyleId>
              </a:tblPr>
              <a:tblGrid>
                <a:gridCol w="5344794">
                  <a:extLst>
                    <a:ext uri="{9D8B030D-6E8A-4147-A177-3AD203B41FA5}">
                      <a16:colId xmlns:a16="http://schemas.microsoft.com/office/drawing/2014/main" val="526830796"/>
                    </a:ext>
                  </a:extLst>
                </a:gridCol>
                <a:gridCol w="4203800">
                  <a:extLst>
                    <a:ext uri="{9D8B030D-6E8A-4147-A177-3AD203B41FA5}">
                      <a16:colId xmlns:a16="http://schemas.microsoft.com/office/drawing/2014/main" val="539031969"/>
                    </a:ext>
                  </a:extLst>
                </a:gridCol>
              </a:tblGrid>
              <a:tr h="316226">
                <a:tc>
                  <a:txBody>
                    <a:bodyPr/>
                    <a:lstStyle/>
                    <a:p>
                      <a:r>
                        <a:rPr lang="en-GB" sz="1400" dirty="0">
                          <a:latin typeface="Arial" panose="020B0604020202020204" pitchFamily="34" charset="0"/>
                          <a:cs typeface="Arial" panose="020B0604020202020204" pitchFamily="34" charset="0"/>
                        </a:rPr>
                        <a:t>Illustrative Pricing (excl. VAT)</a:t>
                      </a:r>
                    </a:p>
                  </a:txBody>
                  <a:tcPr anchor="ctr">
                    <a:solidFill>
                      <a:srgbClr val="005EB8"/>
                    </a:solidFill>
                  </a:tcPr>
                </a:tc>
                <a:tc>
                  <a:txBody>
                    <a:bodyPr/>
                    <a:lstStyle/>
                    <a:p>
                      <a:endParaRPr lang="en-GB" sz="1400" dirty="0">
                        <a:latin typeface="Arial" panose="020B0604020202020204" pitchFamily="34" charset="0"/>
                        <a:cs typeface="Arial" panose="020B0604020202020204" pitchFamily="34" charset="0"/>
                      </a:endParaRPr>
                    </a:p>
                  </a:txBody>
                  <a:tcPr anchor="ctr">
                    <a:solidFill>
                      <a:srgbClr val="005EB8"/>
                    </a:solidFill>
                  </a:tcPr>
                </a:tc>
                <a:extLst>
                  <a:ext uri="{0D108BD9-81ED-4DB2-BD59-A6C34878D82A}">
                    <a16:rowId xmlns:a16="http://schemas.microsoft.com/office/drawing/2014/main" val="1785479990"/>
                  </a:ext>
                </a:extLst>
              </a:tr>
              <a:tr h="1312340">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Licenses charged per user and based on an Annual Subscription Charge model. No additional charges for family and friend “invited guest” access, nor are there any limits on the number of provider staff or managers.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Separate one-off implementation costs​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No limit on the number of staff, management or Service User “invited guests”​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Modular framework comprised of a core product (which all providers use) and a range of optional modules​</a:t>
                      </a:r>
                    </a:p>
                  </a:txBody>
                  <a:tcPr>
                    <a:solidFill>
                      <a:schemeClr val="bg1">
                        <a:lumMod val="95000"/>
                      </a:schemeClr>
                    </a:solidFill>
                  </a:tcPr>
                </a:tc>
                <a:tc>
                  <a:txBody>
                    <a:bodyPr/>
                    <a:lstStyle/>
                    <a:p>
                      <a:pPr marL="171450"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155044613"/>
                  </a:ext>
                </a:extLst>
              </a:tr>
            </a:tbl>
          </a:graphicData>
        </a:graphic>
      </p:graphicFrame>
      <p:pic>
        <p:nvPicPr>
          <p:cNvPr id="11266" name="Picture 2" descr="A blue and white logo&#10;&#10;Description automatically generated">
            <a:hlinkClick r:id="rId3"/>
            <a:extLst>
              <a:ext uri="{FF2B5EF4-FFF2-40B4-BE49-F238E27FC236}">
                <a16:creationId xmlns:a16="http://schemas.microsoft.com/office/drawing/2014/main" id="{2064026A-815A-A7B6-B145-87914C61B6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06802" y="79209"/>
            <a:ext cx="1047750" cy="5810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CEC905E-0AB4-617A-8ED6-56735826B899}"/>
              </a:ext>
            </a:extLst>
          </p:cNvPr>
          <p:cNvSpPr txBox="1"/>
          <p:nvPr/>
        </p:nvSpPr>
        <p:spPr>
          <a:xfrm>
            <a:off x="9011477" y="560329"/>
            <a:ext cx="2438401" cy="584775"/>
          </a:xfrm>
          <a:prstGeom prst="rect">
            <a:avLst/>
          </a:prstGeom>
          <a:noFill/>
        </p:spPr>
        <p:txBody>
          <a:bodyPr wrap="square">
            <a:spAutoFit/>
          </a:bodyPr>
          <a:lstStyle/>
          <a:p>
            <a:pPr algn="ctr"/>
            <a:r>
              <a:rPr lang="en-GB" sz="1600" b="1" u="sng" dirty="0">
                <a:solidFill>
                  <a:srgbClr val="00A799"/>
                </a:solidFill>
                <a:latin typeface="Arial" panose="020B0604020202020204" pitchFamily="34" charset="0"/>
                <a:hlinkClick r:id="rId5"/>
              </a:rPr>
              <a:t>Video Demonstration</a:t>
            </a:r>
            <a:endParaRPr lang="en-GB" sz="1600" b="1" u="sng" dirty="0">
              <a:solidFill>
                <a:srgbClr val="00A799"/>
              </a:solidFill>
              <a:latin typeface="Arial" panose="020B0604020202020204" pitchFamily="34" charset="0"/>
            </a:endParaRPr>
          </a:p>
          <a:p>
            <a:pPr algn="ctr"/>
            <a:r>
              <a:rPr lang="en-GB" sz="1600" b="1" u="sng" dirty="0">
                <a:solidFill>
                  <a:srgbClr val="00A799"/>
                </a:solidFill>
                <a:latin typeface="Arial" panose="020B0604020202020204" pitchFamily="34" charset="0"/>
                <a:hlinkClick r:id="rId3"/>
              </a:rPr>
              <a:t>Full demo available</a:t>
            </a:r>
            <a:endParaRPr lang="en-GB" sz="1600" b="1" u="sng" dirty="0">
              <a:solidFill>
                <a:srgbClr val="00A799"/>
              </a:solidFill>
              <a:latin typeface="Arial" panose="020B0604020202020204" pitchFamily="34" charset="0"/>
            </a:endParaRPr>
          </a:p>
        </p:txBody>
      </p:sp>
      <p:graphicFrame>
        <p:nvGraphicFramePr>
          <p:cNvPr id="10" name="Table 9">
            <a:extLst>
              <a:ext uri="{FF2B5EF4-FFF2-40B4-BE49-F238E27FC236}">
                <a16:creationId xmlns:a16="http://schemas.microsoft.com/office/drawing/2014/main" id="{7D6131F6-6C0D-6DAC-3960-1FDA31B190AD}"/>
              </a:ext>
            </a:extLst>
          </p:cNvPr>
          <p:cNvGraphicFramePr>
            <a:graphicFrameLocks/>
          </p:cNvGraphicFramePr>
          <p:nvPr>
            <p:extLst>
              <p:ext uri="{D42A27DB-BD31-4B8C-83A1-F6EECF244321}">
                <p14:modId xmlns:p14="http://schemas.microsoft.com/office/powerpoint/2010/main" val="3849727596"/>
              </p:ext>
            </p:extLst>
          </p:nvPr>
        </p:nvGraphicFramePr>
        <p:xfrm>
          <a:off x="2484783" y="1265248"/>
          <a:ext cx="4906617" cy="1656042"/>
        </p:xfrm>
        <a:graphic>
          <a:graphicData uri="http://schemas.openxmlformats.org/drawingml/2006/table">
            <a:tbl>
              <a:tblPr firstRow="1" bandRow="1">
                <a:tableStyleId>{5C22544A-7EE6-4342-B048-85BDC9FD1C3A}</a:tableStyleId>
              </a:tblPr>
              <a:tblGrid>
                <a:gridCol w="4906617">
                  <a:extLst>
                    <a:ext uri="{9D8B030D-6E8A-4147-A177-3AD203B41FA5}">
                      <a16:colId xmlns:a16="http://schemas.microsoft.com/office/drawing/2014/main" val="526830796"/>
                    </a:ext>
                  </a:extLst>
                </a:gridCol>
              </a:tblGrid>
              <a:tr h="408900">
                <a:tc>
                  <a:txBody>
                    <a:bodyPr/>
                    <a:lstStyle/>
                    <a:p>
                      <a:r>
                        <a:rPr lang="en-GB" sz="1400" b="0" i="0" kern="1200" dirty="0">
                          <a:solidFill>
                            <a:schemeClr val="lt1"/>
                          </a:solidFill>
                          <a:effectLst/>
                          <a:latin typeface="Arial" panose="020B0604020202020204" pitchFamily="34" charset="0"/>
                          <a:ea typeface="+mn-ea"/>
                          <a:cs typeface="Arial" panose="020B0604020202020204" pitchFamily="34" charset="0"/>
                        </a:rPr>
                        <a:t> </a:t>
                      </a:r>
                      <a:r>
                        <a:rPr lang="en-GB" sz="1400" b="1" i="0" kern="1200" dirty="0">
                          <a:solidFill>
                            <a:schemeClr val="lt1"/>
                          </a:solidFill>
                          <a:effectLst/>
                          <a:latin typeface="Arial" panose="020B0604020202020204" pitchFamily="34" charset="0"/>
                          <a:ea typeface="+mn-ea"/>
                          <a:cs typeface="Arial" panose="020B0604020202020204" pitchFamily="34" charset="0"/>
                        </a:rPr>
                        <a:t>Features </a:t>
                      </a:r>
                      <a:endParaRPr lang="en-GB" sz="1400" dirty="0">
                        <a:latin typeface="Arial" panose="020B0604020202020204" pitchFamily="34" charset="0"/>
                        <a:cs typeface="Arial" panose="020B0604020202020204" pitchFamily="34" charset="0"/>
                      </a:endParaRPr>
                    </a:p>
                  </a:txBody>
                  <a:tcPr anchor="ctr">
                    <a:solidFill>
                      <a:srgbClr val="005EB8"/>
                    </a:solidFill>
                  </a:tcPr>
                </a:tc>
                <a:extLst>
                  <a:ext uri="{0D108BD9-81ED-4DB2-BD59-A6C34878D82A}">
                    <a16:rowId xmlns:a16="http://schemas.microsoft.com/office/drawing/2014/main" val="1785479990"/>
                  </a:ext>
                </a:extLst>
              </a:tr>
              <a:tr h="1247142">
                <a:tc>
                  <a:txBody>
                    <a:bodyPr/>
                    <a:lstStyle/>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specialist care plans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a range of optional modules so you can tailor the solution to your specialist services </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incorporates familiar terminology and workflows from intake to service delivery to reporting and monitoring</a:t>
                      </a:r>
                    </a:p>
                  </a:txBody>
                  <a:tcPr anchor="ctr">
                    <a:lnR w="12700" cap="flat" cmpd="sng" algn="ctr">
                      <a:solidFill>
                        <a:srgbClr val="F2F2F2"/>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4155044613"/>
                  </a:ext>
                </a:extLst>
              </a:tr>
            </a:tbl>
          </a:graphicData>
        </a:graphic>
      </p:graphicFrame>
      <p:graphicFrame>
        <p:nvGraphicFramePr>
          <p:cNvPr id="14" name="Table 13">
            <a:extLst>
              <a:ext uri="{FF2B5EF4-FFF2-40B4-BE49-F238E27FC236}">
                <a16:creationId xmlns:a16="http://schemas.microsoft.com/office/drawing/2014/main" id="{AE38A6A2-FD80-F297-CF37-897050A2CA7D}"/>
              </a:ext>
            </a:extLst>
          </p:cNvPr>
          <p:cNvGraphicFramePr>
            <a:graphicFrameLocks noGrp="1"/>
          </p:cNvGraphicFramePr>
          <p:nvPr>
            <p:extLst>
              <p:ext uri="{D42A27DB-BD31-4B8C-83A1-F6EECF244321}">
                <p14:modId xmlns:p14="http://schemas.microsoft.com/office/powerpoint/2010/main" val="2345838397"/>
              </p:ext>
            </p:extLst>
          </p:nvPr>
        </p:nvGraphicFramePr>
        <p:xfrm>
          <a:off x="8157065" y="5159873"/>
          <a:ext cx="3627567" cy="1463040"/>
        </p:xfrm>
        <a:graphic>
          <a:graphicData uri="http://schemas.openxmlformats.org/drawingml/2006/table">
            <a:tbl>
              <a:tblPr/>
              <a:tblGrid>
                <a:gridCol w="1691113">
                  <a:extLst>
                    <a:ext uri="{9D8B030D-6E8A-4147-A177-3AD203B41FA5}">
                      <a16:colId xmlns:a16="http://schemas.microsoft.com/office/drawing/2014/main" val="300602174"/>
                    </a:ext>
                  </a:extLst>
                </a:gridCol>
                <a:gridCol w="1936454">
                  <a:extLst>
                    <a:ext uri="{9D8B030D-6E8A-4147-A177-3AD203B41FA5}">
                      <a16:colId xmlns:a16="http://schemas.microsoft.com/office/drawing/2014/main" val="2205440343"/>
                    </a:ext>
                  </a:extLst>
                </a:gridCol>
              </a:tblGrid>
              <a:tr h="183620">
                <a:tc gridSpan="2">
                  <a:txBody>
                    <a:bodyPr/>
                    <a:lstStyle/>
                    <a:p>
                      <a:pPr algn="ctr" rtl="0" fontAlgn="base"/>
                      <a:r>
                        <a:rPr lang="en-GB" sz="1100" b="1" i="0" dirty="0">
                          <a:solidFill>
                            <a:schemeClr val="bg1"/>
                          </a:solidFill>
                          <a:effectLst/>
                          <a:latin typeface="Arial" panose="020B0604020202020204" pitchFamily="34" charset="0"/>
                        </a:rPr>
                        <a:t>License Pricing for Core </a:t>
                      </a:r>
                      <a:r>
                        <a:rPr lang="en-GB" sz="1100" b="1" i="0" dirty="0" err="1">
                          <a:solidFill>
                            <a:schemeClr val="bg1"/>
                          </a:solidFill>
                          <a:effectLst/>
                          <a:latin typeface="Arial" panose="020B0604020202020204" pitchFamily="34" charset="0"/>
                        </a:rPr>
                        <a:t>iPlanit</a:t>
                      </a:r>
                      <a:r>
                        <a:rPr lang="en-GB" sz="1100" b="1" i="0" dirty="0">
                          <a:solidFill>
                            <a:schemeClr val="bg1"/>
                          </a:solidFill>
                          <a:effectLst/>
                          <a:latin typeface="Arial" panose="020B0604020202020204" pitchFamily="34" charset="0"/>
                        </a:rPr>
                        <a:t> Modules</a:t>
                      </a:r>
                      <a:endParaRPr lang="en-GB" sz="2400" b="0" i="0" dirty="0">
                        <a:solidFill>
                          <a:schemeClr val="bg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3851733431"/>
                  </a:ext>
                </a:extLst>
              </a:tr>
              <a:tr h="125053">
                <a:tc>
                  <a:txBody>
                    <a:bodyPr/>
                    <a:lstStyle/>
                    <a:p>
                      <a:pPr algn="ctr" rtl="0" fontAlgn="base"/>
                      <a:r>
                        <a:rPr lang="en-GB" sz="900" b="1" i="0" dirty="0">
                          <a:solidFill>
                            <a:schemeClr val="tx1"/>
                          </a:solidFill>
                          <a:effectLst/>
                          <a:latin typeface="Arial" panose="020B0604020202020204" pitchFamily="34" charset="0"/>
                        </a:rPr>
                        <a:t>Service users </a:t>
                      </a:r>
                      <a:r>
                        <a:rPr lang="en-GB" sz="900" b="0" i="0" dirty="0">
                          <a:solidFill>
                            <a:schemeClr val="tx1"/>
                          </a:solidFill>
                          <a:effectLst/>
                          <a:latin typeface="Arial" panose="020B0604020202020204" pitchFamily="34" charset="0"/>
                        </a:rPr>
                        <a:t>​</a:t>
                      </a:r>
                      <a:endParaRPr lang="en-GB" b="0" i="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base"/>
                      <a:r>
                        <a:rPr lang="en-GB" sz="900" b="1" i="0" dirty="0">
                          <a:solidFill>
                            <a:schemeClr val="tx1"/>
                          </a:solidFill>
                          <a:effectLst/>
                          <a:latin typeface="Arial" panose="020B0604020202020204" pitchFamily="34" charset="0"/>
                        </a:rPr>
                        <a:t>Price per annum </a:t>
                      </a:r>
                      <a:r>
                        <a:rPr lang="en-GB" sz="900" b="0" i="0" dirty="0">
                          <a:solidFill>
                            <a:schemeClr val="tx1"/>
                          </a:solidFill>
                          <a:effectLst/>
                          <a:latin typeface="Arial" panose="020B0604020202020204" pitchFamily="34" charset="0"/>
                        </a:rPr>
                        <a:t>​</a:t>
                      </a:r>
                      <a:endParaRPr lang="en-GB" b="0" i="0" dirty="0">
                        <a:solidFill>
                          <a:schemeClr val="tx1"/>
                        </a:solidFill>
                        <a:effectLs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32560159"/>
                  </a:ext>
                </a:extLst>
              </a:tr>
              <a:tr h="125053">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&lt;25</a:t>
                      </a: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£3,000</a:t>
                      </a: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045045116"/>
                  </a:ext>
                </a:extLst>
              </a:tr>
              <a:tr h="125053">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30</a:t>
                      </a: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£3,750</a:t>
                      </a: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659325798"/>
                  </a:ext>
                </a:extLst>
              </a:tr>
              <a:tr h="125053">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40</a:t>
                      </a: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£4,880</a:t>
                      </a: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76794593"/>
                  </a:ext>
                </a:extLst>
              </a:tr>
              <a:tr h="125053">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100</a:t>
                      </a: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£10,000</a:t>
                      </a: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1380836"/>
                  </a:ext>
                </a:extLst>
              </a:tr>
            </a:tbl>
          </a:graphicData>
        </a:graphic>
      </p:graphicFrame>
      <p:sp>
        <p:nvSpPr>
          <p:cNvPr id="9" name="TextBox 8">
            <a:extLst>
              <a:ext uri="{FF2B5EF4-FFF2-40B4-BE49-F238E27FC236}">
                <a16:creationId xmlns:a16="http://schemas.microsoft.com/office/drawing/2014/main" id="{36EF6B13-06E0-D705-96FF-7D7A220A918D}"/>
              </a:ext>
            </a:extLst>
          </p:cNvPr>
          <p:cNvSpPr txBox="1"/>
          <p:nvPr/>
        </p:nvSpPr>
        <p:spPr>
          <a:xfrm>
            <a:off x="0" y="946292"/>
            <a:ext cx="8258992" cy="246221"/>
          </a:xfrm>
          <a:prstGeom prst="rect">
            <a:avLst/>
          </a:prstGeom>
          <a:noFill/>
        </p:spPr>
        <p:txBody>
          <a:bodyPr wrap="none" rtlCol="0">
            <a:spAutoFit/>
          </a:bodyPr>
          <a:lstStyle/>
          <a:p>
            <a:r>
              <a:rPr lang="en-GB" sz="1000" dirty="0">
                <a:solidFill>
                  <a:schemeClr val="bg1"/>
                </a:solidFill>
                <a:latin typeface="Arial" panose="020B0604020202020204" pitchFamily="34" charset="0"/>
                <a:cs typeface="Arial" panose="020B0604020202020204" pitchFamily="34" charset="0"/>
              </a:rPr>
              <a:t>Information taken from the </a:t>
            </a:r>
            <a:r>
              <a:rPr lang="en-GB" sz="1000"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Digitising Social Care Assured Solutions List</a:t>
            </a:r>
            <a:r>
              <a:rPr lang="en-GB" sz="1000" dirty="0">
                <a:solidFill>
                  <a:schemeClr val="bg1"/>
                </a:solidFill>
                <a:latin typeface="Arial" panose="020B0604020202020204" pitchFamily="34" charset="0"/>
                <a:cs typeface="Arial" panose="020B0604020202020204" pitchFamily="34" charset="0"/>
              </a:rPr>
              <a:t> and answers to a NWL questionnaire from </a:t>
            </a:r>
            <a:r>
              <a:rPr lang="en-GB" sz="1000" dirty="0" err="1">
                <a:solidFill>
                  <a:schemeClr val="bg1"/>
                </a:solidFill>
                <a:latin typeface="Arial" panose="020B0604020202020204" pitchFamily="34" charset="0"/>
                <a:cs typeface="Arial" panose="020B0604020202020204" pitchFamily="34" charset="0"/>
              </a:rPr>
              <a:t>Aspirico</a:t>
            </a:r>
            <a:r>
              <a:rPr lang="en-GB" sz="1000" dirty="0">
                <a:solidFill>
                  <a:schemeClr val="bg1"/>
                </a:solidFill>
                <a:latin typeface="Arial" panose="020B0604020202020204" pitchFamily="34" charset="0"/>
                <a:cs typeface="Arial" panose="020B0604020202020204" pitchFamily="34" charset="0"/>
              </a:rPr>
              <a:t> on 31 March 2023  </a:t>
            </a:r>
          </a:p>
        </p:txBody>
      </p:sp>
      <p:pic>
        <p:nvPicPr>
          <p:cNvPr id="13314" name="Picture 2" descr="iplanit - Care Management Platform UK &amp; Ireland | Aspirico">
            <a:extLst>
              <a:ext uri="{FF2B5EF4-FFF2-40B4-BE49-F238E27FC236}">
                <a16:creationId xmlns:a16="http://schemas.microsoft.com/office/drawing/2014/main" id="{8581AB75-F51A-48D7-0662-D19BD707E4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17120" y="1163375"/>
            <a:ext cx="4132461" cy="1902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330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EC0FC13D-F7D4-49FA-C8DD-29D982C97DC1}"/>
              </a:ext>
            </a:extLst>
          </p:cNvPr>
          <p:cNvGraphicFramePr>
            <a:graphicFrameLocks noGrp="1"/>
          </p:cNvGraphicFramePr>
          <p:nvPr>
            <p:ph idx="1"/>
            <p:extLst>
              <p:ext uri="{D42A27DB-BD31-4B8C-83A1-F6EECF244321}">
                <p14:modId xmlns:p14="http://schemas.microsoft.com/office/powerpoint/2010/main" val="3385234754"/>
              </p:ext>
            </p:extLst>
          </p:nvPr>
        </p:nvGraphicFramePr>
        <p:xfrm>
          <a:off x="2484783" y="3101170"/>
          <a:ext cx="9548594" cy="2407920"/>
        </p:xfrm>
        <a:graphic>
          <a:graphicData uri="http://schemas.openxmlformats.org/drawingml/2006/table">
            <a:tbl>
              <a:tblPr firstRow="1" bandRow="1">
                <a:tableStyleId>{5C22544A-7EE6-4342-B048-85BDC9FD1C3A}</a:tableStyleId>
              </a:tblPr>
              <a:tblGrid>
                <a:gridCol w="6124988">
                  <a:extLst>
                    <a:ext uri="{9D8B030D-6E8A-4147-A177-3AD203B41FA5}">
                      <a16:colId xmlns:a16="http://schemas.microsoft.com/office/drawing/2014/main" val="1279803320"/>
                    </a:ext>
                  </a:extLst>
                </a:gridCol>
                <a:gridCol w="1826317">
                  <a:extLst>
                    <a:ext uri="{9D8B030D-6E8A-4147-A177-3AD203B41FA5}">
                      <a16:colId xmlns:a16="http://schemas.microsoft.com/office/drawing/2014/main" val="3003256051"/>
                    </a:ext>
                  </a:extLst>
                </a:gridCol>
                <a:gridCol w="1597289">
                  <a:extLst>
                    <a:ext uri="{9D8B030D-6E8A-4147-A177-3AD203B41FA5}">
                      <a16:colId xmlns:a16="http://schemas.microsoft.com/office/drawing/2014/main" val="526830796"/>
                    </a:ext>
                  </a:extLst>
                </a:gridCol>
              </a:tblGrid>
              <a:tr h="184416">
                <a:tc>
                  <a:txBody>
                    <a:bodyPr/>
                    <a:lstStyle/>
                    <a:p>
                      <a:r>
                        <a:rPr lang="en-GB" sz="1400" dirty="0">
                          <a:latin typeface="Arial" panose="020B0604020202020204" pitchFamily="34" charset="0"/>
                          <a:cs typeface="Arial" panose="020B0604020202020204" pitchFamily="34" charset="0"/>
                        </a:rPr>
                        <a:t>Mobilisation &amp; Installation</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Training Offer</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Data Migration</a:t>
                      </a:r>
                    </a:p>
                  </a:txBody>
                  <a:tcPr>
                    <a:solidFill>
                      <a:srgbClr val="005EB8"/>
                    </a:solidFill>
                  </a:tcPr>
                </a:tc>
                <a:extLst>
                  <a:ext uri="{0D108BD9-81ED-4DB2-BD59-A6C34878D82A}">
                    <a16:rowId xmlns:a16="http://schemas.microsoft.com/office/drawing/2014/main" val="1785479990"/>
                  </a:ext>
                </a:extLst>
              </a:tr>
              <a:tr h="1171044">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Services are supported by personal onboarding support</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Offers three implementation options:</a:t>
                      </a:r>
                    </a:p>
                    <a:p>
                      <a:pPr marL="628639" lvl="1"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Ready to go – out of the box best practice ideal for independent care providers. Self-serve, simple implementation, no training</a:t>
                      </a:r>
                    </a:p>
                    <a:p>
                      <a:pPr marL="628639" lvl="1"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Standard training – ideal for independent care providers looking for some level of personalisation and customisation. This includes two days training for senior staff, and self-training for floor-staff. Legacy care plans are migrated in line with your normal monthly reviews, so you can start using Nourish from day one. </a:t>
                      </a:r>
                    </a:p>
                    <a:p>
                      <a:pPr marL="628639" lvl="1"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Enterprise implementation including project management – ideal for medium to large groups or providers with a multitude of care types. Tailored experience for groups includes an orientation session at a higher level, redefinition of plans, and delivery of training either through Nourish or via a Train the Trainers’ route</a:t>
                      </a:r>
                    </a:p>
                  </a:txBody>
                  <a:tcPr>
                    <a:solidFill>
                      <a:schemeClr val="bg1">
                        <a:lumMod val="95000"/>
                      </a:schemeClr>
                    </a:solidFill>
                  </a:tcPr>
                </a:tc>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Libraries of best practice tools flex to multiple care settings​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1-2-1 training​</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Dedicated Project Management and Customer Support teams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Staff and train-the-trainers options available</a:t>
                      </a:r>
                    </a:p>
                  </a:txBody>
                  <a:tcPr>
                    <a:solidFill>
                      <a:schemeClr val="bg1">
                        <a:lumMod val="95000"/>
                      </a:schemeClr>
                    </a:solidFill>
                  </a:tcPr>
                </a:tc>
                <a:tc>
                  <a:txBody>
                    <a:bodyPr/>
                    <a:lstStyle/>
                    <a:p>
                      <a:r>
                        <a:rPr lang="en-GB" sz="1100" dirty="0">
                          <a:latin typeface="Arial" panose="020B0604020202020204" pitchFamily="34" charset="0"/>
                          <a:cs typeface="Arial" panose="020B0604020202020204" pitchFamily="34" charset="0"/>
                        </a:rPr>
                        <a:t>Standard training implementation option includes migration of legacy care plans</a:t>
                      </a:r>
                    </a:p>
                  </a:txBody>
                  <a:tcPr>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3" name="Slide Number Placeholder 2">
            <a:extLst>
              <a:ext uri="{FF2B5EF4-FFF2-40B4-BE49-F238E27FC236}">
                <a16:creationId xmlns:a16="http://schemas.microsoft.com/office/drawing/2014/main" id="{2734C757-0B4D-21F5-2153-1F7C26324924}"/>
              </a:ext>
            </a:extLst>
          </p:cNvPr>
          <p:cNvSpPr>
            <a:spLocks noGrp="1"/>
          </p:cNvSpPr>
          <p:nvPr>
            <p:ph type="sldNum" sz="quarter" idx="12"/>
          </p:nvPr>
        </p:nvSpPr>
        <p:spPr/>
        <p:txBody>
          <a:bodyPr/>
          <a:lstStyle/>
          <a:p>
            <a:fld id="{E76F84FA-B8EB-462F-97BA-032CB76B4E3A}" type="slidenum">
              <a:rPr lang="en-GB" smtClean="0"/>
              <a:t>18</a:t>
            </a:fld>
            <a:endParaRPr lang="en-GB"/>
          </a:p>
        </p:txBody>
      </p:sp>
      <p:sp>
        <p:nvSpPr>
          <p:cNvPr id="4" name="Title 3">
            <a:extLst>
              <a:ext uri="{FF2B5EF4-FFF2-40B4-BE49-F238E27FC236}">
                <a16:creationId xmlns:a16="http://schemas.microsoft.com/office/drawing/2014/main" id="{0B2E38AB-F1CD-5251-74E3-3D83194444C1}"/>
              </a:ext>
            </a:extLst>
          </p:cNvPr>
          <p:cNvSpPr>
            <a:spLocks noGrp="1"/>
          </p:cNvSpPr>
          <p:nvPr>
            <p:ph type="title"/>
          </p:nvPr>
        </p:nvSpPr>
        <p:spPr>
          <a:xfrm>
            <a:off x="407368" y="320006"/>
            <a:ext cx="11377264" cy="543595"/>
          </a:xfrm>
        </p:spPr>
        <p:txBody>
          <a:bodyPr>
            <a:normAutofit fontScale="90000"/>
          </a:bodyPr>
          <a:lstStyle/>
          <a:p>
            <a:r>
              <a:rPr lang="en-GB" dirty="0"/>
              <a:t>Nourish</a:t>
            </a:r>
          </a:p>
        </p:txBody>
      </p:sp>
      <p:graphicFrame>
        <p:nvGraphicFramePr>
          <p:cNvPr id="7" name="Table 5">
            <a:extLst>
              <a:ext uri="{FF2B5EF4-FFF2-40B4-BE49-F238E27FC236}">
                <a16:creationId xmlns:a16="http://schemas.microsoft.com/office/drawing/2014/main" id="{B59775D4-0AD8-3CA2-9F44-2B4C79A6DC30}"/>
              </a:ext>
            </a:extLst>
          </p:cNvPr>
          <p:cNvGraphicFramePr>
            <a:graphicFrameLocks/>
          </p:cNvGraphicFramePr>
          <p:nvPr>
            <p:extLst>
              <p:ext uri="{D42A27DB-BD31-4B8C-83A1-F6EECF244321}">
                <p14:modId xmlns:p14="http://schemas.microsoft.com/office/powerpoint/2010/main" val="770930522"/>
              </p:ext>
            </p:extLst>
          </p:nvPr>
        </p:nvGraphicFramePr>
        <p:xfrm>
          <a:off x="138745" y="4560427"/>
          <a:ext cx="2259898" cy="2118360"/>
        </p:xfrm>
        <a:graphic>
          <a:graphicData uri="http://schemas.openxmlformats.org/drawingml/2006/table">
            <a:tbl>
              <a:tblPr firstRow="1" bandRow="1">
                <a:tableStyleId>{5C22544A-7EE6-4342-B048-85BDC9FD1C3A}</a:tableStyleId>
              </a:tblPr>
              <a:tblGrid>
                <a:gridCol w="1915342">
                  <a:extLst>
                    <a:ext uri="{9D8B030D-6E8A-4147-A177-3AD203B41FA5}">
                      <a16:colId xmlns:a16="http://schemas.microsoft.com/office/drawing/2014/main" val="1279803320"/>
                    </a:ext>
                  </a:extLst>
                </a:gridCol>
                <a:gridCol w="344556">
                  <a:extLst>
                    <a:ext uri="{9D8B030D-6E8A-4147-A177-3AD203B41FA5}">
                      <a16:colId xmlns:a16="http://schemas.microsoft.com/office/drawing/2014/main" val="262344078"/>
                    </a:ext>
                  </a:extLst>
                </a:gridCol>
              </a:tblGrid>
              <a:tr h="132115">
                <a:tc gridSpan="2">
                  <a:txBody>
                    <a:bodyPr/>
                    <a:lstStyle/>
                    <a:p>
                      <a:r>
                        <a:rPr lang="en-GB" sz="1400" dirty="0">
                          <a:latin typeface="Arial" panose="020B0604020202020204" pitchFamily="34" charset="0"/>
                          <a:cs typeface="Arial" panose="020B0604020202020204" pitchFamily="34" charset="0"/>
                        </a:rPr>
                        <a:t>Technology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0">
                <a:tc>
                  <a:txBody>
                    <a:bodyPr/>
                    <a:lstStyle/>
                    <a:p>
                      <a:r>
                        <a:rPr lang="en-GB" sz="1100" b="1" dirty="0">
                          <a:latin typeface="Arial" panose="020B0604020202020204" pitchFamily="34" charset="0"/>
                          <a:cs typeface="Arial" panose="020B0604020202020204" pitchFamily="34" charset="0"/>
                        </a:rPr>
                        <a:t>Mobile application</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0">
                <a:tc>
                  <a:txBody>
                    <a:bodyPr/>
                    <a:lstStyle/>
                    <a:p>
                      <a:r>
                        <a:rPr lang="en-GB" sz="1100" b="1" dirty="0">
                          <a:latin typeface="Arial" panose="020B0604020202020204" pitchFamily="34" charset="0"/>
                          <a:cs typeface="Arial" panose="020B0604020202020204" pitchFamily="34" charset="0"/>
                        </a:rPr>
                        <a:t>Desktop application</a:t>
                      </a:r>
                    </a:p>
                  </a:txBody>
                  <a:tcPr>
                    <a:solidFill>
                      <a:schemeClr val="bg1">
                        <a:lumMod val="85000"/>
                      </a:schemeClr>
                    </a:solidFill>
                  </a:tcPr>
                </a:tc>
                <a:tc>
                  <a:txBody>
                    <a:bodyPr/>
                    <a:lstStyle/>
                    <a:p>
                      <a:pPr algn="ctr"/>
                      <a:r>
                        <a:rPr lang="en-GB" sz="1100" b="0" i="0" kern="1200" dirty="0">
                          <a:solidFill>
                            <a:schemeClr val="dk1"/>
                          </a:solidFill>
                          <a:effectLst/>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201886675"/>
                  </a:ext>
                </a:extLst>
              </a:tr>
              <a:tr h="0">
                <a:tc>
                  <a:txBody>
                    <a:bodyPr/>
                    <a:lstStyle/>
                    <a:p>
                      <a:r>
                        <a:rPr lang="en-GB" sz="1100" b="1" dirty="0">
                          <a:latin typeface="Arial" panose="020B0604020202020204" pitchFamily="34" charset="0"/>
                          <a:cs typeface="Arial" panose="020B0604020202020204" pitchFamily="34" charset="0"/>
                        </a:rPr>
                        <a:t>Browser application</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60800669"/>
                  </a:ext>
                </a:extLst>
              </a:tr>
              <a:tr h="0">
                <a:tc>
                  <a:txBody>
                    <a:bodyPr/>
                    <a:lstStyle/>
                    <a:p>
                      <a:r>
                        <a:rPr lang="en-GB" sz="1100" b="1" dirty="0">
                          <a:latin typeface="Arial" panose="020B0604020202020204" pitchFamily="34" charset="0"/>
                          <a:cs typeface="Arial" panose="020B0604020202020204" pitchFamily="34" charset="0"/>
                        </a:rPr>
                        <a:t>Works offline</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p>
                  </a:txBody>
                  <a:tcPr>
                    <a:solidFill>
                      <a:schemeClr val="accent6">
                        <a:lumMod val="40000"/>
                        <a:lumOff val="60000"/>
                      </a:schemeClr>
                    </a:solidFill>
                  </a:tcPr>
                </a:tc>
                <a:extLst>
                  <a:ext uri="{0D108BD9-81ED-4DB2-BD59-A6C34878D82A}">
                    <a16:rowId xmlns:a16="http://schemas.microsoft.com/office/drawing/2014/main" val="3331986555"/>
                  </a:ext>
                </a:extLst>
              </a:tr>
              <a:tr h="0">
                <a:tc>
                  <a:txBody>
                    <a:bodyPr/>
                    <a:lstStyle/>
                    <a:p>
                      <a:r>
                        <a:rPr lang="en-GB" sz="1100" b="1" dirty="0">
                          <a:latin typeface="Arial" panose="020B0604020202020204" pitchFamily="34" charset="0"/>
                          <a:cs typeface="Arial" panose="020B0604020202020204" pitchFamily="34" charset="0"/>
                        </a:rPr>
                        <a:t>Tech support available</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p>
                  </a:txBody>
                  <a:tcPr>
                    <a:solidFill>
                      <a:schemeClr val="accent6">
                        <a:lumMod val="40000"/>
                        <a:lumOff val="60000"/>
                      </a:schemeClr>
                    </a:solidFill>
                  </a:tcPr>
                </a:tc>
                <a:extLst>
                  <a:ext uri="{0D108BD9-81ED-4DB2-BD59-A6C34878D82A}">
                    <a16:rowId xmlns:a16="http://schemas.microsoft.com/office/drawing/2014/main" val="10331511"/>
                  </a:ext>
                </a:extLst>
              </a:tr>
              <a:tr h="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100" b="1" dirty="0">
                          <a:latin typeface="Arial" panose="020B0604020202020204" pitchFamily="34" charset="0"/>
                          <a:cs typeface="Arial" panose="020B0604020202020204" pitchFamily="34" charset="0"/>
                        </a:rPr>
                        <a:t>Devices can be supplied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196813328"/>
                  </a:ext>
                </a:extLst>
              </a:tr>
              <a:tr h="0">
                <a:tc>
                  <a:txBody>
                    <a:bodyPr/>
                    <a:lstStyle/>
                    <a:p>
                      <a:r>
                        <a:rPr lang="en-GB" sz="1100" b="1" dirty="0">
                          <a:latin typeface="Arial" panose="020B0604020202020204" pitchFamily="34" charset="0"/>
                          <a:cs typeface="Arial" panose="020B0604020202020204" pitchFamily="34" charset="0"/>
                        </a:rPr>
                        <a:t>Own devices can be used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p>
                  </a:txBody>
                  <a:tcPr>
                    <a:solidFill>
                      <a:schemeClr val="accent6">
                        <a:lumMod val="40000"/>
                        <a:lumOff val="60000"/>
                      </a:schemeClr>
                    </a:solidFill>
                  </a:tcPr>
                </a:tc>
                <a:extLst>
                  <a:ext uri="{0D108BD9-81ED-4DB2-BD59-A6C34878D82A}">
                    <a16:rowId xmlns:a16="http://schemas.microsoft.com/office/drawing/2014/main" val="2734113664"/>
                  </a:ext>
                </a:extLst>
              </a:tr>
            </a:tbl>
          </a:graphicData>
        </a:graphic>
      </p:graphicFrame>
      <p:graphicFrame>
        <p:nvGraphicFramePr>
          <p:cNvPr id="8" name="Table 5">
            <a:extLst>
              <a:ext uri="{FF2B5EF4-FFF2-40B4-BE49-F238E27FC236}">
                <a16:creationId xmlns:a16="http://schemas.microsoft.com/office/drawing/2014/main" id="{4488907A-F1F9-054E-4907-2483F91C6C33}"/>
              </a:ext>
            </a:extLst>
          </p:cNvPr>
          <p:cNvGraphicFramePr>
            <a:graphicFrameLocks/>
          </p:cNvGraphicFramePr>
          <p:nvPr>
            <p:extLst>
              <p:ext uri="{D42A27DB-BD31-4B8C-83A1-F6EECF244321}">
                <p14:modId xmlns:p14="http://schemas.microsoft.com/office/powerpoint/2010/main" val="2494546917"/>
              </p:ext>
            </p:extLst>
          </p:nvPr>
        </p:nvGraphicFramePr>
        <p:xfrm>
          <a:off x="138745" y="2143867"/>
          <a:ext cx="2259898" cy="2377440"/>
        </p:xfrm>
        <a:graphic>
          <a:graphicData uri="http://schemas.openxmlformats.org/drawingml/2006/table">
            <a:tbl>
              <a:tblPr firstRow="1" bandRow="1">
                <a:tableStyleId>{5C22544A-7EE6-4342-B048-85BDC9FD1C3A}</a:tableStyleId>
              </a:tblPr>
              <a:tblGrid>
                <a:gridCol w="2010095">
                  <a:extLst>
                    <a:ext uri="{9D8B030D-6E8A-4147-A177-3AD203B41FA5}">
                      <a16:colId xmlns:a16="http://schemas.microsoft.com/office/drawing/2014/main" val="1279803320"/>
                    </a:ext>
                  </a:extLst>
                </a:gridCol>
                <a:gridCol w="249803">
                  <a:extLst>
                    <a:ext uri="{9D8B030D-6E8A-4147-A177-3AD203B41FA5}">
                      <a16:colId xmlns:a16="http://schemas.microsoft.com/office/drawing/2014/main" val="3003256051"/>
                    </a:ext>
                  </a:extLst>
                </a:gridCol>
              </a:tblGrid>
              <a:tr h="0">
                <a:tc gridSpan="2">
                  <a:txBody>
                    <a:bodyPr/>
                    <a:lstStyle/>
                    <a:p>
                      <a:r>
                        <a:rPr lang="en-GB" sz="1400" dirty="0">
                          <a:latin typeface="Arial" panose="020B0604020202020204" pitchFamily="34" charset="0"/>
                          <a:cs typeface="Arial" panose="020B0604020202020204" pitchFamily="34" charset="0"/>
                        </a:rPr>
                        <a:t>Interoperability</a:t>
                      </a:r>
                    </a:p>
                  </a:txBody>
                  <a:tcPr anchor="ctr">
                    <a:solidFill>
                      <a:srgbClr val="005EB8"/>
                    </a:solidFill>
                  </a:tcPr>
                </a:tc>
                <a:tc hMerge="1">
                  <a:txBody>
                    <a:bodyPr/>
                    <a:lstStyle/>
                    <a:p>
                      <a:endParaRPr lang="en-GB" dirty="0"/>
                    </a:p>
                  </a:txBody>
                  <a:tcPr>
                    <a:solidFill>
                      <a:srgbClr val="005EB8"/>
                    </a:solidFill>
                  </a:tcPr>
                </a:tc>
                <a:extLst>
                  <a:ext uri="{0D108BD9-81ED-4DB2-BD59-A6C34878D82A}">
                    <a16:rowId xmlns:a16="http://schemas.microsoft.com/office/drawing/2014/main" val="1785479990"/>
                  </a:ext>
                </a:extLst>
              </a:tr>
              <a:tr h="0">
                <a:tc>
                  <a:txBody>
                    <a:bodyPr/>
                    <a:lstStyle/>
                    <a:p>
                      <a:r>
                        <a:rPr lang="en-GB" sz="1000" b="1" dirty="0">
                          <a:latin typeface="Arial" panose="020B0604020202020204" pitchFamily="34" charset="0"/>
                          <a:cs typeface="Arial" panose="020B0604020202020204" pitchFamily="34" charset="0"/>
                        </a:rPr>
                        <a:t>London Care Record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03742073"/>
                  </a:ext>
                </a:extLst>
              </a:tr>
              <a:tr h="0">
                <a:tc>
                  <a:txBody>
                    <a:bodyPr/>
                    <a:lstStyle/>
                    <a:p>
                      <a:r>
                        <a:rPr lang="en-GB" sz="1000" b="1" dirty="0">
                          <a:latin typeface="Arial" panose="020B0604020202020204" pitchFamily="34" charset="0"/>
                          <a:cs typeface="Arial" panose="020B0604020202020204" pitchFamily="34" charset="0"/>
                        </a:rPr>
                        <a:t>NHS Mail</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155044613"/>
                  </a:ext>
                </a:extLst>
              </a:tr>
              <a:tr h="0">
                <a:tc>
                  <a:txBody>
                    <a:bodyPr/>
                    <a:lstStyle/>
                    <a:p>
                      <a:r>
                        <a:rPr lang="en-GB" sz="1000" b="1" dirty="0">
                          <a:latin typeface="Arial" panose="020B0604020202020204" pitchFamily="34" charset="0"/>
                          <a:cs typeface="Arial" panose="020B0604020202020204" pitchFamily="34" charset="0"/>
                        </a:rPr>
                        <a:t>London Urgent Care Plan</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201886675"/>
                  </a:ext>
                </a:extLst>
              </a:tr>
              <a:tr h="0">
                <a:tc>
                  <a:txBody>
                    <a:bodyPr/>
                    <a:lstStyle/>
                    <a:p>
                      <a:r>
                        <a:rPr lang="en-GB" sz="1000" b="1" dirty="0" err="1">
                          <a:latin typeface="Arial" panose="020B0604020202020204" pitchFamily="34" charset="0"/>
                          <a:cs typeface="Arial" panose="020B0604020202020204" pitchFamily="34" charset="0"/>
                        </a:rPr>
                        <a:t>eMAR</a:t>
                      </a:r>
                      <a:r>
                        <a:rPr lang="en-GB" sz="1000" b="1" dirty="0">
                          <a:latin typeface="Arial" panose="020B0604020202020204" pitchFamily="34" charset="0"/>
                          <a:cs typeface="Arial" panose="020B0604020202020204" pitchFamily="34" charset="0"/>
                        </a:rPr>
                        <a:t> / pharmacy</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p>
                  </a:txBody>
                  <a:tcPr>
                    <a:solidFill>
                      <a:schemeClr val="accent6">
                        <a:lumMod val="40000"/>
                        <a:lumOff val="60000"/>
                      </a:schemeClr>
                    </a:solidFill>
                  </a:tcPr>
                </a:tc>
                <a:extLst>
                  <a:ext uri="{0D108BD9-81ED-4DB2-BD59-A6C34878D82A}">
                    <a16:rowId xmlns:a16="http://schemas.microsoft.com/office/drawing/2014/main" val="60800669"/>
                  </a:ext>
                </a:extLst>
              </a:tr>
              <a:tr h="0">
                <a:tc>
                  <a:txBody>
                    <a:bodyPr/>
                    <a:lstStyle/>
                    <a:p>
                      <a:r>
                        <a:rPr lang="en-GB" sz="1000" b="1" dirty="0">
                          <a:latin typeface="Arial" panose="020B0604020202020204" pitchFamily="34" charset="0"/>
                          <a:cs typeface="Arial" panose="020B0604020202020204" pitchFamily="34" charset="0"/>
                        </a:rPr>
                        <a:t>Monitoring systems</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p>
                  </a:txBody>
                  <a:tcPr>
                    <a:solidFill>
                      <a:schemeClr val="accent6">
                        <a:lumMod val="40000"/>
                        <a:lumOff val="60000"/>
                      </a:schemeClr>
                    </a:solidFill>
                  </a:tcPr>
                </a:tc>
                <a:extLst>
                  <a:ext uri="{0D108BD9-81ED-4DB2-BD59-A6C34878D82A}">
                    <a16:rowId xmlns:a16="http://schemas.microsoft.com/office/drawing/2014/main" val="3331986555"/>
                  </a:ext>
                </a:extLst>
              </a:tr>
              <a:tr h="0">
                <a:tc>
                  <a:txBody>
                    <a:bodyPr/>
                    <a:lstStyle/>
                    <a:p>
                      <a:r>
                        <a:rPr lang="en-GB" sz="1000" b="1" dirty="0">
                          <a:latin typeface="Arial" panose="020B0604020202020204" pitchFamily="34" charset="0"/>
                          <a:cs typeface="Arial" panose="020B0604020202020204" pitchFamily="34" charset="0"/>
                        </a:rPr>
                        <a:t>EMIS</a:t>
                      </a:r>
                    </a:p>
                  </a:txBody>
                  <a:tcPr>
                    <a:solidFill>
                      <a:schemeClr val="bg1">
                        <a:lumMod val="85000"/>
                      </a:schemeClr>
                    </a:solidFill>
                  </a:tcPr>
                </a:tc>
                <a:tc>
                  <a:txBody>
                    <a:bodyPr/>
                    <a:lstStyle/>
                    <a:p>
                      <a:pPr algn="ct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0331511"/>
                  </a:ext>
                </a:extLst>
              </a:tr>
              <a:tr h="0">
                <a:tc>
                  <a:txBody>
                    <a:bodyPr/>
                    <a:lstStyle/>
                    <a:p>
                      <a:r>
                        <a:rPr lang="en-GB" sz="1000" b="1" dirty="0">
                          <a:latin typeface="Arial" panose="020B0604020202020204" pitchFamily="34" charset="0"/>
                          <a:cs typeface="Arial" panose="020B0604020202020204" pitchFamily="34" charset="0"/>
                        </a:rPr>
                        <a:t>Health Information Exchange</a:t>
                      </a:r>
                    </a:p>
                  </a:txBody>
                  <a:tcPr>
                    <a:solidFill>
                      <a:schemeClr val="bg1">
                        <a:lumMod val="85000"/>
                      </a:schemeClr>
                    </a:solidFill>
                  </a:tcPr>
                </a:tc>
                <a:tc>
                  <a:txBody>
                    <a:bodyPr/>
                    <a:lstStyle/>
                    <a:p>
                      <a:pPr algn="ct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96813328"/>
                  </a:ext>
                </a:extLst>
              </a:tr>
              <a:tr h="0">
                <a:tc>
                  <a:txBody>
                    <a:bodyPr/>
                    <a:lstStyle/>
                    <a:p>
                      <a:r>
                        <a:rPr lang="en-GB" sz="1000" b="1" dirty="0">
                          <a:latin typeface="Arial" panose="020B0604020202020204" pitchFamily="34" charset="0"/>
                          <a:cs typeface="Arial" panose="020B0604020202020204" pitchFamily="34" charset="0"/>
                        </a:rPr>
                        <a:t>GP Connect</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2734113664"/>
                  </a:ext>
                </a:extLst>
              </a:tr>
            </a:tbl>
          </a:graphicData>
        </a:graphic>
      </p:graphicFrame>
      <p:sp>
        <p:nvSpPr>
          <p:cNvPr id="2" name="Rectangle: Top Corners Rounded 1">
            <a:extLst>
              <a:ext uri="{FF2B5EF4-FFF2-40B4-BE49-F238E27FC236}">
                <a16:creationId xmlns:a16="http://schemas.microsoft.com/office/drawing/2014/main" id="{0CAB5AA2-947C-9814-C81C-D3117C7DB08F}"/>
              </a:ext>
            </a:extLst>
          </p:cNvPr>
          <p:cNvSpPr/>
          <p:nvPr/>
        </p:nvSpPr>
        <p:spPr>
          <a:xfrm rot="10800000">
            <a:off x="9011477" y="-2"/>
            <a:ext cx="2438401" cy="1184308"/>
          </a:xfrm>
          <a:prstGeom prst="round2Same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2" name="Table 5">
            <a:extLst>
              <a:ext uri="{FF2B5EF4-FFF2-40B4-BE49-F238E27FC236}">
                <a16:creationId xmlns:a16="http://schemas.microsoft.com/office/drawing/2014/main" id="{29219443-D11D-760F-0E72-8DA1DC442024}"/>
              </a:ext>
            </a:extLst>
          </p:cNvPr>
          <p:cNvGraphicFramePr>
            <a:graphicFrameLocks/>
          </p:cNvGraphicFramePr>
          <p:nvPr>
            <p:extLst>
              <p:ext uri="{D42A27DB-BD31-4B8C-83A1-F6EECF244321}">
                <p14:modId xmlns:p14="http://schemas.microsoft.com/office/powerpoint/2010/main" val="3384079238"/>
              </p:ext>
            </p:extLst>
          </p:nvPr>
        </p:nvGraphicFramePr>
        <p:xfrm>
          <a:off x="138745" y="1263393"/>
          <a:ext cx="2259898" cy="851309"/>
        </p:xfrm>
        <a:graphic>
          <a:graphicData uri="http://schemas.openxmlformats.org/drawingml/2006/table">
            <a:tbl>
              <a:tblPr firstRow="1" bandRow="1">
                <a:tableStyleId>{5C22544A-7EE6-4342-B048-85BDC9FD1C3A}</a:tableStyleId>
              </a:tblPr>
              <a:tblGrid>
                <a:gridCol w="1809325">
                  <a:extLst>
                    <a:ext uri="{9D8B030D-6E8A-4147-A177-3AD203B41FA5}">
                      <a16:colId xmlns:a16="http://schemas.microsoft.com/office/drawing/2014/main" val="1279803320"/>
                    </a:ext>
                  </a:extLst>
                </a:gridCol>
                <a:gridCol w="450573">
                  <a:extLst>
                    <a:ext uri="{9D8B030D-6E8A-4147-A177-3AD203B41FA5}">
                      <a16:colId xmlns:a16="http://schemas.microsoft.com/office/drawing/2014/main" val="262344078"/>
                    </a:ext>
                  </a:extLst>
                </a:gridCol>
              </a:tblGrid>
              <a:tr h="333149">
                <a:tc gridSpan="2">
                  <a:txBody>
                    <a:bodyPr/>
                    <a:lstStyle/>
                    <a:p>
                      <a:r>
                        <a:rPr lang="en-GB" sz="1400" dirty="0">
                          <a:latin typeface="Arial" panose="020B0604020202020204" pitchFamily="34" charset="0"/>
                          <a:cs typeface="Arial" panose="020B0604020202020204" pitchFamily="34" charset="0"/>
                        </a:rPr>
                        <a:t>Setting Suitability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222099">
                <a:tc>
                  <a:txBody>
                    <a:bodyPr/>
                    <a:lstStyle/>
                    <a:p>
                      <a:r>
                        <a:rPr lang="en-GB" sz="1100" b="1" dirty="0">
                          <a:latin typeface="Arial" panose="020B0604020202020204" pitchFamily="34" charset="0"/>
                          <a:cs typeface="Arial" panose="020B0604020202020204" pitchFamily="34" charset="0"/>
                        </a:rPr>
                        <a:t>Care Homes</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222099">
                <a:tc>
                  <a:txBody>
                    <a:bodyPr/>
                    <a:lstStyle/>
                    <a:p>
                      <a:r>
                        <a:rPr lang="en-GB" sz="1100" b="1" dirty="0">
                          <a:latin typeface="Arial" panose="020B0604020202020204" pitchFamily="34" charset="0"/>
                          <a:cs typeface="Arial" panose="020B0604020202020204" pitchFamily="34" charset="0"/>
                        </a:rPr>
                        <a:t>Domiciliary Care</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201886675"/>
                  </a:ext>
                </a:extLst>
              </a:tr>
            </a:tbl>
          </a:graphicData>
        </a:graphic>
      </p:graphicFrame>
      <p:graphicFrame>
        <p:nvGraphicFramePr>
          <p:cNvPr id="6" name="Table 5">
            <a:extLst>
              <a:ext uri="{FF2B5EF4-FFF2-40B4-BE49-F238E27FC236}">
                <a16:creationId xmlns:a16="http://schemas.microsoft.com/office/drawing/2014/main" id="{13C10BD0-78A0-43E8-B63D-9C999DFEE33E}"/>
              </a:ext>
            </a:extLst>
          </p:cNvPr>
          <p:cNvGraphicFramePr>
            <a:graphicFrameLocks/>
          </p:cNvGraphicFramePr>
          <p:nvPr>
            <p:extLst>
              <p:ext uri="{D42A27DB-BD31-4B8C-83A1-F6EECF244321}">
                <p14:modId xmlns:p14="http://schemas.microsoft.com/office/powerpoint/2010/main" val="2534972411"/>
              </p:ext>
            </p:extLst>
          </p:nvPr>
        </p:nvGraphicFramePr>
        <p:xfrm>
          <a:off x="2484783" y="5528140"/>
          <a:ext cx="9548594" cy="1234440"/>
        </p:xfrm>
        <a:graphic>
          <a:graphicData uri="http://schemas.openxmlformats.org/drawingml/2006/table">
            <a:tbl>
              <a:tblPr firstRow="1" bandRow="1">
                <a:tableStyleId>{5C22544A-7EE6-4342-B048-85BDC9FD1C3A}</a:tableStyleId>
              </a:tblPr>
              <a:tblGrid>
                <a:gridCol w="4774297">
                  <a:extLst>
                    <a:ext uri="{9D8B030D-6E8A-4147-A177-3AD203B41FA5}">
                      <a16:colId xmlns:a16="http://schemas.microsoft.com/office/drawing/2014/main" val="526830796"/>
                    </a:ext>
                  </a:extLst>
                </a:gridCol>
                <a:gridCol w="4774297">
                  <a:extLst>
                    <a:ext uri="{9D8B030D-6E8A-4147-A177-3AD203B41FA5}">
                      <a16:colId xmlns:a16="http://schemas.microsoft.com/office/drawing/2014/main" val="1327540839"/>
                    </a:ext>
                  </a:extLst>
                </a:gridCol>
              </a:tblGrid>
              <a:tr h="303570">
                <a:tc gridSpan="2">
                  <a:txBody>
                    <a:bodyPr/>
                    <a:lstStyle/>
                    <a:p>
                      <a:r>
                        <a:rPr lang="en-GB" sz="1400" dirty="0">
                          <a:latin typeface="Arial" panose="020B0604020202020204" pitchFamily="34" charset="0"/>
                          <a:cs typeface="Arial" panose="020B0604020202020204" pitchFamily="34" charset="0"/>
                        </a:rPr>
                        <a:t>Illustrative Pricing (excl. VAT)</a:t>
                      </a:r>
                    </a:p>
                  </a:txBody>
                  <a:tcPr anchor="ctr">
                    <a:solidFill>
                      <a:srgbClr val="005EB8"/>
                    </a:solidFill>
                  </a:tcPr>
                </a:tc>
                <a:tc hMerge="1">
                  <a:txBody>
                    <a:bodyPr/>
                    <a:lstStyle/>
                    <a:p>
                      <a:endParaRPr lang="en-GB" sz="1400" dirty="0">
                        <a:latin typeface="Arial" panose="020B0604020202020204" pitchFamily="34" charset="0"/>
                        <a:cs typeface="Arial" panose="020B0604020202020204" pitchFamily="34" charset="0"/>
                      </a:endParaRPr>
                    </a:p>
                  </a:txBody>
                  <a:tcPr anchor="ctr">
                    <a:solidFill>
                      <a:srgbClr val="005EB8"/>
                    </a:solidFill>
                  </a:tcPr>
                </a:tc>
                <a:extLst>
                  <a:ext uri="{0D108BD9-81ED-4DB2-BD59-A6C34878D82A}">
                    <a16:rowId xmlns:a16="http://schemas.microsoft.com/office/drawing/2014/main" val="1785479990"/>
                  </a:ext>
                </a:extLst>
              </a:tr>
              <a:tr h="925891">
                <a:tc>
                  <a:txBody>
                    <a:bodyPr/>
                    <a:lstStyle/>
                    <a:p>
                      <a:pPr marL="0" indent="0">
                        <a:buFont typeface="Arial" panose="020B0604020202020204" pitchFamily="34" charset="0"/>
                        <a:buNone/>
                      </a:pPr>
                      <a:endParaRPr lang="en-GB" sz="1100" dirty="0">
                        <a:latin typeface="Arial" panose="020B0604020202020204" pitchFamily="34" charset="0"/>
                        <a:cs typeface="Arial" panose="020B0604020202020204" pitchFamily="34" charset="0"/>
                      </a:endParaRP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£2 Per licence per week​</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£195 Per service per month (Alternative pricing for independent providers under 50 registered beds)​</a:t>
                      </a:r>
                    </a:p>
                  </a:txBody>
                  <a:tcPr>
                    <a:solidFill>
                      <a:schemeClr val="bg1">
                        <a:lumMod val="95000"/>
                      </a:schemeClr>
                    </a:solidFill>
                  </a:tcPr>
                </a:tc>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Implementation fee - £650.00​</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Training day rate - £650.00</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Lite handsets including 2 years of MDM -  £200.00​</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Premium handsets including 2 years of MDM-  £329.00​</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25 </a:t>
                      </a:r>
                      <a:r>
                        <a:rPr lang="en-GB" sz="1100" dirty="0" err="1">
                          <a:latin typeface="Arial" panose="020B0604020202020204" pitchFamily="34" charset="0"/>
                          <a:cs typeface="Arial" panose="020B0604020202020204" pitchFamily="34" charset="0"/>
                        </a:rPr>
                        <a:t>QuickClose</a:t>
                      </a:r>
                      <a:r>
                        <a:rPr lang="en-GB" sz="1100" dirty="0">
                          <a:latin typeface="Arial" panose="020B0604020202020204" pitchFamily="34" charset="0"/>
                          <a:cs typeface="Arial" panose="020B0604020202020204" pitchFamily="34" charset="0"/>
                        </a:rPr>
                        <a:t> Tags - £50.00​</a:t>
                      </a:r>
                    </a:p>
                  </a:txBody>
                  <a:tcPr>
                    <a:solidFill>
                      <a:schemeClr val="bg1">
                        <a:lumMod val="95000"/>
                      </a:schemeClr>
                    </a:solidFill>
                  </a:tcPr>
                </a:tc>
                <a:extLst>
                  <a:ext uri="{0D108BD9-81ED-4DB2-BD59-A6C34878D82A}">
                    <a16:rowId xmlns:a16="http://schemas.microsoft.com/office/drawing/2014/main" val="4155044613"/>
                  </a:ext>
                </a:extLst>
              </a:tr>
            </a:tbl>
          </a:graphicData>
        </a:graphic>
      </p:graphicFrame>
      <p:pic>
        <p:nvPicPr>
          <p:cNvPr id="14338" name="Picture 2" descr="A logo with blue and black text&#10;&#10;Description automatically generated">
            <a:hlinkClick r:id="rId2"/>
            <a:extLst>
              <a:ext uri="{FF2B5EF4-FFF2-40B4-BE49-F238E27FC236}">
                <a16:creationId xmlns:a16="http://schemas.microsoft.com/office/drawing/2014/main" id="{919AE66D-4539-804C-0843-451B920E71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8418" y="47615"/>
            <a:ext cx="1419225" cy="6286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CEC905E-0AB4-617A-8ED6-56735826B899}"/>
              </a:ext>
            </a:extLst>
          </p:cNvPr>
          <p:cNvSpPr txBox="1"/>
          <p:nvPr/>
        </p:nvSpPr>
        <p:spPr>
          <a:xfrm>
            <a:off x="9011478" y="549581"/>
            <a:ext cx="2438400" cy="584775"/>
          </a:xfrm>
          <a:prstGeom prst="rect">
            <a:avLst/>
          </a:prstGeom>
          <a:noFill/>
        </p:spPr>
        <p:txBody>
          <a:bodyPr wrap="square">
            <a:spAutoFit/>
          </a:bodyPr>
          <a:lstStyle/>
          <a:p>
            <a:pPr algn="ctr"/>
            <a:r>
              <a:rPr lang="en-GB" sz="1600" b="1" u="sng" dirty="0">
                <a:solidFill>
                  <a:srgbClr val="00A799"/>
                </a:solidFill>
                <a:latin typeface="Arial" panose="020B0604020202020204" pitchFamily="34" charset="0"/>
                <a:hlinkClick r:id="rId4"/>
              </a:rPr>
              <a:t>Video Demonstration</a:t>
            </a:r>
            <a:endParaRPr lang="en-GB" sz="1600" b="1" u="sng" dirty="0">
              <a:solidFill>
                <a:srgbClr val="00A799"/>
              </a:solidFill>
              <a:latin typeface="Arial" panose="020B0604020202020204" pitchFamily="34" charset="0"/>
            </a:endParaRPr>
          </a:p>
          <a:p>
            <a:pPr algn="ctr"/>
            <a:r>
              <a:rPr lang="en-GB" sz="1600" b="1" u="sng" dirty="0">
                <a:solidFill>
                  <a:srgbClr val="00A799"/>
                </a:solidFill>
                <a:latin typeface="Arial" panose="020B0604020202020204" pitchFamily="34" charset="0"/>
                <a:hlinkClick r:id="rId5"/>
              </a:rPr>
              <a:t>Full demo available</a:t>
            </a:r>
            <a:endParaRPr lang="en-GB" sz="1600" b="1" u="sng" dirty="0">
              <a:solidFill>
                <a:srgbClr val="00A799"/>
              </a:solidFill>
              <a:latin typeface="Arial" panose="020B0604020202020204" pitchFamily="34" charset="0"/>
            </a:endParaRPr>
          </a:p>
        </p:txBody>
      </p:sp>
      <p:graphicFrame>
        <p:nvGraphicFramePr>
          <p:cNvPr id="10" name="Table 9">
            <a:extLst>
              <a:ext uri="{FF2B5EF4-FFF2-40B4-BE49-F238E27FC236}">
                <a16:creationId xmlns:a16="http://schemas.microsoft.com/office/drawing/2014/main" id="{A9ADAFD1-C7AC-69FF-7ACC-F6A580C32B40}"/>
              </a:ext>
            </a:extLst>
          </p:cNvPr>
          <p:cNvGraphicFramePr>
            <a:graphicFrameLocks/>
          </p:cNvGraphicFramePr>
          <p:nvPr>
            <p:extLst>
              <p:ext uri="{D42A27DB-BD31-4B8C-83A1-F6EECF244321}">
                <p14:modId xmlns:p14="http://schemas.microsoft.com/office/powerpoint/2010/main" val="504219792"/>
              </p:ext>
            </p:extLst>
          </p:nvPr>
        </p:nvGraphicFramePr>
        <p:xfrm>
          <a:off x="2484783" y="1265247"/>
          <a:ext cx="5292754" cy="1816207"/>
        </p:xfrm>
        <a:graphic>
          <a:graphicData uri="http://schemas.openxmlformats.org/drawingml/2006/table">
            <a:tbl>
              <a:tblPr firstRow="1" bandRow="1">
                <a:tableStyleId>{5C22544A-7EE6-4342-B048-85BDC9FD1C3A}</a:tableStyleId>
              </a:tblPr>
              <a:tblGrid>
                <a:gridCol w="5292754">
                  <a:extLst>
                    <a:ext uri="{9D8B030D-6E8A-4147-A177-3AD203B41FA5}">
                      <a16:colId xmlns:a16="http://schemas.microsoft.com/office/drawing/2014/main" val="526830796"/>
                    </a:ext>
                  </a:extLst>
                </a:gridCol>
              </a:tblGrid>
              <a:tr h="318633">
                <a:tc>
                  <a:txBody>
                    <a:bodyPr/>
                    <a:lstStyle/>
                    <a:p>
                      <a:r>
                        <a:rPr lang="en-GB" sz="1400" b="0" i="0" kern="1200" dirty="0">
                          <a:solidFill>
                            <a:schemeClr val="lt1"/>
                          </a:solidFill>
                          <a:effectLst/>
                          <a:latin typeface="Arial" panose="020B0604020202020204" pitchFamily="34" charset="0"/>
                          <a:ea typeface="+mn-ea"/>
                          <a:cs typeface="Arial" panose="020B0604020202020204" pitchFamily="34" charset="0"/>
                        </a:rPr>
                        <a:t> </a:t>
                      </a:r>
                      <a:r>
                        <a:rPr lang="en-GB" sz="1400" b="1" i="0" kern="1200" dirty="0">
                          <a:solidFill>
                            <a:schemeClr val="lt1"/>
                          </a:solidFill>
                          <a:effectLst/>
                          <a:latin typeface="Arial" panose="020B0604020202020204" pitchFamily="34" charset="0"/>
                          <a:ea typeface="+mn-ea"/>
                          <a:cs typeface="Arial" panose="020B0604020202020204" pitchFamily="34" charset="0"/>
                        </a:rPr>
                        <a:t>Features </a:t>
                      </a:r>
                      <a:endParaRPr lang="en-GB" sz="1400" dirty="0">
                        <a:latin typeface="Arial" panose="020B0604020202020204" pitchFamily="34" charset="0"/>
                        <a:cs typeface="Arial" panose="020B0604020202020204" pitchFamily="34" charset="0"/>
                      </a:endParaRPr>
                    </a:p>
                  </a:txBody>
                  <a:tcPr anchor="ctr">
                    <a:solidFill>
                      <a:srgbClr val="005EB8"/>
                    </a:solidFill>
                  </a:tcPr>
                </a:tc>
                <a:extLst>
                  <a:ext uri="{0D108BD9-81ED-4DB2-BD59-A6C34878D82A}">
                    <a16:rowId xmlns:a16="http://schemas.microsoft.com/office/drawing/2014/main" val="1785479990"/>
                  </a:ext>
                </a:extLst>
              </a:tr>
              <a:tr h="1497574">
                <a:tc>
                  <a:txBody>
                    <a:bodyPr/>
                    <a:lstStyle/>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personalised &amp; contextual care plans adapted to every individual</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link to public health systems like GP Connect and other industry-leading technology providers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securer infrastructure, iso27001 &amp; cyber essentials plus certification and cloud-based hosting</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role-based access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24/7 UK-based support, dedicated customer success manager and professional implementation team</a:t>
                      </a:r>
                    </a:p>
                  </a:txBody>
                  <a:tcPr anchor="ctr">
                    <a:lnR w="12700" cap="flat" cmpd="sng" algn="ctr">
                      <a:solidFill>
                        <a:srgbClr val="F2F2F2"/>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9" name="TextBox 8">
            <a:extLst>
              <a:ext uri="{FF2B5EF4-FFF2-40B4-BE49-F238E27FC236}">
                <a16:creationId xmlns:a16="http://schemas.microsoft.com/office/drawing/2014/main" id="{96BC24C0-C918-B814-6EB7-A2211ADD79EE}"/>
              </a:ext>
            </a:extLst>
          </p:cNvPr>
          <p:cNvSpPr txBox="1"/>
          <p:nvPr/>
        </p:nvSpPr>
        <p:spPr>
          <a:xfrm>
            <a:off x="0" y="946292"/>
            <a:ext cx="4219425" cy="246221"/>
          </a:xfrm>
          <a:prstGeom prst="rect">
            <a:avLst/>
          </a:prstGeom>
          <a:noFill/>
        </p:spPr>
        <p:txBody>
          <a:bodyPr wrap="none" rtlCol="0">
            <a:spAutoFit/>
          </a:bodyPr>
          <a:lstStyle/>
          <a:p>
            <a:r>
              <a:rPr lang="en-GB" sz="1000" dirty="0">
                <a:solidFill>
                  <a:schemeClr val="bg1"/>
                </a:solidFill>
                <a:latin typeface="Arial" panose="020B0604020202020204" pitchFamily="34" charset="0"/>
                <a:cs typeface="Arial" panose="020B0604020202020204" pitchFamily="34" charset="0"/>
              </a:rPr>
              <a:t>Information taken from the </a:t>
            </a:r>
            <a:r>
              <a:rPr lang="en-GB" sz="1000"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Digitising Social Care Assured Solutions List</a:t>
            </a:r>
            <a:endParaRPr lang="en-GB" sz="1000" dirty="0">
              <a:solidFill>
                <a:schemeClr val="bg1"/>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3E13EF3A-5D40-DA63-5D9F-7B2A48B6C913}"/>
              </a:ext>
            </a:extLst>
          </p:cNvPr>
          <p:cNvPicPr>
            <a:picLocks noChangeAspect="1"/>
          </p:cNvPicPr>
          <p:nvPr/>
        </p:nvPicPr>
        <p:blipFill>
          <a:blip r:embed="rId7"/>
          <a:stretch>
            <a:fillRect/>
          </a:stretch>
        </p:blipFill>
        <p:spPr>
          <a:xfrm>
            <a:off x="8319053" y="1265498"/>
            <a:ext cx="3070568" cy="1816208"/>
          </a:xfrm>
          <a:prstGeom prst="rect">
            <a:avLst/>
          </a:prstGeom>
        </p:spPr>
      </p:pic>
    </p:spTree>
    <p:extLst>
      <p:ext uri="{BB962C8B-B14F-4D97-AF65-F5344CB8AC3E}">
        <p14:creationId xmlns:p14="http://schemas.microsoft.com/office/powerpoint/2010/main" val="4239334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4AD0438-89CF-18DA-949B-E6977037E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2712" y="1324535"/>
            <a:ext cx="3771917" cy="2121704"/>
          </a:xfrm>
          <a:prstGeom prst="rect">
            <a:avLst/>
          </a:prstGeom>
        </p:spPr>
      </p:pic>
      <p:graphicFrame>
        <p:nvGraphicFramePr>
          <p:cNvPr id="5" name="Table 5">
            <a:extLst>
              <a:ext uri="{FF2B5EF4-FFF2-40B4-BE49-F238E27FC236}">
                <a16:creationId xmlns:a16="http://schemas.microsoft.com/office/drawing/2014/main" id="{EC0FC13D-F7D4-49FA-C8DD-29D982C97DC1}"/>
              </a:ext>
            </a:extLst>
          </p:cNvPr>
          <p:cNvGraphicFramePr>
            <a:graphicFrameLocks noGrp="1"/>
          </p:cNvGraphicFramePr>
          <p:nvPr>
            <p:ph idx="1"/>
            <p:extLst>
              <p:ext uri="{D42A27DB-BD31-4B8C-83A1-F6EECF244321}">
                <p14:modId xmlns:p14="http://schemas.microsoft.com/office/powerpoint/2010/main" val="2024536153"/>
              </p:ext>
            </p:extLst>
          </p:nvPr>
        </p:nvGraphicFramePr>
        <p:xfrm>
          <a:off x="2504661" y="3553322"/>
          <a:ext cx="9548594" cy="1905000"/>
        </p:xfrm>
        <a:graphic>
          <a:graphicData uri="http://schemas.openxmlformats.org/drawingml/2006/table">
            <a:tbl>
              <a:tblPr firstRow="1" bandRow="1">
                <a:tableStyleId>{5C22544A-7EE6-4342-B048-85BDC9FD1C3A}</a:tableStyleId>
              </a:tblPr>
              <a:tblGrid>
                <a:gridCol w="5009323">
                  <a:extLst>
                    <a:ext uri="{9D8B030D-6E8A-4147-A177-3AD203B41FA5}">
                      <a16:colId xmlns:a16="http://schemas.microsoft.com/office/drawing/2014/main" val="1279803320"/>
                    </a:ext>
                  </a:extLst>
                </a:gridCol>
                <a:gridCol w="2941982">
                  <a:extLst>
                    <a:ext uri="{9D8B030D-6E8A-4147-A177-3AD203B41FA5}">
                      <a16:colId xmlns:a16="http://schemas.microsoft.com/office/drawing/2014/main" val="3003256051"/>
                    </a:ext>
                  </a:extLst>
                </a:gridCol>
                <a:gridCol w="1597289">
                  <a:extLst>
                    <a:ext uri="{9D8B030D-6E8A-4147-A177-3AD203B41FA5}">
                      <a16:colId xmlns:a16="http://schemas.microsoft.com/office/drawing/2014/main" val="526830796"/>
                    </a:ext>
                  </a:extLst>
                </a:gridCol>
              </a:tblGrid>
              <a:tr h="184416">
                <a:tc>
                  <a:txBody>
                    <a:bodyPr/>
                    <a:lstStyle/>
                    <a:p>
                      <a:r>
                        <a:rPr lang="en-GB" sz="1400" dirty="0">
                          <a:latin typeface="Arial" panose="020B0604020202020204" pitchFamily="34" charset="0"/>
                          <a:cs typeface="Arial" panose="020B0604020202020204" pitchFamily="34" charset="0"/>
                        </a:rPr>
                        <a:t>Mobilisation &amp; Installation</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Training Offer</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Data Migration</a:t>
                      </a:r>
                    </a:p>
                  </a:txBody>
                  <a:tcPr>
                    <a:solidFill>
                      <a:srgbClr val="005EB8"/>
                    </a:solidFill>
                  </a:tcPr>
                </a:tc>
                <a:extLst>
                  <a:ext uri="{0D108BD9-81ED-4DB2-BD59-A6C34878D82A}">
                    <a16:rowId xmlns:a16="http://schemas.microsoft.com/office/drawing/2014/main" val="1785479990"/>
                  </a:ext>
                </a:extLst>
              </a:tr>
              <a:tr h="1171044">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Approximately two weeks accelerated implementation for core functionality, including:</a:t>
                      </a:r>
                    </a:p>
                    <a:p>
                      <a:pPr marL="628639" lvl="1"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Gathering a detailed understanding of needs and goals, including technical and staff experiences, to match business and operational requirements (bespoke solutions available)</a:t>
                      </a:r>
                    </a:p>
                    <a:p>
                      <a:pPr marL="628639" lvl="1"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Simple but secure data migration and mapping from legacy systems</a:t>
                      </a:r>
                    </a:p>
                    <a:p>
                      <a:pPr marL="628639" lvl="1"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Providing appropriate support to make the transformation to digital processes as seamless as possible and keeping business-as-usual disruption to a minimum </a:t>
                      </a:r>
                    </a:p>
                  </a:txBody>
                  <a:tcPr>
                    <a:solidFill>
                      <a:schemeClr val="bg1">
                        <a:lumMod val="95000"/>
                      </a:schemeClr>
                    </a:solidFill>
                  </a:tcPr>
                </a:tc>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Maintains an online knowledge centre with learning videos and modules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Support team available to providers to help with any queries or support needs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Additional training following implementation is available, based on the modules selected and priced accordingly. </a:t>
                      </a:r>
                    </a:p>
                  </a:txBody>
                  <a:tcPr>
                    <a:solidFill>
                      <a:schemeClr val="bg1">
                        <a:lumMod val="95000"/>
                      </a:schemeClr>
                    </a:solidFill>
                  </a:tcPr>
                </a:tc>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Provides data migration support</a:t>
                      </a:r>
                    </a:p>
                    <a:p>
                      <a:pPr marL="171450"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marL="0" marR="0" lvl="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1" dirty="0">
                          <a:latin typeface="Arial" panose="020B0604020202020204" pitchFamily="34" charset="0"/>
                          <a:cs typeface="Arial" panose="020B0604020202020204" pitchFamily="34" charset="0"/>
                        </a:rPr>
                        <a:t>Add. info TBD</a:t>
                      </a:r>
                    </a:p>
                    <a:p>
                      <a:pPr marL="0" indent="0">
                        <a:buFont typeface="Arial" panose="020B0604020202020204" pitchFamily="34" charset="0"/>
                        <a:buNone/>
                      </a:pP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3" name="Slide Number Placeholder 2">
            <a:extLst>
              <a:ext uri="{FF2B5EF4-FFF2-40B4-BE49-F238E27FC236}">
                <a16:creationId xmlns:a16="http://schemas.microsoft.com/office/drawing/2014/main" id="{2734C757-0B4D-21F5-2153-1F7C26324924}"/>
              </a:ext>
            </a:extLst>
          </p:cNvPr>
          <p:cNvSpPr>
            <a:spLocks noGrp="1"/>
          </p:cNvSpPr>
          <p:nvPr>
            <p:ph type="sldNum" sz="quarter" idx="12"/>
          </p:nvPr>
        </p:nvSpPr>
        <p:spPr/>
        <p:txBody>
          <a:bodyPr/>
          <a:lstStyle/>
          <a:p>
            <a:fld id="{E76F84FA-B8EB-462F-97BA-032CB76B4E3A}" type="slidenum">
              <a:rPr lang="en-GB" smtClean="0"/>
              <a:t>19</a:t>
            </a:fld>
            <a:endParaRPr lang="en-GB"/>
          </a:p>
        </p:txBody>
      </p:sp>
      <p:sp>
        <p:nvSpPr>
          <p:cNvPr id="4" name="Title 3">
            <a:extLst>
              <a:ext uri="{FF2B5EF4-FFF2-40B4-BE49-F238E27FC236}">
                <a16:creationId xmlns:a16="http://schemas.microsoft.com/office/drawing/2014/main" id="{0B2E38AB-F1CD-5251-74E3-3D83194444C1}"/>
              </a:ext>
            </a:extLst>
          </p:cNvPr>
          <p:cNvSpPr>
            <a:spLocks noGrp="1"/>
          </p:cNvSpPr>
          <p:nvPr>
            <p:ph type="title"/>
          </p:nvPr>
        </p:nvSpPr>
        <p:spPr>
          <a:xfrm>
            <a:off x="407368" y="320006"/>
            <a:ext cx="11377264" cy="543595"/>
          </a:xfrm>
        </p:spPr>
        <p:txBody>
          <a:bodyPr>
            <a:normAutofit fontScale="90000"/>
          </a:bodyPr>
          <a:lstStyle/>
          <a:p>
            <a:r>
              <a:rPr lang="en-GB" dirty="0"/>
              <a:t>OneTouch</a:t>
            </a:r>
          </a:p>
        </p:txBody>
      </p:sp>
      <p:graphicFrame>
        <p:nvGraphicFramePr>
          <p:cNvPr id="7" name="Table 5">
            <a:extLst>
              <a:ext uri="{FF2B5EF4-FFF2-40B4-BE49-F238E27FC236}">
                <a16:creationId xmlns:a16="http://schemas.microsoft.com/office/drawing/2014/main" id="{B59775D4-0AD8-3CA2-9F44-2B4C79A6DC30}"/>
              </a:ext>
            </a:extLst>
          </p:cNvPr>
          <p:cNvGraphicFramePr>
            <a:graphicFrameLocks/>
          </p:cNvGraphicFramePr>
          <p:nvPr>
            <p:extLst>
              <p:ext uri="{D42A27DB-BD31-4B8C-83A1-F6EECF244321}">
                <p14:modId xmlns:p14="http://schemas.microsoft.com/office/powerpoint/2010/main" val="546893984"/>
              </p:ext>
            </p:extLst>
          </p:nvPr>
        </p:nvGraphicFramePr>
        <p:xfrm>
          <a:off x="138745" y="3967828"/>
          <a:ext cx="2259898" cy="2118360"/>
        </p:xfrm>
        <a:graphic>
          <a:graphicData uri="http://schemas.openxmlformats.org/drawingml/2006/table">
            <a:tbl>
              <a:tblPr firstRow="1" bandRow="1">
                <a:tableStyleId>{5C22544A-7EE6-4342-B048-85BDC9FD1C3A}</a:tableStyleId>
              </a:tblPr>
              <a:tblGrid>
                <a:gridCol w="1915342">
                  <a:extLst>
                    <a:ext uri="{9D8B030D-6E8A-4147-A177-3AD203B41FA5}">
                      <a16:colId xmlns:a16="http://schemas.microsoft.com/office/drawing/2014/main" val="1279803320"/>
                    </a:ext>
                  </a:extLst>
                </a:gridCol>
                <a:gridCol w="344556">
                  <a:extLst>
                    <a:ext uri="{9D8B030D-6E8A-4147-A177-3AD203B41FA5}">
                      <a16:colId xmlns:a16="http://schemas.microsoft.com/office/drawing/2014/main" val="262344078"/>
                    </a:ext>
                  </a:extLst>
                </a:gridCol>
              </a:tblGrid>
              <a:tr h="132115">
                <a:tc gridSpan="2">
                  <a:txBody>
                    <a:bodyPr/>
                    <a:lstStyle/>
                    <a:p>
                      <a:r>
                        <a:rPr lang="en-GB" sz="1400" dirty="0">
                          <a:latin typeface="Arial" panose="020B0604020202020204" pitchFamily="34" charset="0"/>
                          <a:cs typeface="Arial" panose="020B0604020202020204" pitchFamily="34" charset="0"/>
                        </a:rPr>
                        <a:t>Technology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0">
                <a:tc>
                  <a:txBody>
                    <a:bodyPr/>
                    <a:lstStyle/>
                    <a:p>
                      <a:r>
                        <a:rPr lang="en-GB" sz="1100" b="1" dirty="0">
                          <a:latin typeface="Arial" panose="020B0604020202020204" pitchFamily="34" charset="0"/>
                          <a:cs typeface="Arial" panose="020B0604020202020204" pitchFamily="34" charset="0"/>
                        </a:rPr>
                        <a:t>Mobile application</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0">
                <a:tc>
                  <a:txBody>
                    <a:bodyPr/>
                    <a:lstStyle/>
                    <a:p>
                      <a:r>
                        <a:rPr lang="en-GB" sz="1100" b="1" dirty="0">
                          <a:latin typeface="Arial" panose="020B0604020202020204" pitchFamily="34" charset="0"/>
                          <a:cs typeface="Arial" panose="020B0604020202020204" pitchFamily="34" charset="0"/>
                        </a:rPr>
                        <a:t>Desktop application</a:t>
                      </a:r>
                    </a:p>
                  </a:txBody>
                  <a:tcPr>
                    <a:solidFill>
                      <a:schemeClr val="bg1">
                        <a:lumMod val="85000"/>
                      </a:schemeClr>
                    </a:solidFill>
                  </a:tcPr>
                </a:tc>
                <a:tc>
                  <a:txBody>
                    <a:bodyPr/>
                    <a:lstStyle/>
                    <a:p>
                      <a:pPr algn="ctr"/>
                      <a:r>
                        <a:rPr lang="en-GB" sz="1100" b="0" i="0" kern="1200" dirty="0">
                          <a:solidFill>
                            <a:schemeClr val="dk1"/>
                          </a:solidFill>
                          <a:effectLst/>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201886675"/>
                  </a:ext>
                </a:extLst>
              </a:tr>
              <a:tr h="0">
                <a:tc>
                  <a:txBody>
                    <a:bodyPr/>
                    <a:lstStyle/>
                    <a:p>
                      <a:r>
                        <a:rPr lang="en-GB" sz="1100" b="1" dirty="0">
                          <a:latin typeface="Arial" panose="020B0604020202020204" pitchFamily="34" charset="0"/>
                          <a:cs typeface="Arial" panose="020B0604020202020204" pitchFamily="34" charset="0"/>
                        </a:rPr>
                        <a:t>Browser application</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60800669"/>
                  </a:ext>
                </a:extLst>
              </a:tr>
              <a:tr h="0">
                <a:tc>
                  <a:txBody>
                    <a:bodyPr/>
                    <a:lstStyle/>
                    <a:p>
                      <a:r>
                        <a:rPr lang="en-GB" sz="1100" b="1" dirty="0">
                          <a:latin typeface="Arial" panose="020B0604020202020204" pitchFamily="34" charset="0"/>
                          <a:cs typeface="Arial" panose="020B0604020202020204" pitchFamily="34" charset="0"/>
                        </a:rPr>
                        <a:t>Works offline</a:t>
                      </a:r>
                    </a:p>
                  </a:txBody>
                  <a:tcPr>
                    <a:solidFill>
                      <a:schemeClr val="bg1">
                        <a:lumMod val="85000"/>
                      </a:schemeClr>
                    </a:solidFill>
                  </a:tcPr>
                </a:tc>
                <a:tc>
                  <a:txBody>
                    <a:bodyPr/>
                    <a:lstStyle/>
                    <a:p>
                      <a:pPr algn="ct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3331986555"/>
                  </a:ext>
                </a:extLst>
              </a:tr>
              <a:tr h="0">
                <a:tc>
                  <a:txBody>
                    <a:bodyPr/>
                    <a:lstStyle/>
                    <a:p>
                      <a:r>
                        <a:rPr lang="en-GB" sz="1100" b="1" dirty="0">
                          <a:latin typeface="Arial" panose="020B0604020202020204" pitchFamily="34" charset="0"/>
                          <a:cs typeface="Arial" panose="020B0604020202020204" pitchFamily="34" charset="0"/>
                        </a:rPr>
                        <a:t>Tech support available</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10331511"/>
                  </a:ext>
                </a:extLst>
              </a:tr>
              <a:tr h="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100" b="1" dirty="0">
                          <a:latin typeface="Arial" panose="020B0604020202020204" pitchFamily="34" charset="0"/>
                          <a:cs typeface="Arial" panose="020B0604020202020204" pitchFamily="34" charset="0"/>
                        </a:rPr>
                        <a:t>Devices can be supplied</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rgbClr val="C5E0B4"/>
                    </a:solidFill>
                  </a:tcPr>
                </a:tc>
                <a:extLst>
                  <a:ext uri="{0D108BD9-81ED-4DB2-BD59-A6C34878D82A}">
                    <a16:rowId xmlns:a16="http://schemas.microsoft.com/office/drawing/2014/main" val="196813328"/>
                  </a:ext>
                </a:extLst>
              </a:tr>
              <a:tr h="0">
                <a:tc>
                  <a:txBody>
                    <a:bodyPr/>
                    <a:lstStyle/>
                    <a:p>
                      <a:r>
                        <a:rPr lang="en-GB" sz="1100" b="1" dirty="0">
                          <a:latin typeface="Arial" panose="020B0604020202020204" pitchFamily="34" charset="0"/>
                          <a:cs typeface="Arial" panose="020B0604020202020204" pitchFamily="34" charset="0"/>
                        </a:rPr>
                        <a:t>Own devices can be used</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rgbClr val="C5E0B4"/>
                    </a:solidFill>
                  </a:tcPr>
                </a:tc>
                <a:extLst>
                  <a:ext uri="{0D108BD9-81ED-4DB2-BD59-A6C34878D82A}">
                    <a16:rowId xmlns:a16="http://schemas.microsoft.com/office/drawing/2014/main" val="2734113664"/>
                  </a:ext>
                </a:extLst>
              </a:tr>
            </a:tbl>
          </a:graphicData>
        </a:graphic>
      </p:graphicFrame>
      <p:sp>
        <p:nvSpPr>
          <p:cNvPr id="2" name="Rectangle: Top Corners Rounded 1">
            <a:extLst>
              <a:ext uri="{FF2B5EF4-FFF2-40B4-BE49-F238E27FC236}">
                <a16:creationId xmlns:a16="http://schemas.microsoft.com/office/drawing/2014/main" id="{0CAB5AA2-947C-9814-C81C-D3117C7DB08F}"/>
              </a:ext>
            </a:extLst>
          </p:cNvPr>
          <p:cNvSpPr/>
          <p:nvPr/>
        </p:nvSpPr>
        <p:spPr>
          <a:xfrm rot="10800000">
            <a:off x="9011477" y="-2"/>
            <a:ext cx="2438401" cy="1184308"/>
          </a:xfrm>
          <a:prstGeom prst="round2Same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Table 5">
            <a:extLst>
              <a:ext uri="{FF2B5EF4-FFF2-40B4-BE49-F238E27FC236}">
                <a16:creationId xmlns:a16="http://schemas.microsoft.com/office/drawing/2014/main" id="{13C10BD0-78A0-43E8-B63D-9C999DFEE33E}"/>
              </a:ext>
            </a:extLst>
          </p:cNvPr>
          <p:cNvGraphicFramePr>
            <a:graphicFrameLocks/>
          </p:cNvGraphicFramePr>
          <p:nvPr>
            <p:extLst>
              <p:ext uri="{D42A27DB-BD31-4B8C-83A1-F6EECF244321}">
                <p14:modId xmlns:p14="http://schemas.microsoft.com/office/powerpoint/2010/main" val="299823029"/>
              </p:ext>
            </p:extLst>
          </p:nvPr>
        </p:nvGraphicFramePr>
        <p:xfrm>
          <a:off x="2504662" y="5500869"/>
          <a:ext cx="9548593" cy="1234440"/>
        </p:xfrm>
        <a:graphic>
          <a:graphicData uri="http://schemas.openxmlformats.org/drawingml/2006/table">
            <a:tbl>
              <a:tblPr firstRow="1" bandRow="1">
                <a:tableStyleId>{5C22544A-7EE6-4342-B048-85BDC9FD1C3A}</a:tableStyleId>
              </a:tblPr>
              <a:tblGrid>
                <a:gridCol w="9548593">
                  <a:extLst>
                    <a:ext uri="{9D8B030D-6E8A-4147-A177-3AD203B41FA5}">
                      <a16:colId xmlns:a16="http://schemas.microsoft.com/office/drawing/2014/main" val="526830796"/>
                    </a:ext>
                  </a:extLst>
                </a:gridCol>
              </a:tblGrid>
              <a:tr h="127243">
                <a:tc>
                  <a:txBody>
                    <a:bodyPr/>
                    <a:lstStyle/>
                    <a:p>
                      <a:r>
                        <a:rPr lang="en-GB" sz="1400" dirty="0">
                          <a:latin typeface="Arial" panose="020B0604020202020204" pitchFamily="34" charset="0"/>
                          <a:cs typeface="Arial" panose="020B0604020202020204" pitchFamily="34" charset="0"/>
                        </a:rPr>
                        <a:t>Illustrative Pricing (excl. VAT)</a:t>
                      </a:r>
                    </a:p>
                  </a:txBody>
                  <a:tcPr anchor="ctr">
                    <a:solidFill>
                      <a:srgbClr val="005EB8"/>
                    </a:solidFill>
                  </a:tcPr>
                </a:tc>
                <a:extLst>
                  <a:ext uri="{0D108BD9-81ED-4DB2-BD59-A6C34878D82A}">
                    <a16:rowId xmlns:a16="http://schemas.microsoft.com/office/drawing/2014/main" val="1785479990"/>
                  </a:ext>
                </a:extLst>
              </a:tr>
              <a:tr h="458076">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Priced based on the number of active users, which is defined at any admin, management, and/or care staff member who uses OneTouch</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reducing fee per user/per month is available based on scale.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is a one off implementation fee dependent on the size of the organisation, the number of branches or services, or via a phased implementation agreement</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Any tech development requests are scoped out and priced prior to commencement of any work.</a:t>
                      </a:r>
                      <a:endParaRPr lang="en-GB" sz="1100" dirty="0">
                        <a:latin typeface="Arial" panose="020B0604020202020204" pitchFamily="34" charset="0"/>
                        <a:cs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11" name="TextBox 10">
            <a:extLst>
              <a:ext uri="{FF2B5EF4-FFF2-40B4-BE49-F238E27FC236}">
                <a16:creationId xmlns:a16="http://schemas.microsoft.com/office/drawing/2014/main" id="{6CEC905E-0AB4-617A-8ED6-56735826B899}"/>
              </a:ext>
            </a:extLst>
          </p:cNvPr>
          <p:cNvSpPr txBox="1"/>
          <p:nvPr/>
        </p:nvSpPr>
        <p:spPr>
          <a:xfrm>
            <a:off x="9011478" y="549581"/>
            <a:ext cx="2438400" cy="584775"/>
          </a:xfrm>
          <a:prstGeom prst="rect">
            <a:avLst/>
          </a:prstGeom>
          <a:noFill/>
        </p:spPr>
        <p:txBody>
          <a:bodyPr wrap="square">
            <a:spAutoFit/>
          </a:bodyPr>
          <a:lstStyle/>
          <a:p>
            <a:pPr algn="ctr"/>
            <a:r>
              <a:rPr lang="en-GB" sz="1600" b="1" u="sng" dirty="0">
                <a:solidFill>
                  <a:srgbClr val="00A799"/>
                </a:solidFill>
                <a:latin typeface="Arial" panose="020B0604020202020204" pitchFamily="34" charset="0"/>
                <a:hlinkClick r:id="rId3"/>
              </a:rPr>
              <a:t>Video Demonstration</a:t>
            </a:r>
            <a:endParaRPr lang="en-GB" sz="1600" b="1" u="sng" dirty="0">
              <a:solidFill>
                <a:srgbClr val="00A799"/>
              </a:solidFill>
              <a:latin typeface="Arial" panose="020B0604020202020204" pitchFamily="34" charset="0"/>
            </a:endParaRPr>
          </a:p>
          <a:p>
            <a:pPr algn="ctr"/>
            <a:r>
              <a:rPr lang="en-GB" sz="1600" b="1" u="sng" dirty="0">
                <a:solidFill>
                  <a:srgbClr val="00A799"/>
                </a:solidFill>
                <a:latin typeface="Arial" panose="020B0604020202020204" pitchFamily="34" charset="0"/>
                <a:hlinkClick r:id="rId4"/>
              </a:rPr>
              <a:t>Full demo available</a:t>
            </a:r>
            <a:endParaRPr lang="en-GB" sz="1600" b="1" u="sng" dirty="0">
              <a:solidFill>
                <a:srgbClr val="00A799"/>
              </a:solidFill>
              <a:latin typeface="Arial" panose="020B0604020202020204" pitchFamily="34" charset="0"/>
            </a:endParaRPr>
          </a:p>
        </p:txBody>
      </p:sp>
      <p:pic>
        <p:nvPicPr>
          <p:cNvPr id="15362" name="Picture 2" descr="A purple and blue text&#10;&#10;Description automatically generated">
            <a:hlinkClick r:id="rId5"/>
            <a:extLst>
              <a:ext uri="{FF2B5EF4-FFF2-40B4-BE49-F238E27FC236}">
                <a16:creationId xmlns:a16="http://schemas.microsoft.com/office/drawing/2014/main" id="{1B8B8B97-379C-26E4-BAC6-BC3196BCAD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5339" y="104847"/>
            <a:ext cx="1590675" cy="533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a:extLst>
              <a:ext uri="{FF2B5EF4-FFF2-40B4-BE49-F238E27FC236}">
                <a16:creationId xmlns:a16="http://schemas.microsoft.com/office/drawing/2014/main" id="{79571A40-C30C-A694-39E9-EE87A4C74FD4}"/>
              </a:ext>
            </a:extLst>
          </p:cNvPr>
          <p:cNvGraphicFramePr>
            <a:graphicFrameLocks/>
          </p:cNvGraphicFramePr>
          <p:nvPr>
            <p:extLst>
              <p:ext uri="{D42A27DB-BD31-4B8C-83A1-F6EECF244321}">
                <p14:modId xmlns:p14="http://schemas.microsoft.com/office/powerpoint/2010/main" val="4121678405"/>
              </p:ext>
            </p:extLst>
          </p:nvPr>
        </p:nvGraphicFramePr>
        <p:xfrm>
          <a:off x="2484783" y="1265247"/>
          <a:ext cx="5728039" cy="2240280"/>
        </p:xfrm>
        <a:graphic>
          <a:graphicData uri="http://schemas.openxmlformats.org/drawingml/2006/table">
            <a:tbl>
              <a:tblPr firstRow="1" bandRow="1">
                <a:tableStyleId>{5C22544A-7EE6-4342-B048-85BDC9FD1C3A}</a:tableStyleId>
              </a:tblPr>
              <a:tblGrid>
                <a:gridCol w="5728039">
                  <a:extLst>
                    <a:ext uri="{9D8B030D-6E8A-4147-A177-3AD203B41FA5}">
                      <a16:colId xmlns:a16="http://schemas.microsoft.com/office/drawing/2014/main" val="526830796"/>
                    </a:ext>
                  </a:extLst>
                </a:gridCol>
              </a:tblGrid>
              <a:tr h="171842">
                <a:tc>
                  <a:txBody>
                    <a:bodyPr/>
                    <a:lstStyle/>
                    <a:p>
                      <a:r>
                        <a:rPr lang="en-GB" sz="1400" b="0" i="0" kern="1200" dirty="0">
                          <a:solidFill>
                            <a:schemeClr val="lt1"/>
                          </a:solidFill>
                          <a:effectLst/>
                          <a:latin typeface="Arial" panose="020B0604020202020204" pitchFamily="34" charset="0"/>
                          <a:ea typeface="+mn-ea"/>
                          <a:cs typeface="Arial" panose="020B0604020202020204" pitchFamily="34" charset="0"/>
                        </a:rPr>
                        <a:t> </a:t>
                      </a:r>
                      <a:r>
                        <a:rPr lang="en-GB" sz="1400" b="1" i="0" kern="1200" dirty="0">
                          <a:solidFill>
                            <a:schemeClr val="lt1"/>
                          </a:solidFill>
                          <a:effectLst/>
                          <a:latin typeface="Arial" panose="020B0604020202020204" pitchFamily="34" charset="0"/>
                          <a:ea typeface="+mn-ea"/>
                          <a:cs typeface="Arial" panose="020B0604020202020204" pitchFamily="34" charset="0"/>
                        </a:rPr>
                        <a:t>Features </a:t>
                      </a:r>
                      <a:endParaRPr lang="en-GB" sz="1400" dirty="0">
                        <a:latin typeface="Arial" panose="020B0604020202020204" pitchFamily="34" charset="0"/>
                        <a:cs typeface="Arial" panose="020B0604020202020204" pitchFamily="34" charset="0"/>
                      </a:endParaRPr>
                    </a:p>
                  </a:txBody>
                  <a:tcPr anchor="ctr">
                    <a:solidFill>
                      <a:srgbClr val="005EB8"/>
                    </a:solidFill>
                  </a:tcPr>
                </a:tc>
                <a:extLst>
                  <a:ext uri="{0D108BD9-81ED-4DB2-BD59-A6C34878D82A}">
                    <a16:rowId xmlns:a16="http://schemas.microsoft.com/office/drawing/2014/main" val="1785479990"/>
                  </a:ext>
                </a:extLst>
              </a:tr>
              <a:tr h="1469251">
                <a:tc>
                  <a:txBody>
                    <a:bodyPr/>
                    <a:lstStyle/>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CMS – one platform that supports the management of all care delivery needs, including staff data, client data, rostering, care plans, data capture, HR and financial management </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Scheduling – multiple scheduling tools available in real time for all care settings</a:t>
                      </a:r>
                    </a:p>
                    <a:p>
                      <a:pPr marL="171450" indent="-171450">
                        <a:buFont typeface="Arial" panose="020B0604020202020204" pitchFamily="34" charset="0"/>
                        <a:buChar char="•"/>
                      </a:pPr>
                      <a:r>
                        <a:rPr lang="en-GB" sz="1100" b="0" i="0" u="none" strike="noStrike" dirty="0" err="1">
                          <a:solidFill>
                            <a:srgbClr val="000000"/>
                          </a:solidFill>
                          <a:effectLst/>
                          <a:latin typeface="Arial" panose="020B0604020202020204" pitchFamily="34" charset="0"/>
                        </a:rPr>
                        <a:t>eMar</a:t>
                      </a:r>
                      <a:r>
                        <a:rPr lang="en-GB" sz="1100" b="0" i="0" u="none" strike="noStrike" dirty="0">
                          <a:solidFill>
                            <a:srgbClr val="000000"/>
                          </a:solidFill>
                          <a:effectLst/>
                          <a:latin typeface="Arial" panose="020B0604020202020204" pitchFamily="34" charset="0"/>
                        </a:rPr>
                        <a:t> – fully integrated electronic medication administration record tool</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Care plans – fully customisable or templated care plans/ </a:t>
                      </a:r>
                      <a:r>
                        <a:rPr lang="en-GB" sz="1100" b="0" i="0" u="none" strike="noStrike" dirty="0" err="1">
                          <a:solidFill>
                            <a:srgbClr val="000000"/>
                          </a:solidFill>
                          <a:effectLst/>
                          <a:latin typeface="Arial" panose="020B0604020202020204" pitchFamily="34" charset="0"/>
                        </a:rPr>
                        <a:t>assesments</a:t>
                      </a:r>
                      <a:r>
                        <a:rPr lang="en-GB" sz="1100" b="0" i="0" u="none" strike="noStrike" dirty="0">
                          <a:solidFill>
                            <a:srgbClr val="000000"/>
                          </a:solidFill>
                          <a:effectLst/>
                          <a:latin typeface="Arial" panose="020B0604020202020204" pitchFamily="34" charset="0"/>
                        </a:rPr>
                        <a:t>/ etc. for all care settings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Reporting/auditing – full library of pre-configured reports and integrations </a:t>
                      </a:r>
                      <a:r>
                        <a:rPr lang="en-GB" sz="1100" b="0" i="0" u="none" strike="noStrike" dirty="0" err="1">
                          <a:solidFill>
                            <a:srgbClr val="000000"/>
                          </a:solidFill>
                          <a:effectLst/>
                          <a:latin typeface="Arial" panose="020B0604020202020204" pitchFamily="34" charset="0"/>
                        </a:rPr>
                        <a:t>i.e</a:t>
                      </a:r>
                      <a:r>
                        <a:rPr lang="en-GB" sz="1100" b="0" i="0" u="none" strike="noStrike" dirty="0">
                          <a:solidFill>
                            <a:srgbClr val="000000"/>
                          </a:solidFill>
                          <a:effectLst/>
                          <a:latin typeface="Arial" panose="020B0604020202020204" pitchFamily="34" charset="0"/>
                        </a:rPr>
                        <a:t> BI tools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Task management – real-time task management and auditing for all aspects of care delivery</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Security – ISO 27001, ISO 9001, Cyber Essentials Plus Accreditations, NHS Toolkit</a:t>
                      </a:r>
                    </a:p>
                  </a:txBody>
                  <a:tcPr anchor="ctr">
                    <a:lnR w="12700" cap="flat" cmpd="sng" algn="ctr">
                      <a:solidFill>
                        <a:srgbClr val="F2F2F2"/>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4155044613"/>
                  </a:ext>
                </a:extLst>
              </a:tr>
            </a:tbl>
          </a:graphicData>
        </a:graphic>
      </p:graphicFrame>
      <p:graphicFrame>
        <p:nvGraphicFramePr>
          <p:cNvPr id="13" name="Table 5">
            <a:extLst>
              <a:ext uri="{FF2B5EF4-FFF2-40B4-BE49-F238E27FC236}">
                <a16:creationId xmlns:a16="http://schemas.microsoft.com/office/drawing/2014/main" id="{AB31E441-4D3D-EF7B-2269-36031A4A34CA}"/>
              </a:ext>
            </a:extLst>
          </p:cNvPr>
          <p:cNvGraphicFramePr>
            <a:graphicFrameLocks/>
          </p:cNvGraphicFramePr>
          <p:nvPr>
            <p:extLst>
              <p:ext uri="{D42A27DB-BD31-4B8C-83A1-F6EECF244321}">
                <p14:modId xmlns:p14="http://schemas.microsoft.com/office/powerpoint/2010/main" val="4201521497"/>
              </p:ext>
            </p:extLst>
          </p:nvPr>
        </p:nvGraphicFramePr>
        <p:xfrm>
          <a:off x="138745" y="1263393"/>
          <a:ext cx="2259898" cy="851309"/>
        </p:xfrm>
        <a:graphic>
          <a:graphicData uri="http://schemas.openxmlformats.org/drawingml/2006/table">
            <a:tbl>
              <a:tblPr firstRow="1" bandRow="1">
                <a:tableStyleId>{5C22544A-7EE6-4342-B048-85BDC9FD1C3A}</a:tableStyleId>
              </a:tblPr>
              <a:tblGrid>
                <a:gridCol w="1809325">
                  <a:extLst>
                    <a:ext uri="{9D8B030D-6E8A-4147-A177-3AD203B41FA5}">
                      <a16:colId xmlns:a16="http://schemas.microsoft.com/office/drawing/2014/main" val="1279803320"/>
                    </a:ext>
                  </a:extLst>
                </a:gridCol>
                <a:gridCol w="450573">
                  <a:extLst>
                    <a:ext uri="{9D8B030D-6E8A-4147-A177-3AD203B41FA5}">
                      <a16:colId xmlns:a16="http://schemas.microsoft.com/office/drawing/2014/main" val="262344078"/>
                    </a:ext>
                  </a:extLst>
                </a:gridCol>
              </a:tblGrid>
              <a:tr h="333149">
                <a:tc gridSpan="2">
                  <a:txBody>
                    <a:bodyPr/>
                    <a:lstStyle/>
                    <a:p>
                      <a:r>
                        <a:rPr lang="en-GB" sz="1400" dirty="0">
                          <a:latin typeface="Arial" panose="020B0604020202020204" pitchFamily="34" charset="0"/>
                          <a:cs typeface="Arial" panose="020B0604020202020204" pitchFamily="34" charset="0"/>
                        </a:rPr>
                        <a:t>Setting Suitability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222099">
                <a:tc>
                  <a:txBody>
                    <a:bodyPr/>
                    <a:lstStyle/>
                    <a:p>
                      <a:r>
                        <a:rPr lang="en-GB" sz="1100" b="1" dirty="0">
                          <a:latin typeface="Arial" panose="020B0604020202020204" pitchFamily="34" charset="0"/>
                          <a:cs typeface="Arial" panose="020B0604020202020204" pitchFamily="34" charset="0"/>
                        </a:rPr>
                        <a:t>Care Homes</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222099">
                <a:tc>
                  <a:txBody>
                    <a:bodyPr/>
                    <a:lstStyle/>
                    <a:p>
                      <a:r>
                        <a:rPr lang="en-GB" sz="1100" b="1" dirty="0">
                          <a:latin typeface="Arial" panose="020B0604020202020204" pitchFamily="34" charset="0"/>
                          <a:cs typeface="Arial" panose="020B0604020202020204" pitchFamily="34" charset="0"/>
                        </a:rPr>
                        <a:t>Domiciliary Care</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201886675"/>
                  </a:ext>
                </a:extLst>
              </a:tr>
            </a:tbl>
          </a:graphicData>
        </a:graphic>
      </p:graphicFrame>
      <p:graphicFrame>
        <p:nvGraphicFramePr>
          <p:cNvPr id="9" name="Table 5">
            <a:extLst>
              <a:ext uri="{FF2B5EF4-FFF2-40B4-BE49-F238E27FC236}">
                <a16:creationId xmlns:a16="http://schemas.microsoft.com/office/drawing/2014/main" id="{3C2D5383-C071-D4AC-1AF5-B7B1EE790A69}"/>
              </a:ext>
            </a:extLst>
          </p:cNvPr>
          <p:cNvGraphicFramePr>
            <a:graphicFrameLocks/>
          </p:cNvGraphicFramePr>
          <p:nvPr>
            <p:extLst>
              <p:ext uri="{D42A27DB-BD31-4B8C-83A1-F6EECF244321}">
                <p14:modId xmlns:p14="http://schemas.microsoft.com/office/powerpoint/2010/main" val="1224803565"/>
              </p:ext>
            </p:extLst>
          </p:nvPr>
        </p:nvGraphicFramePr>
        <p:xfrm>
          <a:off x="138745" y="2187316"/>
          <a:ext cx="2259898" cy="1737360"/>
        </p:xfrm>
        <a:graphic>
          <a:graphicData uri="http://schemas.openxmlformats.org/drawingml/2006/table">
            <a:tbl>
              <a:tblPr firstRow="1" bandRow="1">
                <a:tableStyleId>{5C22544A-7EE6-4342-B048-85BDC9FD1C3A}</a:tableStyleId>
              </a:tblPr>
              <a:tblGrid>
                <a:gridCol w="2259898">
                  <a:extLst>
                    <a:ext uri="{9D8B030D-6E8A-4147-A177-3AD203B41FA5}">
                      <a16:colId xmlns:a16="http://schemas.microsoft.com/office/drawing/2014/main" val="1279803320"/>
                    </a:ext>
                  </a:extLst>
                </a:gridCol>
              </a:tblGrid>
              <a:tr h="134872">
                <a:tc>
                  <a:txBody>
                    <a:bodyPr/>
                    <a:lstStyle/>
                    <a:p>
                      <a:r>
                        <a:rPr lang="en-GB" sz="1400" dirty="0">
                          <a:latin typeface="Arial" panose="020B0604020202020204" pitchFamily="34" charset="0"/>
                          <a:cs typeface="Arial" panose="020B0604020202020204" pitchFamily="34" charset="0"/>
                        </a:rPr>
                        <a:t>Interoperability**</a:t>
                      </a:r>
                    </a:p>
                  </a:txBody>
                  <a:tcPr anchor="ctr">
                    <a:solidFill>
                      <a:srgbClr val="005EB8"/>
                    </a:solidFill>
                  </a:tcPr>
                </a:tc>
                <a:extLst>
                  <a:ext uri="{0D108BD9-81ED-4DB2-BD59-A6C34878D82A}">
                    <a16:rowId xmlns:a16="http://schemas.microsoft.com/office/drawing/2014/main" val="1785479990"/>
                  </a:ext>
                </a:extLst>
              </a:tr>
              <a:tr h="708077">
                <a:tc>
                  <a:txBody>
                    <a:bodyPr/>
                    <a:lstStyle/>
                    <a:p>
                      <a:r>
                        <a:rPr lang="en-GB" sz="1100" b="0" dirty="0">
                          <a:latin typeface="Arial" panose="020B0604020202020204" pitchFamily="34" charset="0"/>
                          <a:cs typeface="Arial" panose="020B0604020202020204" pitchFamily="34" charset="0"/>
                        </a:rPr>
                        <a:t>OneTouch has an open API (Application Programming Interface) allowing integration with various CRM, ATS, Learning Management and Rostering software providers.</a:t>
                      </a:r>
                    </a:p>
                    <a:p>
                      <a:pPr marL="171450" indent="-171450">
                        <a:buFont typeface="Arial" panose="020B0604020202020204" pitchFamily="34" charset="0"/>
                        <a:buChar char="•"/>
                      </a:pPr>
                      <a:r>
                        <a:rPr lang="en-GB" sz="1100" b="0" dirty="0">
                          <a:latin typeface="Arial" panose="020B0604020202020204" pitchFamily="34" charset="0"/>
                          <a:cs typeface="Arial" panose="020B0604020202020204" pitchFamily="34" charset="0"/>
                        </a:rPr>
                        <a:t>GP Connect HTML view integration in progress</a:t>
                      </a:r>
                    </a:p>
                  </a:txBody>
                  <a:tcPr>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12" name="TextBox 11">
            <a:extLst>
              <a:ext uri="{FF2B5EF4-FFF2-40B4-BE49-F238E27FC236}">
                <a16:creationId xmlns:a16="http://schemas.microsoft.com/office/drawing/2014/main" id="{2E86ACF9-BB15-4815-86C3-E501B1EA80C6}"/>
              </a:ext>
            </a:extLst>
          </p:cNvPr>
          <p:cNvSpPr txBox="1"/>
          <p:nvPr/>
        </p:nvSpPr>
        <p:spPr>
          <a:xfrm>
            <a:off x="0" y="946292"/>
            <a:ext cx="8759129" cy="246221"/>
          </a:xfrm>
          <a:prstGeom prst="rect">
            <a:avLst/>
          </a:prstGeom>
          <a:noFill/>
        </p:spPr>
        <p:txBody>
          <a:bodyPr wrap="none" rtlCol="0">
            <a:spAutoFit/>
          </a:bodyPr>
          <a:lstStyle/>
          <a:p>
            <a:r>
              <a:rPr lang="en-GB" sz="1000" dirty="0">
                <a:solidFill>
                  <a:schemeClr val="bg1"/>
                </a:solidFill>
                <a:latin typeface="Arial" panose="020B0604020202020204" pitchFamily="34" charset="0"/>
                <a:cs typeface="Arial" panose="020B0604020202020204" pitchFamily="34" charset="0"/>
              </a:rPr>
              <a:t>Information taken from the </a:t>
            </a:r>
            <a:r>
              <a:rPr lang="en-GB" sz="1000" dirty="0">
                <a:solidFill>
                  <a:schemeClr val="bg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Digitising Social Care Assured Solutions List</a:t>
            </a:r>
            <a:r>
              <a:rPr lang="en-GB" sz="1000" dirty="0">
                <a:solidFill>
                  <a:schemeClr val="bg1"/>
                </a:solidFill>
                <a:latin typeface="Arial" panose="020B0604020202020204" pitchFamily="34" charset="0"/>
                <a:cs typeface="Arial" panose="020B0604020202020204" pitchFamily="34" charset="0"/>
              </a:rPr>
              <a:t> </a:t>
            </a:r>
            <a:r>
              <a:rPr lang="en-GB" sz="1000" dirty="0" err="1">
                <a:solidFill>
                  <a:schemeClr val="bg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List</a:t>
            </a:r>
            <a:r>
              <a:rPr lang="en-GB" sz="1000" dirty="0">
                <a:solidFill>
                  <a:schemeClr val="bg1"/>
                </a:solidFill>
                <a:latin typeface="Arial" panose="020B0604020202020204" pitchFamily="34" charset="0"/>
                <a:cs typeface="Arial" panose="020B0604020202020204" pitchFamily="34" charset="0"/>
              </a:rPr>
              <a:t> and answers to a NWL questionnaire from OneTouch on 26 October 2023 </a:t>
            </a:r>
          </a:p>
        </p:txBody>
      </p:sp>
      <p:pic>
        <p:nvPicPr>
          <p:cNvPr id="21" name="Picture 20">
            <a:extLst>
              <a:ext uri="{FF2B5EF4-FFF2-40B4-BE49-F238E27FC236}">
                <a16:creationId xmlns:a16="http://schemas.microsoft.com/office/drawing/2014/main" id="{7556A191-793E-DB96-3100-92C648170A82}"/>
              </a:ext>
            </a:extLst>
          </p:cNvPr>
          <p:cNvPicPr>
            <a:picLocks noChangeAspect="1"/>
          </p:cNvPicPr>
          <p:nvPr/>
        </p:nvPicPr>
        <p:blipFill>
          <a:blip r:embed="rId9"/>
          <a:stretch>
            <a:fillRect/>
          </a:stretch>
        </p:blipFill>
        <p:spPr>
          <a:xfrm>
            <a:off x="10993368" y="1394813"/>
            <a:ext cx="1052166" cy="2034187"/>
          </a:xfrm>
          <a:prstGeom prst="rect">
            <a:avLst/>
          </a:prstGeom>
        </p:spPr>
      </p:pic>
    </p:spTree>
    <p:extLst>
      <p:ext uri="{BB962C8B-B14F-4D97-AF65-F5344CB8AC3E}">
        <p14:creationId xmlns:p14="http://schemas.microsoft.com/office/powerpoint/2010/main" val="2490375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664BAA-49DD-45B1-83DC-24633E115F84}"/>
              </a:ext>
            </a:extLst>
          </p:cNvPr>
          <p:cNvSpPr/>
          <p:nvPr/>
        </p:nvSpPr>
        <p:spPr>
          <a:xfrm>
            <a:off x="0" y="0"/>
            <a:ext cx="4580878" cy="685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457BBE8-7DA7-4696-8860-3E7C59DC7E01}"/>
              </a:ext>
            </a:extLst>
          </p:cNvPr>
          <p:cNvSpPr txBox="1"/>
          <p:nvPr/>
        </p:nvSpPr>
        <p:spPr>
          <a:xfrm>
            <a:off x="310719" y="2905780"/>
            <a:ext cx="3959440" cy="523220"/>
          </a:xfrm>
          <a:prstGeom prst="rect">
            <a:avLst/>
          </a:prstGeom>
          <a:noFill/>
        </p:spPr>
        <p:txBody>
          <a:bodyPr wrap="square" rtlCol="0">
            <a:spAutoFit/>
          </a:bodyPr>
          <a:lstStyle/>
          <a:p>
            <a:pPr algn="ctr"/>
            <a:r>
              <a:rPr lang="en-GB" sz="2800" b="1" dirty="0">
                <a:solidFill>
                  <a:schemeClr val="bg1"/>
                </a:solidFill>
              </a:rPr>
              <a:t>Contents</a:t>
            </a:r>
          </a:p>
        </p:txBody>
      </p:sp>
      <p:cxnSp>
        <p:nvCxnSpPr>
          <p:cNvPr id="7" name="Straight Connector 6">
            <a:extLst>
              <a:ext uri="{FF2B5EF4-FFF2-40B4-BE49-F238E27FC236}">
                <a16:creationId xmlns:a16="http://schemas.microsoft.com/office/drawing/2014/main" id="{FF4B929B-CD1D-439E-A261-275F6E66847C}"/>
              </a:ext>
            </a:extLst>
          </p:cNvPr>
          <p:cNvCxnSpPr/>
          <p:nvPr/>
        </p:nvCxnSpPr>
        <p:spPr>
          <a:xfrm flipH="1">
            <a:off x="319596" y="3524435"/>
            <a:ext cx="395944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096B8481-486E-6455-7F3A-9D722649FA1B}"/>
              </a:ext>
            </a:extLst>
          </p:cNvPr>
          <p:cNvPicPr>
            <a:picLocks noChangeAspect="1"/>
          </p:cNvPicPr>
          <p:nvPr/>
        </p:nvPicPr>
        <p:blipFill>
          <a:blip r:embed="rId2"/>
          <a:stretch>
            <a:fillRect/>
          </a:stretch>
        </p:blipFill>
        <p:spPr>
          <a:xfrm>
            <a:off x="10110651" y="0"/>
            <a:ext cx="2081349" cy="729157"/>
          </a:xfrm>
          <a:prstGeom prst="rect">
            <a:avLst/>
          </a:prstGeom>
        </p:spPr>
      </p:pic>
      <p:graphicFrame>
        <p:nvGraphicFramePr>
          <p:cNvPr id="4" name="Table 3">
            <a:extLst>
              <a:ext uri="{FF2B5EF4-FFF2-40B4-BE49-F238E27FC236}">
                <a16:creationId xmlns:a16="http://schemas.microsoft.com/office/drawing/2014/main" id="{83EBCD97-C9C9-CC9B-535F-97622FC59CE3}"/>
              </a:ext>
            </a:extLst>
          </p:cNvPr>
          <p:cNvGraphicFramePr>
            <a:graphicFrameLocks noGrp="1"/>
          </p:cNvGraphicFramePr>
          <p:nvPr>
            <p:extLst>
              <p:ext uri="{D42A27DB-BD31-4B8C-83A1-F6EECF244321}">
                <p14:modId xmlns:p14="http://schemas.microsoft.com/office/powerpoint/2010/main" val="2396430425"/>
              </p:ext>
            </p:extLst>
          </p:nvPr>
        </p:nvGraphicFramePr>
        <p:xfrm>
          <a:off x="5573485" y="1986699"/>
          <a:ext cx="5673634" cy="3628220"/>
        </p:xfrm>
        <a:graphic>
          <a:graphicData uri="http://schemas.openxmlformats.org/drawingml/2006/table">
            <a:tbl>
              <a:tblPr/>
              <a:tblGrid>
                <a:gridCol w="762770">
                  <a:extLst>
                    <a:ext uri="{9D8B030D-6E8A-4147-A177-3AD203B41FA5}">
                      <a16:colId xmlns:a16="http://schemas.microsoft.com/office/drawing/2014/main" val="1184225446"/>
                    </a:ext>
                  </a:extLst>
                </a:gridCol>
                <a:gridCol w="4910864">
                  <a:extLst>
                    <a:ext uri="{9D8B030D-6E8A-4147-A177-3AD203B41FA5}">
                      <a16:colId xmlns:a16="http://schemas.microsoft.com/office/drawing/2014/main" val="4246545754"/>
                    </a:ext>
                  </a:extLst>
                </a:gridCol>
              </a:tblGrid>
              <a:tr h="710404">
                <a:tc>
                  <a:txBody>
                    <a:bodyPr/>
                    <a:lstStyle/>
                    <a:p>
                      <a:pPr algn="l" fontAlgn="base"/>
                      <a:r>
                        <a:rPr lang="en-GB" sz="1400" b="0" i="0" dirty="0">
                          <a:solidFill>
                            <a:srgbClr val="425463"/>
                          </a:solidFill>
                          <a:effectLst/>
                          <a:latin typeface="Arial" panose="020B0604020202020204" pitchFamily="34" charset="0"/>
                          <a:cs typeface="Arial" panose="020B0604020202020204" pitchFamily="34" charset="0"/>
                        </a:rPr>
                        <a:t>3​</a:t>
                      </a:r>
                      <a:endParaRPr lang="en-GB" sz="1800" b="0" i="0" dirty="0">
                        <a:solidFill>
                          <a:srgbClr val="005FB8"/>
                        </a:solidFill>
                        <a:effectLst/>
                        <a:latin typeface="Arial" panose="020B0604020202020204" pitchFamily="34" charset="0"/>
                        <a:cs typeface="Arial" panose="020B0604020202020204" pitchFamily="34" charset="0"/>
                      </a:endParaRPr>
                    </a:p>
                  </a:txBody>
                  <a:tcPr marL="70325" marR="70325" marT="35162" marB="3516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l" fontAlgn="base"/>
                      <a:r>
                        <a:rPr lang="en-GB" sz="1400" b="0" i="0" dirty="0">
                          <a:solidFill>
                            <a:srgbClr val="425463"/>
                          </a:solidFill>
                          <a:effectLst/>
                          <a:latin typeface="Arial" panose="020B0604020202020204" pitchFamily="34" charset="0"/>
                          <a:cs typeface="Arial" panose="020B0604020202020204" pitchFamily="34" charset="0"/>
                          <a:hlinkClick r:id="rId3" action="ppaction://hlinksldjump"/>
                        </a:rPr>
                        <a:t>Context</a:t>
                      </a:r>
                      <a:endParaRPr lang="en-GB" sz="1800" b="0" i="0" dirty="0">
                        <a:solidFill>
                          <a:srgbClr val="005FB8"/>
                        </a:solidFill>
                        <a:effectLst/>
                        <a:latin typeface="Arial" panose="020B0604020202020204" pitchFamily="34" charset="0"/>
                        <a:cs typeface="Arial" panose="020B0604020202020204" pitchFamily="34" charset="0"/>
                      </a:endParaRPr>
                    </a:p>
                  </a:txBody>
                  <a:tcPr marL="70325" marR="70325" marT="35162" marB="3516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903478771"/>
                  </a:ext>
                </a:extLst>
              </a:tr>
              <a:tr h="710404">
                <a:tc>
                  <a:txBody>
                    <a:bodyPr/>
                    <a:lstStyle/>
                    <a:p>
                      <a:pPr algn="l" fontAlgn="base"/>
                      <a:r>
                        <a:rPr lang="en-GB" sz="1400" b="0" i="0" dirty="0">
                          <a:solidFill>
                            <a:srgbClr val="425463"/>
                          </a:solidFill>
                          <a:effectLst/>
                          <a:latin typeface="Arial" panose="020B0604020202020204" pitchFamily="34" charset="0"/>
                          <a:cs typeface="Arial" panose="020B0604020202020204" pitchFamily="34" charset="0"/>
                        </a:rPr>
                        <a:t>4​</a:t>
                      </a:r>
                      <a:endParaRPr lang="en-GB" sz="1800" b="0" i="0" dirty="0">
                        <a:solidFill>
                          <a:srgbClr val="005FB8"/>
                        </a:solidFill>
                        <a:effectLst/>
                        <a:latin typeface="Arial" panose="020B0604020202020204" pitchFamily="34" charset="0"/>
                        <a:cs typeface="Arial" panose="020B0604020202020204" pitchFamily="34" charset="0"/>
                      </a:endParaRPr>
                    </a:p>
                  </a:txBody>
                  <a:tcPr marL="70325" marR="70325" marT="35162" marB="3516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l" fontAlgn="base"/>
                      <a:r>
                        <a:rPr lang="en-GB" sz="1400" b="0" i="0" dirty="0">
                          <a:solidFill>
                            <a:srgbClr val="425463"/>
                          </a:solidFill>
                          <a:effectLst/>
                          <a:latin typeface="Arial" panose="020B0604020202020204" pitchFamily="34" charset="0"/>
                          <a:cs typeface="Arial" panose="020B0604020202020204" pitchFamily="34" charset="0"/>
                          <a:hlinkClick r:id="rId4" action="ppaction://hlinksldjump"/>
                        </a:rPr>
                        <a:t>NHSE Assured DSCR Solutions List​</a:t>
                      </a:r>
                      <a:endParaRPr lang="en-GB" sz="1800" b="0" i="0" dirty="0">
                        <a:solidFill>
                          <a:srgbClr val="005FB8"/>
                        </a:solidFill>
                        <a:effectLst/>
                        <a:latin typeface="Arial" panose="020B0604020202020204" pitchFamily="34" charset="0"/>
                        <a:cs typeface="Arial" panose="020B0604020202020204" pitchFamily="34" charset="0"/>
                      </a:endParaRPr>
                    </a:p>
                  </a:txBody>
                  <a:tcPr marL="70325" marR="70325" marT="35162" marB="3516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993815009"/>
                  </a:ext>
                </a:extLst>
              </a:tr>
              <a:tr h="710404">
                <a:tc>
                  <a:txBody>
                    <a:bodyPr/>
                    <a:lstStyle/>
                    <a:p>
                      <a:pPr algn="l" fontAlgn="base"/>
                      <a:r>
                        <a:rPr lang="en-GB" sz="1400" b="0" i="0" dirty="0">
                          <a:solidFill>
                            <a:srgbClr val="425463"/>
                          </a:solidFill>
                          <a:effectLst/>
                          <a:latin typeface="Arial" panose="020B0604020202020204" pitchFamily="34" charset="0"/>
                          <a:cs typeface="Arial" panose="020B0604020202020204" pitchFamily="34" charset="0"/>
                        </a:rPr>
                        <a:t>5 - 8​</a:t>
                      </a:r>
                      <a:endParaRPr lang="en-GB" sz="1800" b="0" i="0" dirty="0">
                        <a:solidFill>
                          <a:srgbClr val="005FB8"/>
                        </a:solidFill>
                        <a:effectLst/>
                        <a:latin typeface="Arial" panose="020B0604020202020204" pitchFamily="34" charset="0"/>
                        <a:cs typeface="Arial" panose="020B0604020202020204" pitchFamily="34" charset="0"/>
                      </a:endParaRPr>
                    </a:p>
                  </a:txBody>
                  <a:tcPr marL="70325" marR="70325" marT="35162" marB="3516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l" fontAlgn="base"/>
                      <a:r>
                        <a:rPr lang="en-GB" sz="1400" b="0" i="0" dirty="0">
                          <a:solidFill>
                            <a:srgbClr val="425463"/>
                          </a:solidFill>
                          <a:effectLst/>
                          <a:latin typeface="Arial" panose="020B0604020202020204" pitchFamily="34" charset="0"/>
                          <a:cs typeface="Arial" panose="020B0604020202020204" pitchFamily="34" charset="0"/>
                          <a:hlinkClick r:id="rId5" action="ppaction://hlinksldjump"/>
                        </a:rPr>
                        <a:t>NHSE Assured DSCR Solutions List: Core Capabilities ​</a:t>
                      </a:r>
                      <a:endParaRPr lang="en-GB" sz="1800" b="0" i="0" dirty="0">
                        <a:solidFill>
                          <a:srgbClr val="005FB8"/>
                        </a:solidFill>
                        <a:effectLst/>
                        <a:latin typeface="Arial" panose="020B0604020202020204" pitchFamily="34" charset="0"/>
                        <a:cs typeface="Arial" panose="020B0604020202020204" pitchFamily="34" charset="0"/>
                      </a:endParaRPr>
                    </a:p>
                  </a:txBody>
                  <a:tcPr marL="70325" marR="70325" marT="35162" marB="3516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201669417"/>
                  </a:ext>
                </a:extLst>
              </a:tr>
              <a:tr h="710404">
                <a:tc>
                  <a:txBody>
                    <a:bodyPr/>
                    <a:lstStyle/>
                    <a:p>
                      <a:pPr algn="l" fontAlgn="base"/>
                      <a:r>
                        <a:rPr lang="en-GB" sz="1400" b="0" i="0" dirty="0">
                          <a:solidFill>
                            <a:srgbClr val="425463"/>
                          </a:solidFill>
                          <a:effectLst/>
                          <a:latin typeface="Arial" panose="020B0604020202020204" pitchFamily="34" charset="0"/>
                          <a:cs typeface="Arial" panose="020B0604020202020204" pitchFamily="34" charset="0"/>
                        </a:rPr>
                        <a:t>9​ - 29</a:t>
                      </a:r>
                      <a:endParaRPr lang="en-GB" sz="1800" b="0" i="0" dirty="0">
                        <a:solidFill>
                          <a:srgbClr val="005FB8"/>
                        </a:solidFill>
                        <a:effectLst/>
                        <a:latin typeface="Arial" panose="020B0604020202020204" pitchFamily="34" charset="0"/>
                        <a:cs typeface="Arial" panose="020B0604020202020204" pitchFamily="34" charset="0"/>
                      </a:endParaRPr>
                    </a:p>
                  </a:txBody>
                  <a:tcPr marL="70325" marR="70325" marT="35162" marB="3516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l" fontAlgn="base"/>
                      <a:r>
                        <a:rPr lang="en-GB" sz="1400" b="0" i="0" dirty="0">
                          <a:solidFill>
                            <a:srgbClr val="425463"/>
                          </a:solidFill>
                          <a:effectLst/>
                          <a:latin typeface="Arial" panose="020B0604020202020204" pitchFamily="34" charset="0"/>
                          <a:cs typeface="Arial" panose="020B0604020202020204" pitchFamily="34" charset="0"/>
                          <a:hlinkClick r:id="rId6" action="ppaction://hlinksldjump"/>
                        </a:rPr>
                        <a:t>Assured DSCR Solution Profiles</a:t>
                      </a:r>
                      <a:endParaRPr lang="en-GB" sz="1800" b="0" i="0" dirty="0">
                        <a:solidFill>
                          <a:srgbClr val="005FB8"/>
                        </a:solidFill>
                        <a:effectLst/>
                        <a:latin typeface="Arial" panose="020B0604020202020204" pitchFamily="34" charset="0"/>
                        <a:cs typeface="Arial" panose="020B0604020202020204" pitchFamily="34" charset="0"/>
                      </a:endParaRPr>
                    </a:p>
                    <a:p>
                      <a:pPr algn="l" fontAlgn="base"/>
                      <a:r>
                        <a:rPr lang="en-GB" sz="1400" b="0" i="0" dirty="0">
                          <a:solidFill>
                            <a:srgbClr val="425463"/>
                          </a:solidFill>
                          <a:effectLst/>
                          <a:latin typeface="Arial" panose="020B0604020202020204" pitchFamily="34" charset="0"/>
                          <a:cs typeface="Arial" panose="020B0604020202020204" pitchFamily="34" charset="0"/>
                        </a:rPr>
                        <a:t>​</a:t>
                      </a:r>
                      <a:endParaRPr lang="en-GB" sz="1800" b="0" i="0" dirty="0">
                        <a:solidFill>
                          <a:srgbClr val="005FB8"/>
                        </a:solidFill>
                        <a:effectLst/>
                        <a:latin typeface="Arial" panose="020B0604020202020204" pitchFamily="34" charset="0"/>
                        <a:cs typeface="Arial" panose="020B0604020202020204" pitchFamily="34" charset="0"/>
                      </a:endParaRPr>
                    </a:p>
                  </a:txBody>
                  <a:tcPr marL="70325" marR="70325" marT="35162" marB="3516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232722180"/>
                  </a:ext>
                </a:extLst>
              </a:tr>
              <a:tr h="710404">
                <a:tc>
                  <a:txBody>
                    <a:bodyPr/>
                    <a:lstStyle/>
                    <a:p>
                      <a:pPr algn="l" fontAlgn="base"/>
                      <a:r>
                        <a:rPr lang="en-GB" sz="1400" b="0" i="0" dirty="0">
                          <a:solidFill>
                            <a:srgbClr val="425463"/>
                          </a:solidFill>
                          <a:effectLst/>
                          <a:latin typeface="Arial" panose="020B0604020202020204" pitchFamily="34" charset="0"/>
                          <a:cs typeface="Arial" panose="020B0604020202020204" pitchFamily="34" charset="0"/>
                        </a:rPr>
                        <a:t>30 - 33​</a:t>
                      </a:r>
                      <a:endParaRPr lang="en-GB" sz="1800" b="0" i="0" dirty="0">
                        <a:solidFill>
                          <a:srgbClr val="005FB8"/>
                        </a:solidFill>
                        <a:effectLst/>
                        <a:latin typeface="Arial" panose="020B0604020202020204" pitchFamily="34" charset="0"/>
                        <a:cs typeface="Arial" panose="020B0604020202020204" pitchFamily="34" charset="0"/>
                      </a:endParaRPr>
                    </a:p>
                  </a:txBody>
                  <a:tcPr marL="70325" marR="70325" marT="35162" marB="3516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l" fontAlgn="base">
                        <a:spcBef>
                          <a:spcPts val="300"/>
                        </a:spcBef>
                      </a:pPr>
                      <a:r>
                        <a:rPr lang="en-GB" sz="1400" b="0" i="0" dirty="0">
                          <a:solidFill>
                            <a:srgbClr val="425463"/>
                          </a:solidFill>
                          <a:effectLst/>
                          <a:latin typeface="Arial" panose="020B0604020202020204" pitchFamily="34" charset="0"/>
                          <a:cs typeface="Arial" panose="020B0604020202020204" pitchFamily="34" charset="0"/>
                          <a:hlinkClick r:id="rId7" action="ppaction://hlinksldjump"/>
                        </a:rPr>
                        <a:t>Appendix</a:t>
                      </a:r>
                      <a:r>
                        <a:rPr lang="en-GB" sz="1400" b="0" i="0" dirty="0">
                          <a:solidFill>
                            <a:srgbClr val="425463"/>
                          </a:solidFill>
                          <a:effectLst/>
                          <a:latin typeface="Arial" panose="020B0604020202020204" pitchFamily="34" charset="0"/>
                          <a:cs typeface="Arial" panose="020B0604020202020204" pitchFamily="34" charset="0"/>
                        </a:rPr>
                        <a:t>:​</a:t>
                      </a:r>
                      <a:endParaRPr lang="en-GB" sz="1800" b="0" i="0" dirty="0">
                        <a:solidFill>
                          <a:srgbClr val="005FB8"/>
                        </a:solidFill>
                        <a:effectLst/>
                        <a:latin typeface="Arial" panose="020B0604020202020204" pitchFamily="34" charset="0"/>
                        <a:cs typeface="Arial" panose="020B0604020202020204" pitchFamily="34" charset="0"/>
                      </a:endParaRPr>
                    </a:p>
                    <a:p>
                      <a:pPr algn="l" fontAlgn="base">
                        <a:spcBef>
                          <a:spcPts val="300"/>
                        </a:spcBef>
                        <a:buFont typeface="Arial" panose="020B0604020202020204" pitchFamily="34" charset="0"/>
                        <a:buChar char="•"/>
                      </a:pPr>
                      <a:r>
                        <a:rPr lang="en-GB" sz="1400" b="0" i="0" dirty="0">
                          <a:solidFill>
                            <a:srgbClr val="425463"/>
                          </a:solidFill>
                          <a:effectLst/>
                          <a:latin typeface="Arial" panose="020B0604020202020204" pitchFamily="34" charset="0"/>
                          <a:cs typeface="Arial" panose="020B0604020202020204" pitchFamily="34" charset="0"/>
                        </a:rPr>
                        <a:t> Features at a glance</a:t>
                      </a:r>
                    </a:p>
                    <a:p>
                      <a:pPr algn="l" fontAlgn="base">
                        <a:spcBef>
                          <a:spcPts val="300"/>
                        </a:spcBef>
                        <a:buFont typeface="Arial" panose="020B0604020202020204" pitchFamily="34" charset="0"/>
                        <a:buChar char="•"/>
                      </a:pPr>
                      <a:r>
                        <a:rPr lang="en-GB" sz="1400" b="0" i="0" dirty="0">
                          <a:solidFill>
                            <a:srgbClr val="425463"/>
                          </a:solidFill>
                          <a:effectLst/>
                          <a:latin typeface="Arial" panose="020B0604020202020204" pitchFamily="34" charset="0"/>
                          <a:cs typeface="Arial" panose="020B0604020202020204" pitchFamily="34" charset="0"/>
                        </a:rPr>
                        <a:t> DSCR supplier contacts and information</a:t>
                      </a:r>
                      <a:endParaRPr lang="en-GB" sz="1050" b="0" i="0" dirty="0">
                        <a:solidFill>
                          <a:srgbClr val="005FB8"/>
                        </a:solidFill>
                        <a:effectLst/>
                        <a:latin typeface="Arial" panose="020B0604020202020204" pitchFamily="34" charset="0"/>
                        <a:cs typeface="Arial" panose="020B0604020202020204" pitchFamily="34" charset="0"/>
                      </a:endParaRPr>
                    </a:p>
                  </a:txBody>
                  <a:tcPr marL="70325" marR="70325" marT="35162" marB="3516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019548165"/>
                  </a:ext>
                </a:extLst>
              </a:tr>
            </a:tbl>
          </a:graphicData>
        </a:graphic>
      </p:graphicFrame>
      <p:sp>
        <p:nvSpPr>
          <p:cNvPr id="6" name="Rectangle 1">
            <a:extLst>
              <a:ext uri="{FF2B5EF4-FFF2-40B4-BE49-F238E27FC236}">
                <a16:creationId xmlns:a16="http://schemas.microsoft.com/office/drawing/2014/main" id="{DC1F221E-E721-68A9-E04E-E1AEBD676E0C}"/>
              </a:ext>
            </a:extLst>
          </p:cNvPr>
          <p:cNvSpPr>
            <a:spLocks noChangeArrowheads="1"/>
          </p:cNvSpPr>
          <p:nvPr/>
        </p:nvSpPr>
        <p:spPr bwMode="auto">
          <a:xfrm>
            <a:off x="3671888" y="18145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71097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EC0FC13D-F7D4-49FA-C8DD-29D982C97DC1}"/>
              </a:ext>
            </a:extLst>
          </p:cNvPr>
          <p:cNvGraphicFramePr>
            <a:graphicFrameLocks noGrp="1"/>
          </p:cNvGraphicFramePr>
          <p:nvPr>
            <p:ph idx="1"/>
            <p:extLst>
              <p:ext uri="{D42A27DB-BD31-4B8C-83A1-F6EECF244321}">
                <p14:modId xmlns:p14="http://schemas.microsoft.com/office/powerpoint/2010/main" val="2876686553"/>
              </p:ext>
            </p:extLst>
          </p:nvPr>
        </p:nvGraphicFramePr>
        <p:xfrm>
          <a:off x="2479363" y="2953618"/>
          <a:ext cx="9548594" cy="2072640"/>
        </p:xfrm>
        <a:graphic>
          <a:graphicData uri="http://schemas.openxmlformats.org/drawingml/2006/table">
            <a:tbl>
              <a:tblPr firstRow="1" bandRow="1">
                <a:tableStyleId>{5C22544A-7EE6-4342-B048-85BDC9FD1C3A}</a:tableStyleId>
              </a:tblPr>
              <a:tblGrid>
                <a:gridCol w="3720808">
                  <a:extLst>
                    <a:ext uri="{9D8B030D-6E8A-4147-A177-3AD203B41FA5}">
                      <a16:colId xmlns:a16="http://schemas.microsoft.com/office/drawing/2014/main" val="1279803320"/>
                    </a:ext>
                  </a:extLst>
                </a:gridCol>
                <a:gridCol w="4230497">
                  <a:extLst>
                    <a:ext uri="{9D8B030D-6E8A-4147-A177-3AD203B41FA5}">
                      <a16:colId xmlns:a16="http://schemas.microsoft.com/office/drawing/2014/main" val="3003256051"/>
                    </a:ext>
                  </a:extLst>
                </a:gridCol>
                <a:gridCol w="1597289">
                  <a:extLst>
                    <a:ext uri="{9D8B030D-6E8A-4147-A177-3AD203B41FA5}">
                      <a16:colId xmlns:a16="http://schemas.microsoft.com/office/drawing/2014/main" val="526830796"/>
                    </a:ext>
                  </a:extLst>
                </a:gridCol>
              </a:tblGrid>
              <a:tr h="184416">
                <a:tc>
                  <a:txBody>
                    <a:bodyPr/>
                    <a:lstStyle/>
                    <a:p>
                      <a:r>
                        <a:rPr lang="en-GB" sz="1400" dirty="0">
                          <a:latin typeface="Arial" panose="020B0604020202020204" pitchFamily="34" charset="0"/>
                          <a:cs typeface="Arial" panose="020B0604020202020204" pitchFamily="34" charset="0"/>
                        </a:rPr>
                        <a:t>Mobilisation &amp; Installation</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Training Offer</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Data Migration</a:t>
                      </a:r>
                    </a:p>
                  </a:txBody>
                  <a:tcPr>
                    <a:solidFill>
                      <a:srgbClr val="005EB8"/>
                    </a:solidFill>
                  </a:tcPr>
                </a:tc>
                <a:extLst>
                  <a:ext uri="{0D108BD9-81ED-4DB2-BD59-A6C34878D82A}">
                    <a16:rowId xmlns:a16="http://schemas.microsoft.com/office/drawing/2014/main" val="1785479990"/>
                  </a:ext>
                </a:extLst>
              </a:tr>
              <a:tr h="1171044">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Timescales vary, but aim to implement at a single ‘office’ within 30 days of contract signature</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Personal onboarding support​</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Flexible implementation by design</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Implementation starts with a Project Kick Off meeting to define scope of the roll out and sets target go-live dates managed by a project manager.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Roll out can be batched for multiple sites.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Regular reviews will be held throughout the onboarding period</a:t>
                      </a:r>
                    </a:p>
                  </a:txBody>
                  <a:tcPr>
                    <a:solidFill>
                      <a:schemeClr val="bg1">
                        <a:lumMod val="95000"/>
                      </a:schemeClr>
                    </a:solidFill>
                  </a:tcPr>
                </a:tc>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Tools and guides online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‘Train the trainer’ approach for large organisations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Tailored training packages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Blended learning package, incorporating online &amp; face-to-face​ training</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1 to 1 training for new starters​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Offers a range of free of charge programmes including weekly webinars and master classes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Assessment tests available for online training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A dedicated Account Manager will be assigned after Go-Live</a:t>
                      </a:r>
                    </a:p>
                  </a:txBody>
                  <a:tcPr>
                    <a:solidFill>
                      <a:schemeClr val="bg1">
                        <a:lumMod val="95000"/>
                      </a:schemeClr>
                    </a:solidFill>
                  </a:tcPr>
                </a:tc>
                <a:tc>
                  <a:txBody>
                    <a:bodyPr/>
                    <a:lstStyle/>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Can support data migration via the ‘Launch’ Project Managers for: paper based/Word/Excel/digital care management system from another software supplier. ​</a:t>
                      </a:r>
                    </a:p>
                  </a:txBody>
                  <a:tcPr>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3" name="Slide Number Placeholder 2">
            <a:extLst>
              <a:ext uri="{FF2B5EF4-FFF2-40B4-BE49-F238E27FC236}">
                <a16:creationId xmlns:a16="http://schemas.microsoft.com/office/drawing/2014/main" id="{2734C757-0B4D-21F5-2153-1F7C26324924}"/>
              </a:ext>
            </a:extLst>
          </p:cNvPr>
          <p:cNvSpPr>
            <a:spLocks noGrp="1"/>
          </p:cNvSpPr>
          <p:nvPr>
            <p:ph type="sldNum" sz="quarter" idx="12"/>
          </p:nvPr>
        </p:nvSpPr>
        <p:spPr/>
        <p:txBody>
          <a:bodyPr/>
          <a:lstStyle/>
          <a:p>
            <a:fld id="{E76F84FA-B8EB-462F-97BA-032CB76B4E3A}" type="slidenum">
              <a:rPr lang="en-GB" smtClean="0"/>
              <a:t>20</a:t>
            </a:fld>
            <a:endParaRPr lang="en-GB"/>
          </a:p>
        </p:txBody>
      </p:sp>
      <p:sp>
        <p:nvSpPr>
          <p:cNvPr id="4" name="Title 3">
            <a:extLst>
              <a:ext uri="{FF2B5EF4-FFF2-40B4-BE49-F238E27FC236}">
                <a16:creationId xmlns:a16="http://schemas.microsoft.com/office/drawing/2014/main" id="{0B2E38AB-F1CD-5251-74E3-3D83194444C1}"/>
              </a:ext>
            </a:extLst>
          </p:cNvPr>
          <p:cNvSpPr>
            <a:spLocks noGrp="1"/>
          </p:cNvSpPr>
          <p:nvPr>
            <p:ph type="title"/>
          </p:nvPr>
        </p:nvSpPr>
        <p:spPr>
          <a:xfrm>
            <a:off x="407368" y="320006"/>
            <a:ext cx="11377264" cy="543595"/>
          </a:xfrm>
        </p:spPr>
        <p:txBody>
          <a:bodyPr>
            <a:normAutofit fontScale="90000"/>
          </a:bodyPr>
          <a:lstStyle/>
          <a:p>
            <a:r>
              <a:rPr lang="en-GB" dirty="0"/>
              <a:t>PASS by </a:t>
            </a:r>
            <a:r>
              <a:rPr lang="en-GB" dirty="0" err="1"/>
              <a:t>everyLIFE</a:t>
            </a:r>
            <a:endParaRPr lang="en-GB" dirty="0"/>
          </a:p>
        </p:txBody>
      </p:sp>
      <p:graphicFrame>
        <p:nvGraphicFramePr>
          <p:cNvPr id="7" name="Table 5">
            <a:extLst>
              <a:ext uri="{FF2B5EF4-FFF2-40B4-BE49-F238E27FC236}">
                <a16:creationId xmlns:a16="http://schemas.microsoft.com/office/drawing/2014/main" id="{B59775D4-0AD8-3CA2-9F44-2B4C79A6DC30}"/>
              </a:ext>
            </a:extLst>
          </p:cNvPr>
          <p:cNvGraphicFramePr>
            <a:graphicFrameLocks/>
          </p:cNvGraphicFramePr>
          <p:nvPr>
            <p:extLst>
              <p:ext uri="{D42A27DB-BD31-4B8C-83A1-F6EECF244321}">
                <p14:modId xmlns:p14="http://schemas.microsoft.com/office/powerpoint/2010/main" val="2581065778"/>
              </p:ext>
            </p:extLst>
          </p:nvPr>
        </p:nvGraphicFramePr>
        <p:xfrm>
          <a:off x="138745" y="4591271"/>
          <a:ext cx="2259898" cy="2118360"/>
        </p:xfrm>
        <a:graphic>
          <a:graphicData uri="http://schemas.openxmlformats.org/drawingml/2006/table">
            <a:tbl>
              <a:tblPr firstRow="1" bandRow="1">
                <a:tableStyleId>{5C22544A-7EE6-4342-B048-85BDC9FD1C3A}</a:tableStyleId>
              </a:tblPr>
              <a:tblGrid>
                <a:gridCol w="1915342">
                  <a:extLst>
                    <a:ext uri="{9D8B030D-6E8A-4147-A177-3AD203B41FA5}">
                      <a16:colId xmlns:a16="http://schemas.microsoft.com/office/drawing/2014/main" val="1279803320"/>
                    </a:ext>
                  </a:extLst>
                </a:gridCol>
                <a:gridCol w="344556">
                  <a:extLst>
                    <a:ext uri="{9D8B030D-6E8A-4147-A177-3AD203B41FA5}">
                      <a16:colId xmlns:a16="http://schemas.microsoft.com/office/drawing/2014/main" val="262344078"/>
                    </a:ext>
                  </a:extLst>
                </a:gridCol>
              </a:tblGrid>
              <a:tr h="132115">
                <a:tc gridSpan="2">
                  <a:txBody>
                    <a:bodyPr/>
                    <a:lstStyle/>
                    <a:p>
                      <a:r>
                        <a:rPr lang="en-GB" sz="1400" dirty="0">
                          <a:latin typeface="Arial" panose="020B0604020202020204" pitchFamily="34" charset="0"/>
                          <a:cs typeface="Arial" panose="020B0604020202020204" pitchFamily="34" charset="0"/>
                        </a:rPr>
                        <a:t>Technology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0">
                <a:tc>
                  <a:txBody>
                    <a:bodyPr/>
                    <a:lstStyle/>
                    <a:p>
                      <a:r>
                        <a:rPr lang="en-GB" sz="1100" b="1" dirty="0">
                          <a:latin typeface="Arial" panose="020B0604020202020204" pitchFamily="34" charset="0"/>
                          <a:cs typeface="Arial" panose="020B0604020202020204" pitchFamily="34" charset="0"/>
                        </a:rPr>
                        <a:t>Mobile application</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155044613"/>
                  </a:ext>
                </a:extLst>
              </a:tr>
              <a:tr h="0">
                <a:tc>
                  <a:txBody>
                    <a:bodyPr/>
                    <a:lstStyle/>
                    <a:p>
                      <a:r>
                        <a:rPr lang="en-GB" sz="1100" b="1" dirty="0">
                          <a:latin typeface="Arial" panose="020B0604020202020204" pitchFamily="34" charset="0"/>
                          <a:cs typeface="Arial" panose="020B0604020202020204" pitchFamily="34" charset="0"/>
                        </a:rPr>
                        <a:t>Desktop application</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201886675"/>
                  </a:ext>
                </a:extLst>
              </a:tr>
              <a:tr h="0">
                <a:tc>
                  <a:txBody>
                    <a:bodyPr/>
                    <a:lstStyle/>
                    <a:p>
                      <a:r>
                        <a:rPr lang="en-GB" sz="1100" b="1" dirty="0">
                          <a:latin typeface="Arial" panose="020B0604020202020204" pitchFamily="34" charset="0"/>
                          <a:cs typeface="Arial" panose="020B0604020202020204" pitchFamily="34" charset="0"/>
                        </a:rPr>
                        <a:t>Browser application</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60800669"/>
                  </a:ext>
                </a:extLst>
              </a:tr>
              <a:tr h="0">
                <a:tc>
                  <a:txBody>
                    <a:bodyPr/>
                    <a:lstStyle/>
                    <a:p>
                      <a:r>
                        <a:rPr lang="en-GB" sz="1100" b="1" dirty="0">
                          <a:latin typeface="Arial" panose="020B0604020202020204" pitchFamily="34" charset="0"/>
                          <a:cs typeface="Arial" panose="020B0604020202020204" pitchFamily="34" charset="0"/>
                        </a:rPr>
                        <a:t>Works offline</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p>
                  </a:txBody>
                  <a:tcPr>
                    <a:solidFill>
                      <a:schemeClr val="accent6">
                        <a:lumMod val="40000"/>
                        <a:lumOff val="60000"/>
                      </a:schemeClr>
                    </a:solidFill>
                  </a:tcPr>
                </a:tc>
                <a:extLst>
                  <a:ext uri="{0D108BD9-81ED-4DB2-BD59-A6C34878D82A}">
                    <a16:rowId xmlns:a16="http://schemas.microsoft.com/office/drawing/2014/main" val="3331986555"/>
                  </a:ext>
                </a:extLst>
              </a:tr>
              <a:tr h="0">
                <a:tc>
                  <a:txBody>
                    <a:bodyPr/>
                    <a:lstStyle/>
                    <a:p>
                      <a:r>
                        <a:rPr lang="en-GB" sz="1100" b="1" dirty="0">
                          <a:latin typeface="Arial" panose="020B0604020202020204" pitchFamily="34" charset="0"/>
                          <a:cs typeface="Arial" panose="020B0604020202020204" pitchFamily="34" charset="0"/>
                        </a:rPr>
                        <a:t>Tech support available</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p>
                  </a:txBody>
                  <a:tcPr>
                    <a:solidFill>
                      <a:schemeClr val="accent6">
                        <a:lumMod val="40000"/>
                        <a:lumOff val="60000"/>
                      </a:schemeClr>
                    </a:solidFill>
                  </a:tcPr>
                </a:tc>
                <a:extLst>
                  <a:ext uri="{0D108BD9-81ED-4DB2-BD59-A6C34878D82A}">
                    <a16:rowId xmlns:a16="http://schemas.microsoft.com/office/drawing/2014/main" val="10331511"/>
                  </a:ext>
                </a:extLst>
              </a:tr>
              <a:tr h="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100" b="1" dirty="0">
                          <a:latin typeface="Arial" panose="020B0604020202020204" pitchFamily="34" charset="0"/>
                          <a:cs typeface="Arial" panose="020B0604020202020204" pitchFamily="34" charset="0"/>
                        </a:rPr>
                        <a:t>Devices can be supplied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p>
                  </a:txBody>
                  <a:tcPr>
                    <a:solidFill>
                      <a:schemeClr val="accent6">
                        <a:lumMod val="40000"/>
                        <a:lumOff val="60000"/>
                      </a:schemeClr>
                    </a:solidFill>
                  </a:tcPr>
                </a:tc>
                <a:extLst>
                  <a:ext uri="{0D108BD9-81ED-4DB2-BD59-A6C34878D82A}">
                    <a16:rowId xmlns:a16="http://schemas.microsoft.com/office/drawing/2014/main" val="196813328"/>
                  </a:ext>
                </a:extLst>
              </a:tr>
              <a:tr h="0">
                <a:tc>
                  <a:txBody>
                    <a:bodyPr/>
                    <a:lstStyle/>
                    <a:p>
                      <a:r>
                        <a:rPr lang="en-GB" sz="1100" b="1" dirty="0">
                          <a:latin typeface="Arial" panose="020B0604020202020204" pitchFamily="34" charset="0"/>
                          <a:cs typeface="Arial" panose="020B0604020202020204" pitchFamily="34" charset="0"/>
                        </a:rPr>
                        <a:t>Own devices can be used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p>
                  </a:txBody>
                  <a:tcPr>
                    <a:solidFill>
                      <a:schemeClr val="accent6">
                        <a:lumMod val="40000"/>
                        <a:lumOff val="60000"/>
                      </a:schemeClr>
                    </a:solidFill>
                  </a:tcPr>
                </a:tc>
                <a:extLst>
                  <a:ext uri="{0D108BD9-81ED-4DB2-BD59-A6C34878D82A}">
                    <a16:rowId xmlns:a16="http://schemas.microsoft.com/office/drawing/2014/main" val="2734113664"/>
                  </a:ext>
                </a:extLst>
              </a:tr>
            </a:tbl>
          </a:graphicData>
        </a:graphic>
      </p:graphicFrame>
      <p:graphicFrame>
        <p:nvGraphicFramePr>
          <p:cNvPr id="8" name="Table 5">
            <a:extLst>
              <a:ext uri="{FF2B5EF4-FFF2-40B4-BE49-F238E27FC236}">
                <a16:creationId xmlns:a16="http://schemas.microsoft.com/office/drawing/2014/main" id="{4488907A-F1F9-054E-4907-2483F91C6C33}"/>
              </a:ext>
            </a:extLst>
          </p:cNvPr>
          <p:cNvGraphicFramePr>
            <a:graphicFrameLocks/>
          </p:cNvGraphicFramePr>
          <p:nvPr>
            <p:extLst>
              <p:ext uri="{D42A27DB-BD31-4B8C-83A1-F6EECF244321}">
                <p14:modId xmlns:p14="http://schemas.microsoft.com/office/powerpoint/2010/main" val="3208312187"/>
              </p:ext>
            </p:extLst>
          </p:nvPr>
        </p:nvGraphicFramePr>
        <p:xfrm>
          <a:off x="138745" y="2145528"/>
          <a:ext cx="2259898" cy="2377440"/>
        </p:xfrm>
        <a:graphic>
          <a:graphicData uri="http://schemas.openxmlformats.org/drawingml/2006/table">
            <a:tbl>
              <a:tblPr firstRow="1" bandRow="1">
                <a:tableStyleId>{5C22544A-7EE6-4342-B048-85BDC9FD1C3A}</a:tableStyleId>
              </a:tblPr>
              <a:tblGrid>
                <a:gridCol w="2000951">
                  <a:extLst>
                    <a:ext uri="{9D8B030D-6E8A-4147-A177-3AD203B41FA5}">
                      <a16:colId xmlns:a16="http://schemas.microsoft.com/office/drawing/2014/main" val="1279803320"/>
                    </a:ext>
                  </a:extLst>
                </a:gridCol>
                <a:gridCol w="258947">
                  <a:extLst>
                    <a:ext uri="{9D8B030D-6E8A-4147-A177-3AD203B41FA5}">
                      <a16:colId xmlns:a16="http://schemas.microsoft.com/office/drawing/2014/main" val="3003256051"/>
                    </a:ext>
                  </a:extLst>
                </a:gridCol>
              </a:tblGrid>
              <a:tr h="0">
                <a:tc gridSpan="2">
                  <a:txBody>
                    <a:bodyPr/>
                    <a:lstStyle/>
                    <a:p>
                      <a:r>
                        <a:rPr lang="en-GB" sz="1400" dirty="0">
                          <a:latin typeface="Arial" panose="020B0604020202020204" pitchFamily="34" charset="0"/>
                          <a:cs typeface="Arial" panose="020B0604020202020204" pitchFamily="34" charset="0"/>
                        </a:rPr>
                        <a:t>Interoperability</a:t>
                      </a:r>
                    </a:p>
                  </a:txBody>
                  <a:tcPr anchor="ctr">
                    <a:solidFill>
                      <a:srgbClr val="005EB8"/>
                    </a:solidFill>
                  </a:tcPr>
                </a:tc>
                <a:tc hMerge="1">
                  <a:txBody>
                    <a:bodyPr/>
                    <a:lstStyle/>
                    <a:p>
                      <a:endParaRPr lang="en-GB" dirty="0"/>
                    </a:p>
                  </a:txBody>
                  <a:tcPr>
                    <a:solidFill>
                      <a:srgbClr val="005EB8"/>
                    </a:solidFill>
                  </a:tcPr>
                </a:tc>
                <a:extLst>
                  <a:ext uri="{0D108BD9-81ED-4DB2-BD59-A6C34878D82A}">
                    <a16:rowId xmlns:a16="http://schemas.microsoft.com/office/drawing/2014/main" val="1785479990"/>
                  </a:ext>
                </a:extLst>
              </a:tr>
              <a:tr h="0">
                <a:tc>
                  <a:txBody>
                    <a:bodyPr/>
                    <a:lstStyle/>
                    <a:p>
                      <a:r>
                        <a:rPr lang="en-GB" sz="1000" b="1" dirty="0">
                          <a:latin typeface="Arial" panose="020B0604020202020204" pitchFamily="34" charset="0"/>
                          <a:cs typeface="Arial" panose="020B0604020202020204" pitchFamily="34" charset="0"/>
                        </a:rPr>
                        <a:t>London Care Record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3372664694"/>
                  </a:ext>
                </a:extLst>
              </a:tr>
              <a:tr h="0">
                <a:tc>
                  <a:txBody>
                    <a:bodyPr/>
                    <a:lstStyle/>
                    <a:p>
                      <a:r>
                        <a:rPr lang="en-GB" sz="1000" b="1" dirty="0">
                          <a:latin typeface="Arial" panose="020B0604020202020204" pitchFamily="34" charset="0"/>
                          <a:cs typeface="Arial" panose="020B0604020202020204" pitchFamily="34" charset="0"/>
                        </a:rPr>
                        <a:t>NHS Mail</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155044613"/>
                  </a:ext>
                </a:extLst>
              </a:tr>
              <a:tr h="0">
                <a:tc>
                  <a:txBody>
                    <a:bodyPr/>
                    <a:lstStyle/>
                    <a:p>
                      <a:r>
                        <a:rPr lang="en-GB" sz="1000" b="1" dirty="0">
                          <a:latin typeface="Arial" panose="020B0604020202020204" pitchFamily="34" charset="0"/>
                          <a:cs typeface="Arial" panose="020B0604020202020204" pitchFamily="34" charset="0"/>
                        </a:rPr>
                        <a:t>London Urgent Care Plan</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201886675"/>
                  </a:ext>
                </a:extLst>
              </a:tr>
              <a:tr h="0">
                <a:tc>
                  <a:txBody>
                    <a:bodyPr/>
                    <a:lstStyle/>
                    <a:p>
                      <a:r>
                        <a:rPr lang="en-GB" sz="1000" b="1" dirty="0" err="1">
                          <a:latin typeface="Arial" panose="020B0604020202020204" pitchFamily="34" charset="0"/>
                          <a:cs typeface="Arial" panose="020B0604020202020204" pitchFamily="34" charset="0"/>
                        </a:rPr>
                        <a:t>eMAR</a:t>
                      </a:r>
                      <a:r>
                        <a:rPr lang="en-GB" sz="1000" b="1" dirty="0">
                          <a:latin typeface="Arial" panose="020B0604020202020204" pitchFamily="34" charset="0"/>
                          <a:cs typeface="Arial" panose="020B0604020202020204" pitchFamily="34" charset="0"/>
                        </a:rPr>
                        <a:t> / pharmacy</a:t>
                      </a:r>
                    </a:p>
                  </a:txBody>
                  <a:tcPr>
                    <a:solidFill>
                      <a:schemeClr val="bg1">
                        <a:lumMod val="85000"/>
                      </a:schemeClr>
                    </a:solidFill>
                  </a:tcPr>
                </a:tc>
                <a:tc>
                  <a:txBody>
                    <a:bodyPr/>
                    <a:lstStyle/>
                    <a:p>
                      <a:pPr algn="ct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60800669"/>
                  </a:ext>
                </a:extLst>
              </a:tr>
              <a:tr h="0">
                <a:tc>
                  <a:txBody>
                    <a:bodyPr/>
                    <a:lstStyle/>
                    <a:p>
                      <a:r>
                        <a:rPr lang="en-GB" sz="1000" b="1" dirty="0">
                          <a:latin typeface="Arial" panose="020B0604020202020204" pitchFamily="34" charset="0"/>
                          <a:cs typeface="Arial" panose="020B0604020202020204" pitchFamily="34" charset="0"/>
                        </a:rPr>
                        <a:t>Monitoring systems</a:t>
                      </a:r>
                    </a:p>
                  </a:txBody>
                  <a:tcPr>
                    <a:solidFill>
                      <a:schemeClr val="bg1">
                        <a:lumMod val="85000"/>
                      </a:schemeClr>
                    </a:solidFill>
                  </a:tcPr>
                </a:tc>
                <a:tc>
                  <a:txBody>
                    <a:bodyPr/>
                    <a:lstStyle/>
                    <a:p>
                      <a:pPr algn="ct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3331986555"/>
                  </a:ext>
                </a:extLst>
              </a:tr>
              <a:tr h="0">
                <a:tc>
                  <a:txBody>
                    <a:bodyPr/>
                    <a:lstStyle/>
                    <a:p>
                      <a:r>
                        <a:rPr lang="en-GB" sz="1000" b="1" dirty="0">
                          <a:latin typeface="Arial" panose="020B0604020202020204" pitchFamily="34" charset="0"/>
                          <a:cs typeface="Arial" panose="020B0604020202020204" pitchFamily="34" charset="0"/>
                        </a:rPr>
                        <a:t>EMIS</a:t>
                      </a:r>
                    </a:p>
                  </a:txBody>
                  <a:tcPr>
                    <a:solidFill>
                      <a:schemeClr val="bg1">
                        <a:lumMod val="85000"/>
                      </a:schemeClr>
                    </a:solidFill>
                  </a:tcPr>
                </a:tc>
                <a:tc>
                  <a:txBody>
                    <a:bodyPr/>
                    <a:lstStyle/>
                    <a:p>
                      <a:pPr algn="ct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0331511"/>
                  </a:ext>
                </a:extLst>
              </a:tr>
              <a:tr h="0">
                <a:tc>
                  <a:txBody>
                    <a:bodyPr/>
                    <a:lstStyle/>
                    <a:p>
                      <a:r>
                        <a:rPr lang="en-GB" sz="1000" b="1" dirty="0">
                          <a:latin typeface="Arial" panose="020B0604020202020204" pitchFamily="34" charset="0"/>
                          <a:cs typeface="Arial" panose="020B0604020202020204" pitchFamily="34" charset="0"/>
                        </a:rPr>
                        <a:t>Health Information Exchange</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96813328"/>
                  </a:ext>
                </a:extLst>
              </a:tr>
              <a:tr h="0">
                <a:tc>
                  <a:txBody>
                    <a:bodyPr/>
                    <a:lstStyle/>
                    <a:p>
                      <a:r>
                        <a:rPr lang="en-GB" sz="1000" b="1" dirty="0">
                          <a:latin typeface="Arial" panose="020B0604020202020204" pitchFamily="34" charset="0"/>
                          <a:cs typeface="Arial" panose="020B0604020202020204" pitchFamily="34" charset="0"/>
                        </a:rPr>
                        <a:t>GP Connect</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2734113664"/>
                  </a:ext>
                </a:extLst>
              </a:tr>
            </a:tbl>
          </a:graphicData>
        </a:graphic>
      </p:graphicFrame>
      <p:sp>
        <p:nvSpPr>
          <p:cNvPr id="2" name="Rectangle: Top Corners Rounded 1">
            <a:extLst>
              <a:ext uri="{FF2B5EF4-FFF2-40B4-BE49-F238E27FC236}">
                <a16:creationId xmlns:a16="http://schemas.microsoft.com/office/drawing/2014/main" id="{0CAB5AA2-947C-9814-C81C-D3117C7DB08F}"/>
              </a:ext>
            </a:extLst>
          </p:cNvPr>
          <p:cNvSpPr/>
          <p:nvPr/>
        </p:nvSpPr>
        <p:spPr>
          <a:xfrm rot="10800000">
            <a:off x="9011477" y="-2"/>
            <a:ext cx="2438401" cy="1184308"/>
          </a:xfrm>
          <a:prstGeom prst="round2Same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Table 5">
            <a:extLst>
              <a:ext uri="{FF2B5EF4-FFF2-40B4-BE49-F238E27FC236}">
                <a16:creationId xmlns:a16="http://schemas.microsoft.com/office/drawing/2014/main" id="{13C10BD0-78A0-43E8-B63D-9C999DFEE33E}"/>
              </a:ext>
            </a:extLst>
          </p:cNvPr>
          <p:cNvGraphicFramePr>
            <a:graphicFrameLocks/>
          </p:cNvGraphicFramePr>
          <p:nvPr>
            <p:extLst>
              <p:ext uri="{D42A27DB-BD31-4B8C-83A1-F6EECF244321}">
                <p14:modId xmlns:p14="http://schemas.microsoft.com/office/powerpoint/2010/main" val="3199642615"/>
              </p:ext>
            </p:extLst>
          </p:nvPr>
        </p:nvGraphicFramePr>
        <p:xfrm>
          <a:off x="2503098" y="5051943"/>
          <a:ext cx="9548594" cy="1668172"/>
        </p:xfrm>
        <a:graphic>
          <a:graphicData uri="http://schemas.openxmlformats.org/drawingml/2006/table">
            <a:tbl>
              <a:tblPr firstRow="1" bandRow="1">
                <a:tableStyleId>{5C22544A-7EE6-4342-B048-85BDC9FD1C3A}</a:tableStyleId>
              </a:tblPr>
              <a:tblGrid>
                <a:gridCol w="4774297">
                  <a:extLst>
                    <a:ext uri="{9D8B030D-6E8A-4147-A177-3AD203B41FA5}">
                      <a16:colId xmlns:a16="http://schemas.microsoft.com/office/drawing/2014/main" val="526830796"/>
                    </a:ext>
                  </a:extLst>
                </a:gridCol>
                <a:gridCol w="4774297">
                  <a:extLst>
                    <a:ext uri="{9D8B030D-6E8A-4147-A177-3AD203B41FA5}">
                      <a16:colId xmlns:a16="http://schemas.microsoft.com/office/drawing/2014/main" val="1638096208"/>
                    </a:ext>
                  </a:extLst>
                </a:gridCol>
              </a:tblGrid>
              <a:tr h="323917">
                <a:tc gridSpan="2">
                  <a:txBody>
                    <a:bodyPr/>
                    <a:lstStyle/>
                    <a:p>
                      <a:r>
                        <a:rPr lang="en-GB" sz="1400" dirty="0">
                          <a:latin typeface="Arial" panose="020B0604020202020204" pitchFamily="34" charset="0"/>
                          <a:cs typeface="Arial" panose="020B0604020202020204" pitchFamily="34" charset="0"/>
                        </a:rPr>
                        <a:t>Illustrative Pricing (excl. VAT)</a:t>
                      </a:r>
                    </a:p>
                  </a:txBody>
                  <a:tcPr anchor="ctr">
                    <a:solidFill>
                      <a:srgbClr val="005EB8"/>
                    </a:solidFill>
                  </a:tcPr>
                </a:tc>
                <a:tc hMerge="1">
                  <a:txBody>
                    <a:bodyPr/>
                    <a:lstStyle/>
                    <a:p>
                      <a:endParaRPr lang="en-GB" sz="1400" dirty="0">
                        <a:latin typeface="Arial" panose="020B0604020202020204" pitchFamily="34" charset="0"/>
                        <a:cs typeface="Arial" panose="020B0604020202020204" pitchFamily="34" charset="0"/>
                      </a:endParaRPr>
                    </a:p>
                  </a:txBody>
                  <a:tcPr anchor="ctr">
                    <a:solidFill>
                      <a:srgbClr val="005EB8"/>
                    </a:solidFill>
                  </a:tcPr>
                </a:tc>
                <a:extLst>
                  <a:ext uri="{0D108BD9-81ED-4DB2-BD59-A6C34878D82A}">
                    <a16:rowId xmlns:a16="http://schemas.microsoft.com/office/drawing/2014/main" val="1785479990"/>
                  </a:ext>
                </a:extLst>
              </a:tr>
              <a:tr h="1344255">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Sliding scale service charge based on number of users (monthly or annual payment schedule). Service charges include software licensing, software upgrades, account management and customer support.​</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One-off up-front implementation charge covers project management, technical system build and training.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Additional offices after the first built within implementation - £195.00 per office build (DSCR only), £250.00 per office build (DSCR with rostering)</a:t>
                      </a:r>
                    </a:p>
                  </a:txBody>
                  <a:tcPr>
                    <a:solidFill>
                      <a:schemeClr val="bg1">
                        <a:lumMod val="95000"/>
                      </a:schemeClr>
                    </a:solidFill>
                  </a:tcPr>
                </a:tc>
                <a:tc>
                  <a:txBody>
                    <a:bodyPr/>
                    <a:lstStyle/>
                    <a:p>
                      <a:pPr marL="171450"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11" name="TextBox 10">
            <a:extLst>
              <a:ext uri="{FF2B5EF4-FFF2-40B4-BE49-F238E27FC236}">
                <a16:creationId xmlns:a16="http://schemas.microsoft.com/office/drawing/2014/main" id="{6CEC905E-0AB4-617A-8ED6-56735826B899}"/>
              </a:ext>
            </a:extLst>
          </p:cNvPr>
          <p:cNvSpPr txBox="1"/>
          <p:nvPr/>
        </p:nvSpPr>
        <p:spPr>
          <a:xfrm>
            <a:off x="9011478" y="549581"/>
            <a:ext cx="2438400" cy="584775"/>
          </a:xfrm>
          <a:prstGeom prst="rect">
            <a:avLst/>
          </a:prstGeom>
          <a:noFill/>
        </p:spPr>
        <p:txBody>
          <a:bodyPr wrap="square">
            <a:spAutoFit/>
          </a:bodyPr>
          <a:lstStyle/>
          <a:p>
            <a:pPr algn="ctr"/>
            <a:r>
              <a:rPr lang="en-GB" sz="1600" b="1" u="sng" dirty="0">
                <a:solidFill>
                  <a:srgbClr val="00A799"/>
                </a:solidFill>
                <a:latin typeface="Arial" panose="020B0604020202020204" pitchFamily="34" charset="0"/>
                <a:hlinkClick r:id="rId2"/>
              </a:rPr>
              <a:t>Video Demonstration</a:t>
            </a:r>
            <a:endParaRPr lang="en-GB" sz="1600" b="1" u="sng" dirty="0">
              <a:solidFill>
                <a:srgbClr val="00A799"/>
              </a:solidFill>
              <a:latin typeface="Arial" panose="020B0604020202020204" pitchFamily="34" charset="0"/>
            </a:endParaRPr>
          </a:p>
          <a:p>
            <a:pPr algn="ctr"/>
            <a:r>
              <a:rPr lang="en-GB" sz="1600" b="1" u="sng" dirty="0">
                <a:solidFill>
                  <a:srgbClr val="00A799"/>
                </a:solidFill>
                <a:latin typeface="Arial" panose="020B0604020202020204" pitchFamily="34" charset="0"/>
                <a:hlinkClick r:id="rId3"/>
              </a:rPr>
              <a:t>Full demo available</a:t>
            </a:r>
            <a:endParaRPr lang="en-GB" sz="1600" b="1" u="sng" dirty="0">
              <a:solidFill>
                <a:srgbClr val="00A799"/>
              </a:solidFill>
              <a:latin typeface="Arial" panose="020B0604020202020204" pitchFamily="34" charset="0"/>
            </a:endParaRPr>
          </a:p>
        </p:txBody>
      </p:sp>
      <p:pic>
        <p:nvPicPr>
          <p:cNvPr id="16386" name="Picture 2" descr="A purple and white logo&#10;&#10;Description automatically generated">
            <a:hlinkClick r:id="rId4"/>
            <a:extLst>
              <a:ext uri="{FF2B5EF4-FFF2-40B4-BE49-F238E27FC236}">
                <a16:creationId xmlns:a16="http://schemas.microsoft.com/office/drawing/2014/main" id="{B26B7924-32C8-E0B8-994B-4F2C2C982B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35339" y="40168"/>
            <a:ext cx="1590675" cy="5905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a:extLst>
              <a:ext uri="{FF2B5EF4-FFF2-40B4-BE49-F238E27FC236}">
                <a16:creationId xmlns:a16="http://schemas.microsoft.com/office/drawing/2014/main" id="{90C6D048-20ED-BDDC-76AF-90C3F1624A73}"/>
              </a:ext>
            </a:extLst>
          </p:cNvPr>
          <p:cNvGraphicFramePr>
            <a:graphicFrameLocks/>
          </p:cNvGraphicFramePr>
          <p:nvPr>
            <p:extLst>
              <p:ext uri="{D42A27DB-BD31-4B8C-83A1-F6EECF244321}">
                <p14:modId xmlns:p14="http://schemas.microsoft.com/office/powerpoint/2010/main" val="4182217844"/>
              </p:ext>
            </p:extLst>
          </p:nvPr>
        </p:nvGraphicFramePr>
        <p:xfrm>
          <a:off x="2484783" y="1265248"/>
          <a:ext cx="5830542" cy="1660308"/>
        </p:xfrm>
        <a:graphic>
          <a:graphicData uri="http://schemas.openxmlformats.org/drawingml/2006/table">
            <a:tbl>
              <a:tblPr firstRow="1" bandRow="1">
                <a:tableStyleId>{5C22544A-7EE6-4342-B048-85BDC9FD1C3A}</a:tableStyleId>
              </a:tblPr>
              <a:tblGrid>
                <a:gridCol w="5830542">
                  <a:extLst>
                    <a:ext uri="{9D8B030D-6E8A-4147-A177-3AD203B41FA5}">
                      <a16:colId xmlns:a16="http://schemas.microsoft.com/office/drawing/2014/main" val="526830796"/>
                    </a:ext>
                  </a:extLst>
                </a:gridCol>
              </a:tblGrid>
              <a:tr h="322390">
                <a:tc>
                  <a:txBody>
                    <a:bodyPr/>
                    <a:lstStyle/>
                    <a:p>
                      <a:r>
                        <a:rPr lang="en-GB" sz="1400" b="0" i="0" kern="1200" dirty="0">
                          <a:solidFill>
                            <a:schemeClr val="lt1"/>
                          </a:solidFill>
                          <a:effectLst/>
                          <a:latin typeface="Arial" panose="020B0604020202020204" pitchFamily="34" charset="0"/>
                          <a:ea typeface="+mn-ea"/>
                          <a:cs typeface="Arial" panose="020B0604020202020204" pitchFamily="34" charset="0"/>
                        </a:rPr>
                        <a:t> </a:t>
                      </a:r>
                      <a:r>
                        <a:rPr lang="en-GB" sz="1400" b="1" i="0" kern="1200" dirty="0">
                          <a:solidFill>
                            <a:schemeClr val="lt1"/>
                          </a:solidFill>
                          <a:effectLst/>
                          <a:latin typeface="Arial" panose="020B0604020202020204" pitchFamily="34" charset="0"/>
                          <a:ea typeface="+mn-ea"/>
                          <a:cs typeface="Arial" panose="020B0604020202020204" pitchFamily="34" charset="0"/>
                        </a:rPr>
                        <a:t>Features </a:t>
                      </a:r>
                      <a:endParaRPr lang="en-GB" sz="1400" dirty="0">
                        <a:latin typeface="Arial" panose="020B0604020202020204" pitchFamily="34" charset="0"/>
                        <a:cs typeface="Arial" panose="020B0604020202020204" pitchFamily="34" charset="0"/>
                      </a:endParaRPr>
                    </a:p>
                  </a:txBody>
                  <a:tcPr anchor="ctr">
                    <a:solidFill>
                      <a:srgbClr val="005EB8"/>
                    </a:solidFill>
                  </a:tcPr>
                </a:tc>
                <a:extLst>
                  <a:ext uri="{0D108BD9-81ED-4DB2-BD59-A6C34878D82A}">
                    <a16:rowId xmlns:a16="http://schemas.microsoft.com/office/drawing/2014/main" val="1785479990"/>
                  </a:ext>
                </a:extLst>
              </a:tr>
              <a:tr h="1337918">
                <a:tc>
                  <a:txBody>
                    <a:bodyPr/>
                    <a:lstStyle/>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For carers: </a:t>
                      </a:r>
                      <a:r>
                        <a:rPr lang="en-GB" sz="1100" b="0" i="0" u="none" strike="noStrike" dirty="0" err="1">
                          <a:solidFill>
                            <a:srgbClr val="000000"/>
                          </a:solidFill>
                          <a:effectLst/>
                          <a:latin typeface="Arial" panose="020B0604020202020204" pitchFamily="34" charset="0"/>
                        </a:rPr>
                        <a:t>bodymaps</a:t>
                      </a:r>
                      <a:r>
                        <a:rPr lang="en-GB" sz="1100" b="0" i="0" u="none" strike="noStrike" dirty="0">
                          <a:solidFill>
                            <a:srgbClr val="000000"/>
                          </a:solidFill>
                          <a:effectLst/>
                          <a:latin typeface="Arial" panose="020B0604020202020204" pitchFamily="34" charset="0"/>
                        </a:rPr>
                        <a:t>, speech-to-text, photos, assessments and observation tools, incident reporting</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For managers: timeline of care, review dates, real time audit trail, outcome tracking</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A record that can be interpreted by auditors to establish that an activity has taken place</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Document builder to create bespoke templates and tailor the pre-built document suite</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Real time reporting</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Safer medication management</a:t>
                      </a:r>
                    </a:p>
                  </a:txBody>
                  <a:tcPr anchor="ctr">
                    <a:lnR w="12700" cap="flat" cmpd="sng" algn="ctr">
                      <a:solidFill>
                        <a:srgbClr val="F2F2F2"/>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4155044613"/>
                  </a:ext>
                </a:extLst>
              </a:tr>
            </a:tbl>
          </a:graphicData>
        </a:graphic>
      </p:graphicFrame>
      <p:graphicFrame>
        <p:nvGraphicFramePr>
          <p:cNvPr id="13" name="Table 5">
            <a:extLst>
              <a:ext uri="{FF2B5EF4-FFF2-40B4-BE49-F238E27FC236}">
                <a16:creationId xmlns:a16="http://schemas.microsoft.com/office/drawing/2014/main" id="{FB13FC22-58FB-C18A-4DF8-7E5697B4C02D}"/>
              </a:ext>
            </a:extLst>
          </p:cNvPr>
          <p:cNvGraphicFramePr>
            <a:graphicFrameLocks/>
          </p:cNvGraphicFramePr>
          <p:nvPr>
            <p:extLst>
              <p:ext uri="{D42A27DB-BD31-4B8C-83A1-F6EECF244321}">
                <p14:modId xmlns:p14="http://schemas.microsoft.com/office/powerpoint/2010/main" val="4201521497"/>
              </p:ext>
            </p:extLst>
          </p:nvPr>
        </p:nvGraphicFramePr>
        <p:xfrm>
          <a:off x="138745" y="1263393"/>
          <a:ext cx="2259898" cy="851309"/>
        </p:xfrm>
        <a:graphic>
          <a:graphicData uri="http://schemas.openxmlformats.org/drawingml/2006/table">
            <a:tbl>
              <a:tblPr firstRow="1" bandRow="1">
                <a:tableStyleId>{5C22544A-7EE6-4342-B048-85BDC9FD1C3A}</a:tableStyleId>
              </a:tblPr>
              <a:tblGrid>
                <a:gridCol w="1809325">
                  <a:extLst>
                    <a:ext uri="{9D8B030D-6E8A-4147-A177-3AD203B41FA5}">
                      <a16:colId xmlns:a16="http://schemas.microsoft.com/office/drawing/2014/main" val="1279803320"/>
                    </a:ext>
                  </a:extLst>
                </a:gridCol>
                <a:gridCol w="450573">
                  <a:extLst>
                    <a:ext uri="{9D8B030D-6E8A-4147-A177-3AD203B41FA5}">
                      <a16:colId xmlns:a16="http://schemas.microsoft.com/office/drawing/2014/main" val="262344078"/>
                    </a:ext>
                  </a:extLst>
                </a:gridCol>
              </a:tblGrid>
              <a:tr h="333149">
                <a:tc gridSpan="2">
                  <a:txBody>
                    <a:bodyPr/>
                    <a:lstStyle/>
                    <a:p>
                      <a:r>
                        <a:rPr lang="en-GB" sz="1400" dirty="0">
                          <a:latin typeface="Arial" panose="020B0604020202020204" pitchFamily="34" charset="0"/>
                          <a:cs typeface="Arial" panose="020B0604020202020204" pitchFamily="34" charset="0"/>
                        </a:rPr>
                        <a:t>Setting Suitability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222099">
                <a:tc>
                  <a:txBody>
                    <a:bodyPr/>
                    <a:lstStyle/>
                    <a:p>
                      <a:r>
                        <a:rPr lang="en-GB" sz="1100" b="1" dirty="0">
                          <a:latin typeface="Arial" panose="020B0604020202020204" pitchFamily="34" charset="0"/>
                          <a:cs typeface="Arial" panose="020B0604020202020204" pitchFamily="34" charset="0"/>
                        </a:rPr>
                        <a:t>Care Homes</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222099">
                <a:tc>
                  <a:txBody>
                    <a:bodyPr/>
                    <a:lstStyle/>
                    <a:p>
                      <a:r>
                        <a:rPr lang="en-GB" sz="1100" b="1" dirty="0">
                          <a:latin typeface="Arial" panose="020B0604020202020204" pitchFamily="34" charset="0"/>
                          <a:cs typeface="Arial" panose="020B0604020202020204" pitchFamily="34" charset="0"/>
                        </a:rPr>
                        <a:t>Domiciliary Care</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201886675"/>
                  </a:ext>
                </a:extLst>
              </a:tr>
            </a:tbl>
          </a:graphicData>
        </a:graphic>
      </p:graphicFrame>
      <p:graphicFrame>
        <p:nvGraphicFramePr>
          <p:cNvPr id="15" name="Table 14">
            <a:extLst>
              <a:ext uri="{FF2B5EF4-FFF2-40B4-BE49-F238E27FC236}">
                <a16:creationId xmlns:a16="http://schemas.microsoft.com/office/drawing/2014/main" id="{EF7F24FF-2101-10EE-710D-8DCA718FBF97}"/>
              </a:ext>
            </a:extLst>
          </p:cNvPr>
          <p:cNvGraphicFramePr>
            <a:graphicFrameLocks noGrp="1"/>
          </p:cNvGraphicFramePr>
          <p:nvPr>
            <p:extLst>
              <p:ext uri="{D42A27DB-BD31-4B8C-83A1-F6EECF244321}">
                <p14:modId xmlns:p14="http://schemas.microsoft.com/office/powerpoint/2010/main" val="708750858"/>
              </p:ext>
            </p:extLst>
          </p:nvPr>
        </p:nvGraphicFramePr>
        <p:xfrm>
          <a:off x="7279628" y="5092704"/>
          <a:ext cx="4728451" cy="1463040"/>
        </p:xfrm>
        <a:graphic>
          <a:graphicData uri="http://schemas.openxmlformats.org/drawingml/2006/table">
            <a:tbl>
              <a:tblPr/>
              <a:tblGrid>
                <a:gridCol w="1039926">
                  <a:extLst>
                    <a:ext uri="{9D8B030D-6E8A-4147-A177-3AD203B41FA5}">
                      <a16:colId xmlns:a16="http://schemas.microsoft.com/office/drawing/2014/main" val="300602174"/>
                    </a:ext>
                  </a:extLst>
                </a:gridCol>
                <a:gridCol w="1806015">
                  <a:extLst>
                    <a:ext uri="{9D8B030D-6E8A-4147-A177-3AD203B41FA5}">
                      <a16:colId xmlns:a16="http://schemas.microsoft.com/office/drawing/2014/main" val="2205440343"/>
                    </a:ext>
                  </a:extLst>
                </a:gridCol>
                <a:gridCol w="1882510">
                  <a:extLst>
                    <a:ext uri="{9D8B030D-6E8A-4147-A177-3AD203B41FA5}">
                      <a16:colId xmlns:a16="http://schemas.microsoft.com/office/drawing/2014/main" val="2284819568"/>
                    </a:ext>
                  </a:extLst>
                </a:gridCol>
              </a:tblGrid>
              <a:tr h="124989">
                <a:tc gridSpan="3">
                  <a:txBody>
                    <a:bodyPr/>
                    <a:lstStyle/>
                    <a:p>
                      <a:pPr algn="ctr" rtl="0" fontAlgn="base"/>
                      <a:r>
                        <a:rPr lang="en-GB" sz="1100" b="1" i="0" dirty="0">
                          <a:solidFill>
                            <a:schemeClr val="bg1"/>
                          </a:solidFill>
                          <a:effectLst/>
                          <a:latin typeface="Arial" panose="020B0604020202020204" pitchFamily="34" charset="0"/>
                        </a:rPr>
                        <a:t>Licensing Bands</a:t>
                      </a:r>
                      <a:endParaRPr lang="en-GB" sz="2400" b="0" i="0" dirty="0">
                        <a:solidFill>
                          <a:schemeClr val="bg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pPr algn="ctr" rtl="0" fontAlgn="base"/>
                      <a:endParaRPr lang="en-GB" sz="2400" b="0" i="0" dirty="0">
                        <a:solidFill>
                          <a:schemeClr val="bg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1733431"/>
                  </a:ext>
                </a:extLst>
              </a:tr>
              <a:tr h="176454">
                <a:tc>
                  <a:txBody>
                    <a:bodyPr/>
                    <a:lstStyle/>
                    <a:p>
                      <a:pPr algn="ctr" rtl="0" fontAlgn="base"/>
                      <a:r>
                        <a:rPr lang="en-GB" sz="900" b="1" i="0" dirty="0">
                          <a:solidFill>
                            <a:schemeClr val="tx1"/>
                          </a:solidFill>
                          <a:effectLst/>
                          <a:latin typeface="Arial" panose="020B0604020202020204" pitchFamily="34" charset="0"/>
                        </a:rPr>
                        <a:t>Service users </a:t>
                      </a:r>
                      <a:r>
                        <a:rPr lang="en-GB" sz="900" b="0" i="0" dirty="0">
                          <a:solidFill>
                            <a:schemeClr val="tx1"/>
                          </a:solidFill>
                          <a:effectLst/>
                          <a:latin typeface="Arial" panose="020B0604020202020204" pitchFamily="34" charset="0"/>
                        </a:rPr>
                        <a:t>​</a:t>
                      </a:r>
                      <a:endParaRPr lang="en-GB" b="0" i="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base"/>
                      <a:r>
                        <a:rPr lang="en-GB" sz="900" b="1" i="0" dirty="0">
                          <a:solidFill>
                            <a:schemeClr val="tx1"/>
                          </a:solidFill>
                          <a:effectLst/>
                          <a:latin typeface="Arial" panose="020B0604020202020204" pitchFamily="34" charset="0"/>
                        </a:rPr>
                        <a:t>Price per month (DSCR only) </a:t>
                      </a:r>
                      <a:r>
                        <a:rPr lang="en-GB" sz="900" b="0" i="0" dirty="0">
                          <a:solidFill>
                            <a:schemeClr val="tx1"/>
                          </a:solidFill>
                          <a:effectLst/>
                          <a:latin typeface="Arial" panose="020B0604020202020204" pitchFamily="34" charset="0"/>
                        </a:rPr>
                        <a:t>​</a:t>
                      </a:r>
                      <a:endParaRPr lang="en-GB" b="0" i="0" dirty="0">
                        <a:solidFill>
                          <a:schemeClr val="tx1"/>
                        </a:solidFill>
                        <a:effectLs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base"/>
                      <a:r>
                        <a:rPr lang="en-GB" sz="900" b="1" i="0" dirty="0">
                          <a:solidFill>
                            <a:schemeClr val="tx1"/>
                          </a:solidFill>
                          <a:effectLst/>
                          <a:latin typeface="Arial" panose="020B0604020202020204" pitchFamily="34" charset="0"/>
                          <a:cs typeface="Arial" panose="020B0604020202020204" pitchFamily="34" charset="0"/>
                        </a:rPr>
                        <a:t>Price per month (+Rostering)</a:t>
                      </a: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32560159"/>
                  </a:ext>
                </a:extLst>
              </a:tr>
              <a:tr h="117636">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Up to 15</a:t>
                      </a: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£180.00</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£360.00</a:t>
                      </a: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045045116"/>
                  </a:ext>
                </a:extLst>
              </a:tr>
              <a:tr h="117636">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16-50</a:t>
                      </a: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£6.60 per service user</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£13.20 per service user</a:t>
                      </a: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659325798"/>
                  </a:ext>
                </a:extLst>
              </a:tr>
              <a:tr h="117636">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51-150</a:t>
                      </a: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£4.20 per service user</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£8.40 per service user</a:t>
                      </a: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521930032"/>
                  </a:ext>
                </a:extLst>
              </a:tr>
              <a:tr h="117636">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151+</a:t>
                      </a: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£3.70 per service user</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£7.40 per service user</a:t>
                      </a: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6971921"/>
                  </a:ext>
                </a:extLst>
              </a:tr>
            </a:tbl>
          </a:graphicData>
        </a:graphic>
      </p:graphicFrame>
      <p:pic>
        <p:nvPicPr>
          <p:cNvPr id="18" name="Picture 17">
            <a:extLst>
              <a:ext uri="{FF2B5EF4-FFF2-40B4-BE49-F238E27FC236}">
                <a16:creationId xmlns:a16="http://schemas.microsoft.com/office/drawing/2014/main" id="{C93FC088-E515-4849-103A-2772E90B0E38}"/>
              </a:ext>
            </a:extLst>
          </p:cNvPr>
          <p:cNvPicPr>
            <a:picLocks noChangeAspect="1"/>
          </p:cNvPicPr>
          <p:nvPr/>
        </p:nvPicPr>
        <p:blipFill>
          <a:blip r:embed="rId6"/>
          <a:stretch>
            <a:fillRect/>
          </a:stretch>
        </p:blipFill>
        <p:spPr>
          <a:xfrm>
            <a:off x="8409401" y="1309090"/>
            <a:ext cx="2766310" cy="1579518"/>
          </a:xfrm>
          <a:prstGeom prst="rect">
            <a:avLst/>
          </a:prstGeom>
        </p:spPr>
      </p:pic>
      <p:pic>
        <p:nvPicPr>
          <p:cNvPr id="20" name="Picture 19">
            <a:extLst>
              <a:ext uri="{FF2B5EF4-FFF2-40B4-BE49-F238E27FC236}">
                <a16:creationId xmlns:a16="http://schemas.microsoft.com/office/drawing/2014/main" id="{40F06328-DC8E-2372-83DA-43F16A79E307}"/>
              </a:ext>
            </a:extLst>
          </p:cNvPr>
          <p:cNvPicPr>
            <a:picLocks noChangeAspect="1"/>
          </p:cNvPicPr>
          <p:nvPr/>
        </p:nvPicPr>
        <p:blipFill>
          <a:blip r:embed="rId7"/>
          <a:stretch>
            <a:fillRect/>
          </a:stretch>
        </p:blipFill>
        <p:spPr>
          <a:xfrm>
            <a:off x="10993435" y="1267625"/>
            <a:ext cx="818123" cy="1660308"/>
          </a:xfrm>
          <a:prstGeom prst="rect">
            <a:avLst/>
          </a:prstGeom>
        </p:spPr>
      </p:pic>
      <p:sp>
        <p:nvSpPr>
          <p:cNvPr id="9" name="TextBox 8">
            <a:extLst>
              <a:ext uri="{FF2B5EF4-FFF2-40B4-BE49-F238E27FC236}">
                <a16:creationId xmlns:a16="http://schemas.microsoft.com/office/drawing/2014/main" id="{5E1C2AF8-3522-FF6B-9832-04F8F5508055}"/>
              </a:ext>
            </a:extLst>
          </p:cNvPr>
          <p:cNvSpPr txBox="1"/>
          <p:nvPr/>
        </p:nvSpPr>
        <p:spPr>
          <a:xfrm>
            <a:off x="0" y="946292"/>
            <a:ext cx="8385629" cy="246221"/>
          </a:xfrm>
          <a:prstGeom prst="rect">
            <a:avLst/>
          </a:prstGeom>
          <a:noFill/>
        </p:spPr>
        <p:txBody>
          <a:bodyPr wrap="none" rtlCol="0">
            <a:spAutoFit/>
          </a:bodyPr>
          <a:lstStyle/>
          <a:p>
            <a:r>
              <a:rPr lang="en-GB" sz="1000" dirty="0">
                <a:solidFill>
                  <a:schemeClr val="bg1"/>
                </a:solidFill>
                <a:latin typeface="Arial" panose="020B0604020202020204" pitchFamily="34" charset="0"/>
                <a:cs typeface="Arial" panose="020B0604020202020204" pitchFamily="34" charset="0"/>
              </a:rPr>
              <a:t>Information taken from the </a:t>
            </a:r>
            <a:r>
              <a:rPr lang="en-GB" sz="1000" dirty="0">
                <a:solidFill>
                  <a:schemeClr val="bg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Digitising Social Care Assured Solutions List</a:t>
            </a:r>
            <a:r>
              <a:rPr lang="en-GB" sz="1000" dirty="0">
                <a:solidFill>
                  <a:schemeClr val="bg1"/>
                </a:solidFill>
                <a:latin typeface="Arial" panose="020B0604020202020204" pitchFamily="34" charset="0"/>
                <a:cs typeface="Arial" panose="020B0604020202020204" pitchFamily="34" charset="0"/>
              </a:rPr>
              <a:t> and answers to a NWL questionnaire from </a:t>
            </a:r>
            <a:r>
              <a:rPr lang="en-GB" sz="1000" dirty="0" err="1">
                <a:solidFill>
                  <a:schemeClr val="bg1"/>
                </a:solidFill>
                <a:latin typeface="Arial" panose="020B0604020202020204" pitchFamily="34" charset="0"/>
                <a:cs typeface="Arial" panose="020B0604020202020204" pitchFamily="34" charset="0"/>
              </a:rPr>
              <a:t>everyLIFE</a:t>
            </a:r>
            <a:r>
              <a:rPr lang="en-GB" sz="1000" dirty="0">
                <a:solidFill>
                  <a:schemeClr val="bg1"/>
                </a:solidFill>
                <a:latin typeface="Arial" panose="020B0604020202020204" pitchFamily="34" charset="0"/>
                <a:cs typeface="Arial" panose="020B0604020202020204" pitchFamily="34" charset="0"/>
              </a:rPr>
              <a:t> on 27 March 2023  </a:t>
            </a:r>
          </a:p>
        </p:txBody>
      </p:sp>
    </p:spTree>
    <p:extLst>
      <p:ext uri="{BB962C8B-B14F-4D97-AF65-F5344CB8AC3E}">
        <p14:creationId xmlns:p14="http://schemas.microsoft.com/office/powerpoint/2010/main" val="3404291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734C757-0B4D-21F5-2153-1F7C26324924}"/>
              </a:ext>
            </a:extLst>
          </p:cNvPr>
          <p:cNvSpPr>
            <a:spLocks noGrp="1"/>
          </p:cNvSpPr>
          <p:nvPr>
            <p:ph type="sldNum" sz="quarter" idx="12"/>
          </p:nvPr>
        </p:nvSpPr>
        <p:spPr/>
        <p:txBody>
          <a:bodyPr/>
          <a:lstStyle/>
          <a:p>
            <a:fld id="{E76F84FA-B8EB-462F-97BA-032CB76B4E3A}" type="slidenum">
              <a:rPr lang="en-GB" smtClean="0"/>
              <a:t>21</a:t>
            </a:fld>
            <a:endParaRPr lang="en-GB"/>
          </a:p>
        </p:txBody>
      </p:sp>
      <p:sp>
        <p:nvSpPr>
          <p:cNvPr id="4" name="Title 3">
            <a:extLst>
              <a:ext uri="{FF2B5EF4-FFF2-40B4-BE49-F238E27FC236}">
                <a16:creationId xmlns:a16="http://schemas.microsoft.com/office/drawing/2014/main" id="{0B2E38AB-F1CD-5251-74E3-3D83194444C1}"/>
              </a:ext>
            </a:extLst>
          </p:cNvPr>
          <p:cNvSpPr>
            <a:spLocks noGrp="1"/>
          </p:cNvSpPr>
          <p:nvPr>
            <p:ph type="title"/>
          </p:nvPr>
        </p:nvSpPr>
        <p:spPr>
          <a:xfrm>
            <a:off x="407368" y="320006"/>
            <a:ext cx="11377264" cy="543595"/>
          </a:xfrm>
        </p:spPr>
        <p:txBody>
          <a:bodyPr>
            <a:normAutofit fontScale="90000"/>
          </a:bodyPr>
          <a:lstStyle/>
          <a:p>
            <a:r>
              <a:rPr lang="en-GB" dirty="0"/>
              <a:t>Person Centred Software</a:t>
            </a:r>
          </a:p>
        </p:txBody>
      </p:sp>
      <p:graphicFrame>
        <p:nvGraphicFramePr>
          <p:cNvPr id="7" name="Table 5">
            <a:extLst>
              <a:ext uri="{FF2B5EF4-FFF2-40B4-BE49-F238E27FC236}">
                <a16:creationId xmlns:a16="http://schemas.microsoft.com/office/drawing/2014/main" id="{B59775D4-0AD8-3CA2-9F44-2B4C79A6DC30}"/>
              </a:ext>
            </a:extLst>
          </p:cNvPr>
          <p:cNvGraphicFramePr>
            <a:graphicFrameLocks/>
          </p:cNvGraphicFramePr>
          <p:nvPr>
            <p:extLst>
              <p:ext uri="{D42A27DB-BD31-4B8C-83A1-F6EECF244321}">
                <p14:modId xmlns:p14="http://schemas.microsoft.com/office/powerpoint/2010/main" val="2582018300"/>
              </p:ext>
            </p:extLst>
          </p:nvPr>
        </p:nvGraphicFramePr>
        <p:xfrm>
          <a:off x="138343" y="4550488"/>
          <a:ext cx="2259898" cy="2118360"/>
        </p:xfrm>
        <a:graphic>
          <a:graphicData uri="http://schemas.openxmlformats.org/drawingml/2006/table">
            <a:tbl>
              <a:tblPr firstRow="1" bandRow="1">
                <a:tableStyleId>{5C22544A-7EE6-4342-B048-85BDC9FD1C3A}</a:tableStyleId>
              </a:tblPr>
              <a:tblGrid>
                <a:gridCol w="1915342">
                  <a:extLst>
                    <a:ext uri="{9D8B030D-6E8A-4147-A177-3AD203B41FA5}">
                      <a16:colId xmlns:a16="http://schemas.microsoft.com/office/drawing/2014/main" val="1279803320"/>
                    </a:ext>
                  </a:extLst>
                </a:gridCol>
                <a:gridCol w="344556">
                  <a:extLst>
                    <a:ext uri="{9D8B030D-6E8A-4147-A177-3AD203B41FA5}">
                      <a16:colId xmlns:a16="http://schemas.microsoft.com/office/drawing/2014/main" val="262344078"/>
                    </a:ext>
                  </a:extLst>
                </a:gridCol>
              </a:tblGrid>
              <a:tr h="132115">
                <a:tc gridSpan="2">
                  <a:txBody>
                    <a:bodyPr/>
                    <a:lstStyle/>
                    <a:p>
                      <a:r>
                        <a:rPr lang="en-GB" sz="1400" dirty="0">
                          <a:latin typeface="Arial" panose="020B0604020202020204" pitchFamily="34" charset="0"/>
                          <a:cs typeface="Arial" panose="020B0604020202020204" pitchFamily="34" charset="0"/>
                        </a:rPr>
                        <a:t>Technology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0">
                <a:tc>
                  <a:txBody>
                    <a:bodyPr/>
                    <a:lstStyle/>
                    <a:p>
                      <a:r>
                        <a:rPr lang="en-GB" sz="1100" b="1" dirty="0">
                          <a:latin typeface="Arial" panose="020B0604020202020204" pitchFamily="34" charset="0"/>
                          <a:cs typeface="Arial" panose="020B0604020202020204" pitchFamily="34" charset="0"/>
                        </a:rPr>
                        <a:t>Mobile application</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0">
                <a:tc>
                  <a:txBody>
                    <a:bodyPr/>
                    <a:lstStyle/>
                    <a:p>
                      <a:r>
                        <a:rPr lang="en-GB" sz="1100" b="1" dirty="0">
                          <a:latin typeface="Arial" panose="020B0604020202020204" pitchFamily="34" charset="0"/>
                          <a:cs typeface="Arial" panose="020B0604020202020204" pitchFamily="34" charset="0"/>
                        </a:rPr>
                        <a:t>Desktop application</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dk1"/>
                          </a:solidFill>
                          <a:effectLst/>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201886675"/>
                  </a:ext>
                </a:extLst>
              </a:tr>
              <a:tr h="0">
                <a:tc>
                  <a:txBody>
                    <a:bodyPr/>
                    <a:lstStyle/>
                    <a:p>
                      <a:r>
                        <a:rPr lang="en-GB" sz="1100" b="1" dirty="0">
                          <a:latin typeface="Arial" panose="020B0604020202020204" pitchFamily="34" charset="0"/>
                          <a:cs typeface="Arial" panose="020B0604020202020204" pitchFamily="34" charset="0"/>
                        </a:rPr>
                        <a:t>Browser application</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60800669"/>
                  </a:ext>
                </a:extLst>
              </a:tr>
              <a:tr h="0">
                <a:tc>
                  <a:txBody>
                    <a:bodyPr/>
                    <a:lstStyle/>
                    <a:p>
                      <a:r>
                        <a:rPr lang="en-GB" sz="1100" b="1" dirty="0">
                          <a:latin typeface="Arial" panose="020B0604020202020204" pitchFamily="34" charset="0"/>
                          <a:cs typeface="Arial" panose="020B0604020202020204" pitchFamily="34" charset="0"/>
                        </a:rPr>
                        <a:t>Works offline</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3331986555"/>
                  </a:ext>
                </a:extLst>
              </a:tr>
              <a:tr h="0">
                <a:tc>
                  <a:txBody>
                    <a:bodyPr/>
                    <a:lstStyle/>
                    <a:p>
                      <a:r>
                        <a:rPr lang="en-GB" sz="1100" b="1" dirty="0">
                          <a:latin typeface="Arial" panose="020B0604020202020204" pitchFamily="34" charset="0"/>
                          <a:cs typeface="Arial" panose="020B0604020202020204" pitchFamily="34" charset="0"/>
                        </a:rPr>
                        <a:t>Tech support available</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10331511"/>
                  </a:ext>
                </a:extLst>
              </a:tr>
              <a:tr h="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100" b="1" dirty="0">
                          <a:latin typeface="Arial" panose="020B0604020202020204" pitchFamily="34" charset="0"/>
                          <a:cs typeface="Arial" panose="020B0604020202020204" pitchFamily="34" charset="0"/>
                        </a:rPr>
                        <a:t>Devices can be supplied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196813328"/>
                  </a:ext>
                </a:extLst>
              </a:tr>
              <a:tr h="0">
                <a:tc>
                  <a:txBody>
                    <a:bodyPr/>
                    <a:lstStyle/>
                    <a:p>
                      <a:r>
                        <a:rPr lang="en-GB" sz="1100" b="1" dirty="0">
                          <a:latin typeface="Arial" panose="020B0604020202020204" pitchFamily="34" charset="0"/>
                          <a:cs typeface="Arial" panose="020B0604020202020204" pitchFamily="34" charset="0"/>
                        </a:rPr>
                        <a:t>Own devices can be used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2734113664"/>
                  </a:ext>
                </a:extLst>
              </a:tr>
            </a:tbl>
          </a:graphicData>
        </a:graphic>
      </p:graphicFrame>
      <p:graphicFrame>
        <p:nvGraphicFramePr>
          <p:cNvPr id="8" name="Table 5">
            <a:extLst>
              <a:ext uri="{FF2B5EF4-FFF2-40B4-BE49-F238E27FC236}">
                <a16:creationId xmlns:a16="http://schemas.microsoft.com/office/drawing/2014/main" id="{4488907A-F1F9-054E-4907-2483F91C6C33}"/>
              </a:ext>
            </a:extLst>
          </p:cNvPr>
          <p:cNvGraphicFramePr>
            <a:graphicFrameLocks/>
          </p:cNvGraphicFramePr>
          <p:nvPr>
            <p:extLst>
              <p:ext uri="{D42A27DB-BD31-4B8C-83A1-F6EECF244321}">
                <p14:modId xmlns:p14="http://schemas.microsoft.com/office/powerpoint/2010/main" val="374707558"/>
              </p:ext>
            </p:extLst>
          </p:nvPr>
        </p:nvGraphicFramePr>
        <p:xfrm>
          <a:off x="138745" y="2136344"/>
          <a:ext cx="2259898" cy="2377440"/>
        </p:xfrm>
        <a:graphic>
          <a:graphicData uri="http://schemas.openxmlformats.org/drawingml/2006/table">
            <a:tbl>
              <a:tblPr firstRow="1" bandRow="1">
                <a:tableStyleId>{5C22544A-7EE6-4342-B048-85BDC9FD1C3A}</a:tableStyleId>
              </a:tblPr>
              <a:tblGrid>
                <a:gridCol w="1991807">
                  <a:extLst>
                    <a:ext uri="{9D8B030D-6E8A-4147-A177-3AD203B41FA5}">
                      <a16:colId xmlns:a16="http://schemas.microsoft.com/office/drawing/2014/main" val="1279803320"/>
                    </a:ext>
                  </a:extLst>
                </a:gridCol>
                <a:gridCol w="268091">
                  <a:extLst>
                    <a:ext uri="{9D8B030D-6E8A-4147-A177-3AD203B41FA5}">
                      <a16:colId xmlns:a16="http://schemas.microsoft.com/office/drawing/2014/main" val="3003256051"/>
                    </a:ext>
                  </a:extLst>
                </a:gridCol>
              </a:tblGrid>
              <a:tr h="0">
                <a:tc gridSpan="2">
                  <a:txBody>
                    <a:bodyPr/>
                    <a:lstStyle/>
                    <a:p>
                      <a:r>
                        <a:rPr lang="en-GB" sz="1400" dirty="0">
                          <a:latin typeface="Arial" panose="020B0604020202020204" pitchFamily="34" charset="0"/>
                          <a:cs typeface="Arial" panose="020B0604020202020204" pitchFamily="34" charset="0"/>
                        </a:rPr>
                        <a:t>Interoperability</a:t>
                      </a:r>
                    </a:p>
                  </a:txBody>
                  <a:tcPr anchor="ctr">
                    <a:solidFill>
                      <a:srgbClr val="005EB8"/>
                    </a:solidFill>
                  </a:tcPr>
                </a:tc>
                <a:tc hMerge="1">
                  <a:txBody>
                    <a:bodyPr/>
                    <a:lstStyle/>
                    <a:p>
                      <a:endParaRPr lang="en-GB" dirty="0"/>
                    </a:p>
                  </a:txBody>
                  <a:tcPr>
                    <a:solidFill>
                      <a:srgbClr val="005EB8"/>
                    </a:solidFill>
                  </a:tcPr>
                </a:tc>
                <a:extLst>
                  <a:ext uri="{0D108BD9-81ED-4DB2-BD59-A6C34878D82A}">
                    <a16:rowId xmlns:a16="http://schemas.microsoft.com/office/drawing/2014/main" val="1785479990"/>
                  </a:ext>
                </a:extLst>
              </a:tr>
              <a:tr h="0">
                <a:tc>
                  <a:txBody>
                    <a:bodyPr/>
                    <a:lstStyle/>
                    <a:p>
                      <a:r>
                        <a:rPr lang="en-GB" sz="1000" b="1" dirty="0">
                          <a:latin typeface="Arial" panose="020B0604020202020204" pitchFamily="34" charset="0"/>
                          <a:cs typeface="Arial" panose="020B0604020202020204" pitchFamily="34" charset="0"/>
                        </a:rPr>
                        <a:t>London Care Record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3219590592"/>
                  </a:ext>
                </a:extLst>
              </a:tr>
              <a:tr h="0">
                <a:tc>
                  <a:txBody>
                    <a:bodyPr/>
                    <a:lstStyle/>
                    <a:p>
                      <a:r>
                        <a:rPr lang="en-GB" sz="1000" b="1" dirty="0">
                          <a:latin typeface="Arial" panose="020B0604020202020204" pitchFamily="34" charset="0"/>
                          <a:cs typeface="Arial" panose="020B0604020202020204" pitchFamily="34" charset="0"/>
                        </a:rPr>
                        <a:t>NHS Mail</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0">
                <a:tc>
                  <a:txBody>
                    <a:bodyPr/>
                    <a:lstStyle/>
                    <a:p>
                      <a:r>
                        <a:rPr lang="en-GB" sz="1000" b="1" dirty="0">
                          <a:latin typeface="Arial" panose="020B0604020202020204" pitchFamily="34" charset="0"/>
                          <a:cs typeface="Arial" panose="020B0604020202020204" pitchFamily="34" charset="0"/>
                        </a:rPr>
                        <a:t>London Urgent Care Plan</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201886675"/>
                  </a:ext>
                </a:extLst>
              </a:tr>
              <a:tr h="0">
                <a:tc>
                  <a:txBody>
                    <a:bodyPr/>
                    <a:lstStyle/>
                    <a:p>
                      <a:r>
                        <a:rPr lang="en-GB" sz="1000" b="1" dirty="0" err="1">
                          <a:latin typeface="Arial" panose="020B0604020202020204" pitchFamily="34" charset="0"/>
                          <a:cs typeface="Arial" panose="020B0604020202020204" pitchFamily="34" charset="0"/>
                        </a:rPr>
                        <a:t>eMAR</a:t>
                      </a:r>
                      <a:r>
                        <a:rPr lang="en-GB" sz="1000" b="1" dirty="0">
                          <a:latin typeface="Arial" panose="020B0604020202020204" pitchFamily="34" charset="0"/>
                          <a:cs typeface="Arial" panose="020B0604020202020204" pitchFamily="34" charset="0"/>
                        </a:rPr>
                        <a:t> / pharmacy</a:t>
                      </a:r>
                    </a:p>
                  </a:txBody>
                  <a:tcPr>
                    <a:solidFill>
                      <a:schemeClr val="bg1">
                        <a:lumMod val="85000"/>
                      </a:schemeClr>
                    </a:solidFill>
                  </a:tcPr>
                </a:tc>
                <a:tc>
                  <a:txBody>
                    <a:bodyPr/>
                    <a:lstStyle/>
                    <a:p>
                      <a:pPr algn="ctr"/>
                      <a:r>
                        <a:rPr kumimoji="0" lang="en-GB" sz="1100" b="0" i="0" u="none" strike="noStrike" kern="1200" cap="none" spc="0" normalizeH="0" baseline="0" noProof="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60800669"/>
                  </a:ext>
                </a:extLst>
              </a:tr>
              <a:tr h="0">
                <a:tc>
                  <a:txBody>
                    <a:bodyPr/>
                    <a:lstStyle/>
                    <a:p>
                      <a:r>
                        <a:rPr lang="en-GB" sz="1000" b="1" dirty="0">
                          <a:latin typeface="Arial" panose="020B0604020202020204" pitchFamily="34" charset="0"/>
                          <a:cs typeface="Arial" panose="020B0604020202020204" pitchFamily="34" charset="0"/>
                        </a:rPr>
                        <a:t>Monitoring systems</a:t>
                      </a:r>
                    </a:p>
                  </a:txBody>
                  <a:tcPr>
                    <a:solidFill>
                      <a:schemeClr val="bg1">
                        <a:lumMod val="85000"/>
                      </a:schemeClr>
                    </a:solidFill>
                  </a:tcPr>
                </a:tc>
                <a:tc>
                  <a:txBody>
                    <a:bodyPr/>
                    <a:lstStyle/>
                    <a:p>
                      <a:pPr algn="ctr"/>
                      <a:r>
                        <a:rPr kumimoji="0" lang="en-GB" sz="1100" b="0" i="0" u="none" strike="noStrike" kern="1200" cap="none" spc="0" normalizeH="0" baseline="0" noProof="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3331986555"/>
                  </a:ext>
                </a:extLst>
              </a:tr>
              <a:tr h="0">
                <a:tc>
                  <a:txBody>
                    <a:bodyPr/>
                    <a:lstStyle/>
                    <a:p>
                      <a:r>
                        <a:rPr lang="en-GB" sz="1000" b="1" dirty="0">
                          <a:latin typeface="Arial" panose="020B0604020202020204" pitchFamily="34" charset="0"/>
                          <a:cs typeface="Arial" panose="020B0604020202020204" pitchFamily="34" charset="0"/>
                        </a:rPr>
                        <a:t>EMIS</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10331511"/>
                  </a:ext>
                </a:extLst>
              </a:tr>
              <a:tr h="0">
                <a:tc>
                  <a:txBody>
                    <a:bodyPr/>
                    <a:lstStyle/>
                    <a:p>
                      <a:r>
                        <a:rPr lang="en-GB" sz="1000" b="1" dirty="0">
                          <a:latin typeface="Arial" panose="020B0604020202020204" pitchFamily="34" charset="0"/>
                          <a:cs typeface="Arial" panose="020B0604020202020204" pitchFamily="34" charset="0"/>
                        </a:rPr>
                        <a:t>Health Information Exchange</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196813328"/>
                  </a:ext>
                </a:extLst>
              </a:tr>
              <a:tr h="0">
                <a:tc>
                  <a:txBody>
                    <a:bodyPr/>
                    <a:lstStyle/>
                    <a:p>
                      <a:r>
                        <a:rPr lang="en-GB" sz="1000" b="1" dirty="0">
                          <a:latin typeface="Arial" panose="020B0604020202020204" pitchFamily="34" charset="0"/>
                          <a:cs typeface="Arial" panose="020B0604020202020204" pitchFamily="34" charset="0"/>
                        </a:rPr>
                        <a:t>GP Connect</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2734113664"/>
                  </a:ext>
                </a:extLst>
              </a:tr>
            </a:tbl>
          </a:graphicData>
        </a:graphic>
      </p:graphicFrame>
      <p:sp>
        <p:nvSpPr>
          <p:cNvPr id="2" name="Rectangle: Top Corners Rounded 1">
            <a:extLst>
              <a:ext uri="{FF2B5EF4-FFF2-40B4-BE49-F238E27FC236}">
                <a16:creationId xmlns:a16="http://schemas.microsoft.com/office/drawing/2014/main" id="{0CAB5AA2-947C-9814-C81C-D3117C7DB08F}"/>
              </a:ext>
            </a:extLst>
          </p:cNvPr>
          <p:cNvSpPr/>
          <p:nvPr/>
        </p:nvSpPr>
        <p:spPr>
          <a:xfrm rot="10800000">
            <a:off x="9011477" y="-2"/>
            <a:ext cx="2438401" cy="1184308"/>
          </a:xfrm>
          <a:prstGeom prst="round2Same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Table 5">
            <a:extLst>
              <a:ext uri="{FF2B5EF4-FFF2-40B4-BE49-F238E27FC236}">
                <a16:creationId xmlns:a16="http://schemas.microsoft.com/office/drawing/2014/main" id="{13C10BD0-78A0-43E8-B63D-9C999DFEE33E}"/>
              </a:ext>
            </a:extLst>
          </p:cNvPr>
          <p:cNvGraphicFramePr>
            <a:graphicFrameLocks/>
          </p:cNvGraphicFramePr>
          <p:nvPr>
            <p:extLst>
              <p:ext uri="{D42A27DB-BD31-4B8C-83A1-F6EECF244321}">
                <p14:modId xmlns:p14="http://schemas.microsoft.com/office/powerpoint/2010/main" val="1783262058"/>
              </p:ext>
            </p:extLst>
          </p:nvPr>
        </p:nvGraphicFramePr>
        <p:xfrm>
          <a:off x="2484782" y="5178167"/>
          <a:ext cx="9568473" cy="1615440"/>
        </p:xfrm>
        <a:graphic>
          <a:graphicData uri="http://schemas.openxmlformats.org/drawingml/2006/table">
            <a:tbl>
              <a:tblPr firstRow="1" bandRow="1">
                <a:tableStyleId>{5C22544A-7EE6-4342-B048-85BDC9FD1C3A}</a:tableStyleId>
              </a:tblPr>
              <a:tblGrid>
                <a:gridCol w="5097547">
                  <a:extLst>
                    <a:ext uri="{9D8B030D-6E8A-4147-A177-3AD203B41FA5}">
                      <a16:colId xmlns:a16="http://schemas.microsoft.com/office/drawing/2014/main" val="526830796"/>
                    </a:ext>
                  </a:extLst>
                </a:gridCol>
                <a:gridCol w="4470926">
                  <a:extLst>
                    <a:ext uri="{9D8B030D-6E8A-4147-A177-3AD203B41FA5}">
                      <a16:colId xmlns:a16="http://schemas.microsoft.com/office/drawing/2014/main" val="3527030674"/>
                    </a:ext>
                  </a:extLst>
                </a:gridCol>
              </a:tblGrid>
              <a:tr h="256345">
                <a:tc gridSpan="2">
                  <a:txBody>
                    <a:bodyPr/>
                    <a:lstStyle/>
                    <a:p>
                      <a:r>
                        <a:rPr lang="en-GB" sz="1400" dirty="0">
                          <a:latin typeface="Arial" panose="020B0604020202020204" pitchFamily="34" charset="0"/>
                          <a:cs typeface="Arial" panose="020B0604020202020204" pitchFamily="34" charset="0"/>
                        </a:rPr>
                        <a:t>Illustrative Pricing (excl. VAT)</a:t>
                      </a:r>
                    </a:p>
                  </a:txBody>
                  <a:tcPr anchor="ctr">
                    <a:solidFill>
                      <a:srgbClr val="005EB8"/>
                    </a:solidFill>
                  </a:tcPr>
                </a:tc>
                <a:tc hMerge="1">
                  <a:txBody>
                    <a:bodyPr/>
                    <a:lstStyle/>
                    <a:p>
                      <a:endParaRPr lang="en-GB" sz="1400" dirty="0">
                        <a:latin typeface="Arial" panose="020B0604020202020204" pitchFamily="34" charset="0"/>
                        <a:cs typeface="Arial" panose="020B0604020202020204" pitchFamily="34" charset="0"/>
                      </a:endParaRPr>
                    </a:p>
                  </a:txBody>
                  <a:tcPr anchor="ctr">
                    <a:solidFill>
                      <a:srgbClr val="005EB8"/>
                    </a:solidFill>
                  </a:tcPr>
                </a:tc>
                <a:extLst>
                  <a:ext uri="{0D108BD9-81ED-4DB2-BD59-A6C34878D82A}">
                    <a16:rowId xmlns:a16="http://schemas.microsoft.com/office/drawing/2014/main" val="1785479990"/>
                  </a:ext>
                </a:extLst>
              </a:tr>
              <a:tr h="1230458">
                <a:tc>
                  <a:txBody>
                    <a:bodyPr/>
                    <a:lstStyle/>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Digital care planning starter pack: £7.20 per bed/month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Hand held device for nurses and carers (inc. device, 2 batteries, charge racks and free replacement for any damages, lost or faulty) - £36 per device/month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Digital care planning training - free per home, one-off (online). Onsite at an additional day rate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System set up </a:t>
                      </a:r>
                      <a:r>
                        <a:rPr lang="en-GB" sz="1000" dirty="0" err="1">
                          <a:latin typeface="Arial" panose="020B0604020202020204" pitchFamily="34" charset="0"/>
                          <a:cs typeface="Arial" panose="020B0604020202020204" pitchFamily="34" charset="0"/>
                        </a:rPr>
                        <a:t>elearning</a:t>
                      </a:r>
                      <a:r>
                        <a:rPr lang="en-GB" sz="1000" dirty="0">
                          <a:latin typeface="Arial" panose="020B0604020202020204" pitchFamily="34" charset="0"/>
                          <a:cs typeface="Arial" panose="020B0604020202020204" pitchFamily="34" charset="0"/>
                        </a:rPr>
                        <a:t> training - £12.50 p/home p/month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Various training courses available at a monthly/yearly rate.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Integrations with other digital solutions - £18 per home, per month​</a:t>
                      </a:r>
                    </a:p>
                  </a:txBody>
                  <a:tcPr>
                    <a:solidFill>
                      <a:schemeClr val="bg1">
                        <a:lumMod val="9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a:latin typeface="Arial" panose="020B0604020202020204" pitchFamily="34" charset="0"/>
                          <a:cs typeface="Arial" panose="020B0604020202020204" pitchFamily="34" charset="0"/>
                        </a:rPr>
                        <a:t>Free add-ons: GP Connect; Relatives Gateway; </a:t>
                      </a:r>
                      <a:r>
                        <a:rPr lang="en-GB" sz="1000" dirty="0" err="1">
                          <a:latin typeface="Arial" panose="020B0604020202020204" pitchFamily="34" charset="0"/>
                          <a:cs typeface="Arial" panose="020B0604020202020204" pitchFamily="34" charset="0"/>
                        </a:rPr>
                        <a:t>eRed</a:t>
                      </a:r>
                      <a:r>
                        <a:rPr lang="en-GB" sz="1000" dirty="0">
                          <a:latin typeface="Arial" panose="020B0604020202020204" pitchFamily="34" charset="0"/>
                          <a:cs typeface="Arial" panose="020B0604020202020204" pitchFamily="34" charset="0"/>
                        </a:rPr>
                        <a:t> Bag; System set up ​</a:t>
                      </a:r>
                    </a:p>
                    <a:p>
                      <a:pPr marL="0" indent="0">
                        <a:buFont typeface="Arial" panose="020B0604020202020204" pitchFamily="34" charset="0"/>
                        <a:buNone/>
                      </a:pPr>
                      <a:r>
                        <a:rPr lang="en-GB" sz="1000" dirty="0">
                          <a:latin typeface="Arial" panose="020B0604020202020204" pitchFamily="34" charset="0"/>
                          <a:cs typeface="Arial" panose="020B0604020202020204" pitchFamily="34" charset="0"/>
                        </a:rPr>
                        <a:t>Priced add-ons:​</a:t>
                      </a:r>
                    </a:p>
                    <a:p>
                      <a:pPr marL="171450" lvl="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ATLAS </a:t>
                      </a:r>
                      <a:r>
                        <a:rPr lang="en-GB" sz="1000" dirty="0" err="1">
                          <a:latin typeface="Arial" panose="020B0604020202020204" pitchFamily="34" charset="0"/>
                          <a:cs typeface="Arial" panose="020B0604020202020204" pitchFamily="34" charset="0"/>
                        </a:rPr>
                        <a:t>eMAR</a:t>
                      </a:r>
                      <a:r>
                        <a:rPr lang="en-GB" sz="1000" dirty="0">
                          <a:latin typeface="Arial" panose="020B0604020202020204" pitchFamily="34" charset="0"/>
                          <a:cs typeface="Arial" panose="020B0604020202020204" pitchFamily="34" charset="0"/>
                        </a:rPr>
                        <a:t> - £6 per bed/month ​(+£625 training per home)</a:t>
                      </a:r>
                    </a:p>
                    <a:p>
                      <a:pPr marL="171450" lvl="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ATLAS GP - £1 per bed/month ​</a:t>
                      </a:r>
                    </a:p>
                    <a:p>
                      <a:pPr marL="171450" lvl="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Care sector benchmarking - £80 per home/month ​</a:t>
                      </a:r>
                    </a:p>
                    <a:p>
                      <a:pPr marL="171450" lvl="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Digital reception - £36 per home/month ​</a:t>
                      </a:r>
                    </a:p>
                    <a:p>
                      <a:pPr marL="171450" lvl="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Nurse call messaging - £120, per home/month ​</a:t>
                      </a:r>
                    </a:p>
                    <a:p>
                      <a:pPr marL="171450" lvl="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Action plans and audits - £2 per bed/month</a:t>
                      </a:r>
                    </a:p>
                  </a:txBody>
                  <a:tcPr>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11" name="TextBox 10">
            <a:extLst>
              <a:ext uri="{FF2B5EF4-FFF2-40B4-BE49-F238E27FC236}">
                <a16:creationId xmlns:a16="http://schemas.microsoft.com/office/drawing/2014/main" id="{6CEC905E-0AB4-617A-8ED6-56735826B899}"/>
              </a:ext>
            </a:extLst>
          </p:cNvPr>
          <p:cNvSpPr txBox="1"/>
          <p:nvPr/>
        </p:nvSpPr>
        <p:spPr>
          <a:xfrm>
            <a:off x="9011478" y="549581"/>
            <a:ext cx="2438400" cy="584775"/>
          </a:xfrm>
          <a:prstGeom prst="rect">
            <a:avLst/>
          </a:prstGeom>
          <a:noFill/>
        </p:spPr>
        <p:txBody>
          <a:bodyPr wrap="square">
            <a:spAutoFit/>
          </a:bodyPr>
          <a:lstStyle/>
          <a:p>
            <a:pPr algn="ctr"/>
            <a:r>
              <a:rPr lang="en-GB" sz="1600" b="1" u="sng" dirty="0">
                <a:solidFill>
                  <a:srgbClr val="00A799"/>
                </a:solidFill>
                <a:latin typeface="Arial" panose="020B0604020202020204" pitchFamily="34" charset="0"/>
                <a:hlinkClick r:id="rId2"/>
              </a:rPr>
              <a:t>Video Demonstration</a:t>
            </a:r>
            <a:endParaRPr lang="en-GB" sz="1600" b="1" u="sng" dirty="0">
              <a:solidFill>
                <a:srgbClr val="00A799"/>
              </a:solidFill>
              <a:latin typeface="Arial" panose="020B0604020202020204" pitchFamily="34" charset="0"/>
            </a:endParaRPr>
          </a:p>
          <a:p>
            <a:pPr algn="ctr"/>
            <a:r>
              <a:rPr lang="en-GB" sz="1600" b="1" u="sng" dirty="0">
                <a:solidFill>
                  <a:srgbClr val="00A799"/>
                </a:solidFill>
                <a:latin typeface="Arial" panose="020B0604020202020204" pitchFamily="34" charset="0"/>
                <a:hlinkClick r:id="rId3"/>
              </a:rPr>
              <a:t>Full demo available</a:t>
            </a:r>
            <a:endParaRPr lang="en-GB" sz="1600" b="1" u="sng" dirty="0">
              <a:solidFill>
                <a:srgbClr val="00A799"/>
              </a:solidFill>
              <a:latin typeface="Arial" panose="020B0604020202020204" pitchFamily="34" charset="0"/>
            </a:endParaRPr>
          </a:p>
        </p:txBody>
      </p:sp>
      <p:pic>
        <p:nvPicPr>
          <p:cNvPr id="17410" name="Picture 2" descr="A logo for a software company&#10;&#10;Description automatically generated">
            <a:hlinkClick r:id="rId3"/>
            <a:extLst>
              <a:ext uri="{FF2B5EF4-FFF2-40B4-BE49-F238E27FC236}">
                <a16:creationId xmlns:a16="http://schemas.microsoft.com/office/drawing/2014/main" id="{4F054E0D-65CF-4057-A98B-23A1273742D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548"/>
          <a:stretch/>
        </p:blipFill>
        <p:spPr bwMode="auto">
          <a:xfrm>
            <a:off x="9573452" y="49251"/>
            <a:ext cx="1314450" cy="5847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a:extLst>
              <a:ext uri="{FF2B5EF4-FFF2-40B4-BE49-F238E27FC236}">
                <a16:creationId xmlns:a16="http://schemas.microsoft.com/office/drawing/2014/main" id="{D879C903-0626-C3B0-0D24-CF024EC0B3A8}"/>
              </a:ext>
            </a:extLst>
          </p:cNvPr>
          <p:cNvGraphicFramePr>
            <a:graphicFrameLocks/>
          </p:cNvGraphicFramePr>
          <p:nvPr>
            <p:extLst>
              <p:ext uri="{D42A27DB-BD31-4B8C-83A1-F6EECF244321}">
                <p14:modId xmlns:p14="http://schemas.microsoft.com/office/powerpoint/2010/main" val="3881006423"/>
              </p:ext>
            </p:extLst>
          </p:nvPr>
        </p:nvGraphicFramePr>
        <p:xfrm>
          <a:off x="2484783" y="1234425"/>
          <a:ext cx="6135235" cy="1920240"/>
        </p:xfrm>
        <a:graphic>
          <a:graphicData uri="http://schemas.openxmlformats.org/drawingml/2006/table">
            <a:tbl>
              <a:tblPr firstRow="1" bandRow="1">
                <a:tableStyleId>{5C22544A-7EE6-4342-B048-85BDC9FD1C3A}</a:tableStyleId>
              </a:tblPr>
              <a:tblGrid>
                <a:gridCol w="2989215">
                  <a:extLst>
                    <a:ext uri="{9D8B030D-6E8A-4147-A177-3AD203B41FA5}">
                      <a16:colId xmlns:a16="http://schemas.microsoft.com/office/drawing/2014/main" val="526830796"/>
                    </a:ext>
                  </a:extLst>
                </a:gridCol>
                <a:gridCol w="3146020">
                  <a:extLst>
                    <a:ext uri="{9D8B030D-6E8A-4147-A177-3AD203B41FA5}">
                      <a16:colId xmlns:a16="http://schemas.microsoft.com/office/drawing/2014/main" val="1018241146"/>
                    </a:ext>
                  </a:extLst>
                </a:gridCol>
              </a:tblGrid>
              <a:tr h="252443">
                <a:tc gridSpan="2">
                  <a:txBody>
                    <a:bodyPr/>
                    <a:lstStyle/>
                    <a:p>
                      <a:r>
                        <a:rPr lang="en-GB" sz="1400" b="0" i="0" kern="1200" dirty="0">
                          <a:solidFill>
                            <a:schemeClr val="lt1"/>
                          </a:solidFill>
                          <a:effectLst/>
                          <a:latin typeface="Arial" panose="020B0604020202020204" pitchFamily="34" charset="0"/>
                          <a:ea typeface="+mn-ea"/>
                          <a:cs typeface="Arial" panose="020B0604020202020204" pitchFamily="34" charset="0"/>
                        </a:rPr>
                        <a:t> </a:t>
                      </a:r>
                      <a:r>
                        <a:rPr lang="en-GB" sz="1400" b="1" i="0" kern="1200" dirty="0">
                          <a:solidFill>
                            <a:schemeClr val="lt1"/>
                          </a:solidFill>
                          <a:effectLst/>
                          <a:latin typeface="Arial" panose="020B0604020202020204" pitchFamily="34" charset="0"/>
                          <a:ea typeface="+mn-ea"/>
                          <a:cs typeface="Arial" panose="020B0604020202020204" pitchFamily="34" charset="0"/>
                        </a:rPr>
                        <a:t>Features </a:t>
                      </a:r>
                      <a:endParaRPr lang="en-GB" sz="1400" dirty="0">
                        <a:latin typeface="Arial" panose="020B0604020202020204" pitchFamily="34" charset="0"/>
                        <a:cs typeface="Arial" panose="020B0604020202020204" pitchFamily="34" charset="0"/>
                      </a:endParaRPr>
                    </a:p>
                  </a:txBody>
                  <a:tcPr anchor="ctr">
                    <a:solidFill>
                      <a:srgbClr val="005EB8"/>
                    </a:solidFill>
                  </a:tcPr>
                </a:tc>
                <a:tc hMerge="1">
                  <a:txBody>
                    <a:bodyPr/>
                    <a:lstStyle/>
                    <a:p>
                      <a:endParaRPr lang="en-GB" sz="1400" dirty="0">
                        <a:latin typeface="Arial" panose="020B0604020202020204" pitchFamily="34" charset="0"/>
                        <a:cs typeface="Arial" panose="020B0604020202020204" pitchFamily="34" charset="0"/>
                      </a:endParaRPr>
                    </a:p>
                  </a:txBody>
                  <a:tcPr anchor="ctr">
                    <a:solidFill>
                      <a:srgbClr val="005EB8"/>
                    </a:solidFill>
                  </a:tcPr>
                </a:tc>
                <a:extLst>
                  <a:ext uri="{0D108BD9-81ED-4DB2-BD59-A6C34878D82A}">
                    <a16:rowId xmlns:a16="http://schemas.microsoft.com/office/drawing/2014/main" val="1785479990"/>
                  </a:ext>
                </a:extLst>
              </a:tr>
              <a:tr h="1464171">
                <a:tc>
                  <a:txBody>
                    <a:bodyPr/>
                    <a:lstStyle/>
                    <a:p>
                      <a:pPr marL="171450" indent="-171450">
                        <a:buFont typeface="Arial" panose="020B0604020202020204" pitchFamily="34" charset="0"/>
                        <a:buChar char="•"/>
                      </a:pPr>
                      <a:r>
                        <a:rPr lang="en-GB" sz="1000" b="0" i="0" u="none" strike="noStrike" dirty="0">
                          <a:solidFill>
                            <a:srgbClr val="000000"/>
                          </a:solidFill>
                          <a:effectLst/>
                          <a:latin typeface="Arial" panose="020B0604020202020204" pitchFamily="34" charset="0"/>
                        </a:rPr>
                        <a:t>Accidents and incidents</a:t>
                      </a:r>
                    </a:p>
                    <a:p>
                      <a:pPr marL="171450" indent="-171450">
                        <a:buFont typeface="Arial" panose="020B0604020202020204" pitchFamily="34" charset="0"/>
                        <a:buChar char="•"/>
                      </a:pPr>
                      <a:r>
                        <a:rPr lang="en-GB" sz="1000" b="0" i="0" u="none" strike="noStrike" dirty="0">
                          <a:solidFill>
                            <a:srgbClr val="000000"/>
                          </a:solidFill>
                          <a:effectLst/>
                          <a:latin typeface="Arial" panose="020B0604020202020204" pitchFamily="34" charset="0"/>
                        </a:rPr>
                        <a:t>Post falls observations</a:t>
                      </a:r>
                    </a:p>
                    <a:p>
                      <a:pPr marL="171450" indent="-171450">
                        <a:buFont typeface="Arial" panose="020B0604020202020204" pitchFamily="34" charset="0"/>
                        <a:buChar char="•"/>
                      </a:pPr>
                      <a:r>
                        <a:rPr lang="en-GB" sz="1000" b="0" i="0" u="none" strike="noStrike" dirty="0">
                          <a:solidFill>
                            <a:srgbClr val="000000"/>
                          </a:solidFill>
                          <a:effectLst/>
                          <a:latin typeface="Arial" panose="020B0604020202020204" pitchFamily="34" charset="0"/>
                        </a:rPr>
                        <a:t>Interactive body map</a:t>
                      </a:r>
                    </a:p>
                    <a:p>
                      <a:pPr marL="171450" indent="-171450">
                        <a:buFont typeface="Arial" panose="020B0604020202020204" pitchFamily="34" charset="0"/>
                        <a:buChar char="•"/>
                      </a:pPr>
                      <a:r>
                        <a:rPr lang="en-GB" sz="1000" b="0" i="0" u="none" strike="noStrike" dirty="0">
                          <a:solidFill>
                            <a:srgbClr val="000000"/>
                          </a:solidFill>
                          <a:effectLst/>
                          <a:latin typeface="Arial" panose="020B0604020202020204" pitchFamily="34" charset="0"/>
                        </a:rPr>
                        <a:t>Fluid and nutrition monitoring</a:t>
                      </a:r>
                    </a:p>
                    <a:p>
                      <a:pPr marL="171450" indent="-171450">
                        <a:buFont typeface="Arial" panose="020B0604020202020204" pitchFamily="34" charset="0"/>
                        <a:buChar char="•"/>
                      </a:pPr>
                      <a:r>
                        <a:rPr lang="en-GB" sz="1000" b="0" i="0" u="none" strike="noStrike" dirty="0">
                          <a:solidFill>
                            <a:srgbClr val="000000"/>
                          </a:solidFill>
                          <a:effectLst/>
                          <a:latin typeface="Arial" panose="020B0604020202020204" pitchFamily="34" charset="0"/>
                        </a:rPr>
                        <a:t>SNOMED compliant structured care notes</a:t>
                      </a:r>
                    </a:p>
                    <a:p>
                      <a:pPr marL="171450" indent="-171450">
                        <a:buFont typeface="Arial" panose="020B0604020202020204" pitchFamily="34" charset="0"/>
                        <a:buChar char="•"/>
                      </a:pPr>
                      <a:r>
                        <a:rPr lang="en-GB" sz="1000" b="0" i="0" u="none" strike="noStrike" dirty="0">
                          <a:solidFill>
                            <a:srgbClr val="000000"/>
                          </a:solidFill>
                          <a:effectLst/>
                          <a:latin typeface="Arial" panose="020B0604020202020204" pitchFamily="34" charset="0"/>
                        </a:rPr>
                        <a:t>Organisation configuration</a:t>
                      </a:r>
                    </a:p>
                    <a:p>
                      <a:pPr marL="171450" indent="-171450">
                        <a:buFont typeface="Arial" panose="020B0604020202020204" pitchFamily="34" charset="0"/>
                        <a:buChar char="•"/>
                      </a:pPr>
                      <a:r>
                        <a:rPr lang="en-GB" sz="1000" b="0" i="0" u="none" strike="noStrike" dirty="0">
                          <a:solidFill>
                            <a:srgbClr val="000000"/>
                          </a:solidFill>
                          <a:effectLst/>
                          <a:latin typeface="Arial" panose="020B0604020202020204" pitchFamily="34" charset="0"/>
                        </a:rPr>
                        <a:t>Speech to text and text to audio</a:t>
                      </a:r>
                    </a:p>
                    <a:p>
                      <a:pPr marL="171450" indent="-171450">
                        <a:buFont typeface="Arial" panose="020B0604020202020204" pitchFamily="34" charset="0"/>
                        <a:buChar char="•"/>
                      </a:pPr>
                      <a:r>
                        <a:rPr lang="en-GB" sz="1000" b="0" i="0" u="none" strike="noStrike" dirty="0">
                          <a:solidFill>
                            <a:srgbClr val="000000"/>
                          </a:solidFill>
                          <a:effectLst/>
                          <a:latin typeface="Arial" panose="020B0604020202020204" pitchFamily="34" charset="0"/>
                        </a:rPr>
                        <a:t>Photo stream and video upload</a:t>
                      </a:r>
                    </a:p>
                    <a:p>
                      <a:pPr marL="171450" indent="-171450">
                        <a:buFont typeface="Arial" panose="020B0604020202020204" pitchFamily="34" charset="0"/>
                        <a:buChar char="•"/>
                      </a:pPr>
                      <a:r>
                        <a:rPr lang="en-GB" sz="1000" b="0" i="0" u="none" strike="noStrike" dirty="0">
                          <a:solidFill>
                            <a:srgbClr val="000000"/>
                          </a:solidFill>
                          <a:effectLst/>
                          <a:latin typeface="Arial" panose="020B0604020202020204" pitchFamily="34" charset="0"/>
                        </a:rPr>
                        <a:t>Relatives gateway</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i="0" u="none" strike="noStrike" dirty="0">
                          <a:solidFill>
                            <a:srgbClr val="000000"/>
                          </a:solidFill>
                          <a:effectLst/>
                          <a:latin typeface="Arial" panose="020B0604020202020204" pitchFamily="34" charset="0"/>
                        </a:rPr>
                        <a:t>Messaging and Alerts</a:t>
                      </a:r>
                    </a:p>
                  </a:txBody>
                  <a:tcPr anchor="ctr">
                    <a:lnR w="12700" cap="flat" cmpd="sng" algn="ctr">
                      <a:solidFill>
                        <a:srgbClr val="F2F2F2"/>
                      </a:solidFill>
                      <a:prstDash val="solid"/>
                      <a:round/>
                      <a:headEnd type="none" w="med" len="med"/>
                      <a:tailEnd type="none" w="med" len="med"/>
                    </a:lnR>
                    <a:solidFill>
                      <a:schemeClr val="bg1">
                        <a:lumMod val="95000"/>
                      </a:schemeClr>
                    </a:solidFill>
                  </a:tcPr>
                </a:tc>
                <a:tc>
                  <a:txBody>
                    <a:bodyPr/>
                    <a:lstStyle/>
                    <a:p>
                      <a:pPr marL="171450" indent="-171450">
                        <a:buFont typeface="Arial" panose="020B0604020202020204" pitchFamily="34" charset="0"/>
                        <a:buChar char="•"/>
                      </a:pPr>
                      <a:r>
                        <a:rPr lang="en-GB" sz="1000" b="0" i="0" u="none" strike="noStrike" dirty="0">
                          <a:solidFill>
                            <a:srgbClr val="000000"/>
                          </a:solidFill>
                          <a:effectLst/>
                          <a:latin typeface="Arial" panose="020B0604020202020204" pitchFamily="34" charset="0"/>
                        </a:rPr>
                        <a:t>Task allocation</a:t>
                      </a:r>
                    </a:p>
                    <a:p>
                      <a:pPr marL="171450" indent="-171450">
                        <a:buFont typeface="Arial" panose="020B0604020202020204" pitchFamily="34" charset="0"/>
                        <a:buChar char="•"/>
                      </a:pPr>
                      <a:r>
                        <a:rPr lang="en-GB" sz="1000" b="0" i="0" u="none" strike="noStrike" dirty="0">
                          <a:solidFill>
                            <a:srgbClr val="000000"/>
                          </a:solidFill>
                          <a:effectLst/>
                          <a:latin typeface="Arial" panose="020B0604020202020204" pitchFamily="34" charset="0"/>
                        </a:rPr>
                        <a:t>Group reporting</a:t>
                      </a:r>
                    </a:p>
                    <a:p>
                      <a:pPr marL="171450" indent="-171450">
                        <a:buFont typeface="Arial" panose="020B0604020202020204" pitchFamily="34" charset="0"/>
                        <a:buChar char="•"/>
                      </a:pPr>
                      <a:r>
                        <a:rPr lang="en-GB" sz="1000" b="0" i="0" u="none" strike="noStrike" dirty="0">
                          <a:solidFill>
                            <a:srgbClr val="000000"/>
                          </a:solidFill>
                          <a:effectLst/>
                          <a:latin typeface="Arial" panose="020B0604020202020204" pitchFamily="34" charset="0"/>
                        </a:rPr>
                        <a:t>Skills and capacity planning</a:t>
                      </a:r>
                    </a:p>
                    <a:p>
                      <a:pPr marL="171450" indent="-171450">
                        <a:buFont typeface="Arial" panose="020B0604020202020204" pitchFamily="34" charset="0"/>
                        <a:buChar char="•"/>
                      </a:pPr>
                      <a:r>
                        <a:rPr lang="en-GB" sz="1000" b="0" i="0" u="none" strike="noStrike" dirty="0">
                          <a:solidFill>
                            <a:srgbClr val="000000"/>
                          </a:solidFill>
                          <a:effectLst/>
                          <a:latin typeface="Arial" panose="020B0604020202020204" pitchFamily="34" charset="0"/>
                        </a:rPr>
                        <a:t>Bespoke and flexible reporting</a:t>
                      </a:r>
                    </a:p>
                    <a:p>
                      <a:pPr marL="171450" indent="-171450">
                        <a:buFont typeface="Arial" panose="020B0604020202020204" pitchFamily="34" charset="0"/>
                        <a:buChar char="•"/>
                      </a:pPr>
                      <a:r>
                        <a:rPr lang="en-GB" sz="1000" b="0" i="0" u="none" strike="noStrike" dirty="0">
                          <a:solidFill>
                            <a:srgbClr val="000000"/>
                          </a:solidFill>
                          <a:effectLst/>
                          <a:latin typeface="Arial" panose="020B0604020202020204" pitchFamily="34" charset="0"/>
                        </a:rPr>
                        <a:t>Staff training, experience, and skills reporting</a:t>
                      </a:r>
                    </a:p>
                    <a:p>
                      <a:pPr marL="171450" indent="-171450">
                        <a:buFont typeface="Arial" panose="020B0604020202020204" pitchFamily="34" charset="0"/>
                        <a:buChar char="•"/>
                      </a:pPr>
                      <a:r>
                        <a:rPr lang="en-GB" sz="1000" b="0" i="0" u="none" strike="noStrike" dirty="0">
                          <a:solidFill>
                            <a:srgbClr val="000000"/>
                          </a:solidFill>
                          <a:effectLst/>
                          <a:latin typeface="Arial" panose="020B0604020202020204" pitchFamily="34" charset="0"/>
                        </a:rPr>
                        <a:t>Accessible information</a:t>
                      </a:r>
                    </a:p>
                    <a:p>
                      <a:pPr marL="171450" indent="-171450">
                        <a:buFont typeface="Arial" panose="020B0604020202020204" pitchFamily="34" charset="0"/>
                        <a:buChar char="•"/>
                      </a:pPr>
                      <a:r>
                        <a:rPr lang="en-GB" sz="1000" b="0" i="0" u="none" strike="noStrike" dirty="0">
                          <a:solidFill>
                            <a:srgbClr val="000000"/>
                          </a:solidFill>
                          <a:effectLst/>
                          <a:latin typeface="Arial" panose="020B0604020202020204" pitchFamily="34" charset="0"/>
                        </a:rPr>
                        <a:t>Residents’ goals and outcomes</a:t>
                      </a:r>
                    </a:p>
                    <a:p>
                      <a:pPr marL="171450" indent="-171450">
                        <a:buFont typeface="Arial" panose="020B0604020202020204" pitchFamily="34" charset="0"/>
                        <a:buChar char="•"/>
                      </a:pPr>
                      <a:r>
                        <a:rPr lang="en-GB" sz="1000" b="0" i="0" u="none" strike="noStrike" dirty="0">
                          <a:solidFill>
                            <a:srgbClr val="000000"/>
                          </a:solidFill>
                          <a:effectLst/>
                          <a:latin typeface="Arial" panose="020B0604020202020204" pitchFamily="34" charset="0"/>
                        </a:rPr>
                        <a:t>Role-based access</a:t>
                      </a:r>
                    </a:p>
                    <a:p>
                      <a:pPr marL="171450" indent="-171450">
                        <a:buFont typeface="Arial" panose="020B0604020202020204" pitchFamily="34" charset="0"/>
                        <a:buChar char="•"/>
                      </a:pPr>
                      <a:r>
                        <a:rPr lang="en-GB" sz="1000" b="0" i="0" u="none" strike="noStrike" dirty="0">
                          <a:solidFill>
                            <a:srgbClr val="000000"/>
                          </a:solidFill>
                          <a:effectLst/>
                          <a:latin typeface="Arial" panose="020B0604020202020204" pitchFamily="34" charset="0"/>
                        </a:rPr>
                        <a:t>IP address whitelist</a:t>
                      </a:r>
                    </a:p>
                    <a:p>
                      <a:pPr marL="171450" indent="-171450">
                        <a:buFont typeface="Arial" panose="020B0604020202020204" pitchFamily="34" charset="0"/>
                        <a:buChar char="•"/>
                      </a:pPr>
                      <a:r>
                        <a:rPr lang="en-GB" sz="1000" b="0" i="0" u="none" strike="noStrike" dirty="0">
                          <a:solidFill>
                            <a:srgbClr val="000000"/>
                          </a:solidFill>
                          <a:effectLst/>
                          <a:latin typeface="Arial" panose="020B0604020202020204" pitchFamily="34" charset="0"/>
                        </a:rPr>
                        <a:t>Mobile Device Management</a:t>
                      </a:r>
                    </a:p>
                  </a:txBody>
                  <a:tcPr anchor="ctr">
                    <a:lnL w="12700" cap="flat" cmpd="sng" algn="ctr">
                      <a:solidFill>
                        <a:srgbClr val="F2F2F2"/>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4155044613"/>
                  </a:ext>
                </a:extLst>
              </a:tr>
            </a:tbl>
          </a:graphicData>
        </a:graphic>
      </p:graphicFrame>
      <p:graphicFrame>
        <p:nvGraphicFramePr>
          <p:cNvPr id="13" name="Table 5">
            <a:extLst>
              <a:ext uri="{FF2B5EF4-FFF2-40B4-BE49-F238E27FC236}">
                <a16:creationId xmlns:a16="http://schemas.microsoft.com/office/drawing/2014/main" id="{BB90D21B-7993-97C5-C2AA-1A22655119D4}"/>
              </a:ext>
            </a:extLst>
          </p:cNvPr>
          <p:cNvGraphicFramePr>
            <a:graphicFrameLocks/>
          </p:cNvGraphicFramePr>
          <p:nvPr>
            <p:extLst>
              <p:ext uri="{D42A27DB-BD31-4B8C-83A1-F6EECF244321}">
                <p14:modId xmlns:p14="http://schemas.microsoft.com/office/powerpoint/2010/main" val="4201521497"/>
              </p:ext>
            </p:extLst>
          </p:nvPr>
        </p:nvGraphicFramePr>
        <p:xfrm>
          <a:off x="138745" y="1263393"/>
          <a:ext cx="2259898" cy="851309"/>
        </p:xfrm>
        <a:graphic>
          <a:graphicData uri="http://schemas.openxmlformats.org/drawingml/2006/table">
            <a:tbl>
              <a:tblPr firstRow="1" bandRow="1">
                <a:tableStyleId>{5C22544A-7EE6-4342-B048-85BDC9FD1C3A}</a:tableStyleId>
              </a:tblPr>
              <a:tblGrid>
                <a:gridCol w="1809325">
                  <a:extLst>
                    <a:ext uri="{9D8B030D-6E8A-4147-A177-3AD203B41FA5}">
                      <a16:colId xmlns:a16="http://schemas.microsoft.com/office/drawing/2014/main" val="1279803320"/>
                    </a:ext>
                  </a:extLst>
                </a:gridCol>
                <a:gridCol w="450573">
                  <a:extLst>
                    <a:ext uri="{9D8B030D-6E8A-4147-A177-3AD203B41FA5}">
                      <a16:colId xmlns:a16="http://schemas.microsoft.com/office/drawing/2014/main" val="262344078"/>
                    </a:ext>
                  </a:extLst>
                </a:gridCol>
              </a:tblGrid>
              <a:tr h="333149">
                <a:tc gridSpan="2">
                  <a:txBody>
                    <a:bodyPr/>
                    <a:lstStyle/>
                    <a:p>
                      <a:r>
                        <a:rPr lang="en-GB" sz="1400" dirty="0">
                          <a:latin typeface="Arial" panose="020B0604020202020204" pitchFamily="34" charset="0"/>
                          <a:cs typeface="Arial" panose="020B0604020202020204" pitchFamily="34" charset="0"/>
                        </a:rPr>
                        <a:t>Setting Suitability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222099">
                <a:tc>
                  <a:txBody>
                    <a:bodyPr/>
                    <a:lstStyle/>
                    <a:p>
                      <a:r>
                        <a:rPr lang="en-GB" sz="1100" b="1" dirty="0">
                          <a:latin typeface="Arial" panose="020B0604020202020204" pitchFamily="34" charset="0"/>
                          <a:cs typeface="Arial" panose="020B0604020202020204" pitchFamily="34" charset="0"/>
                        </a:rPr>
                        <a:t>Care Homes</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222099">
                <a:tc>
                  <a:txBody>
                    <a:bodyPr/>
                    <a:lstStyle/>
                    <a:p>
                      <a:r>
                        <a:rPr lang="en-GB" sz="1100" b="1" dirty="0">
                          <a:latin typeface="Arial" panose="020B0604020202020204" pitchFamily="34" charset="0"/>
                          <a:cs typeface="Arial" panose="020B0604020202020204" pitchFamily="34" charset="0"/>
                        </a:rPr>
                        <a:t>Domiciliary Care</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201886675"/>
                  </a:ext>
                </a:extLst>
              </a:tr>
            </a:tbl>
          </a:graphicData>
        </a:graphic>
      </p:graphicFrame>
      <p:graphicFrame>
        <p:nvGraphicFramePr>
          <p:cNvPr id="5" name="Table 5">
            <a:extLst>
              <a:ext uri="{FF2B5EF4-FFF2-40B4-BE49-F238E27FC236}">
                <a16:creationId xmlns:a16="http://schemas.microsoft.com/office/drawing/2014/main" id="{EC0FC13D-F7D4-49FA-C8DD-29D982C97DC1}"/>
              </a:ext>
            </a:extLst>
          </p:cNvPr>
          <p:cNvGraphicFramePr>
            <a:graphicFrameLocks noGrp="1"/>
          </p:cNvGraphicFramePr>
          <p:nvPr>
            <p:ph idx="1"/>
            <p:extLst>
              <p:ext uri="{D42A27DB-BD31-4B8C-83A1-F6EECF244321}">
                <p14:modId xmlns:p14="http://schemas.microsoft.com/office/powerpoint/2010/main" val="1516070176"/>
              </p:ext>
            </p:extLst>
          </p:nvPr>
        </p:nvGraphicFramePr>
        <p:xfrm>
          <a:off x="2484782" y="3207808"/>
          <a:ext cx="9548594" cy="1920240"/>
        </p:xfrm>
        <a:graphic>
          <a:graphicData uri="http://schemas.openxmlformats.org/drawingml/2006/table">
            <a:tbl>
              <a:tblPr firstRow="1" bandRow="1">
                <a:tableStyleId>{5C22544A-7EE6-4342-B048-85BDC9FD1C3A}</a:tableStyleId>
              </a:tblPr>
              <a:tblGrid>
                <a:gridCol w="5118094">
                  <a:extLst>
                    <a:ext uri="{9D8B030D-6E8A-4147-A177-3AD203B41FA5}">
                      <a16:colId xmlns:a16="http://schemas.microsoft.com/office/drawing/2014/main" val="1279803320"/>
                    </a:ext>
                  </a:extLst>
                </a:gridCol>
                <a:gridCol w="2989780">
                  <a:extLst>
                    <a:ext uri="{9D8B030D-6E8A-4147-A177-3AD203B41FA5}">
                      <a16:colId xmlns:a16="http://schemas.microsoft.com/office/drawing/2014/main" val="3003256051"/>
                    </a:ext>
                  </a:extLst>
                </a:gridCol>
                <a:gridCol w="1440720">
                  <a:extLst>
                    <a:ext uri="{9D8B030D-6E8A-4147-A177-3AD203B41FA5}">
                      <a16:colId xmlns:a16="http://schemas.microsoft.com/office/drawing/2014/main" val="526830796"/>
                    </a:ext>
                  </a:extLst>
                </a:gridCol>
              </a:tblGrid>
              <a:tr h="184416">
                <a:tc>
                  <a:txBody>
                    <a:bodyPr/>
                    <a:lstStyle/>
                    <a:p>
                      <a:r>
                        <a:rPr lang="en-GB" sz="1400" dirty="0">
                          <a:latin typeface="Arial" panose="020B0604020202020204" pitchFamily="34" charset="0"/>
                          <a:cs typeface="Arial" panose="020B0604020202020204" pitchFamily="34" charset="0"/>
                        </a:rPr>
                        <a:t>Mobilisation &amp; Installation</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Training Offer</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Data Migration</a:t>
                      </a:r>
                    </a:p>
                  </a:txBody>
                  <a:tcPr>
                    <a:solidFill>
                      <a:srgbClr val="005EB8"/>
                    </a:solidFill>
                  </a:tcPr>
                </a:tc>
                <a:extLst>
                  <a:ext uri="{0D108BD9-81ED-4DB2-BD59-A6C34878D82A}">
                    <a16:rowId xmlns:a16="http://schemas.microsoft.com/office/drawing/2014/main" val="1785479990"/>
                  </a:ext>
                </a:extLst>
              </a:tr>
              <a:tr h="1171044">
                <a:tc>
                  <a:txBody>
                    <a:bodyPr/>
                    <a:lstStyle/>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The typical implementation process takes 4-6 weeks (includes onboarding activities, training, and the transfer of data (whether from paper or an electronic system).​</a:t>
                      </a:r>
                    </a:p>
                    <a:p>
                      <a:pPr marL="171450" indent="-171450">
                        <a:buFont typeface="Arial" panose="020B0604020202020204" pitchFamily="34" charset="0"/>
                        <a:buChar char="•"/>
                      </a:pPr>
                      <a:r>
                        <a:rPr lang="en-GB" sz="1000" b="1" dirty="0">
                          <a:latin typeface="Arial" panose="020B0604020202020204" pitchFamily="34" charset="0"/>
                          <a:cs typeface="Arial" panose="020B0604020202020204" pitchFamily="34" charset="0"/>
                        </a:rPr>
                        <a:t>Example Implementation Plan: ​</a:t>
                      </a:r>
                    </a:p>
                    <a:p>
                      <a:pPr marL="457189" lvl="1" indent="0">
                        <a:buFont typeface="Arial" panose="020B0604020202020204" pitchFamily="34" charset="0"/>
                        <a:buNone/>
                      </a:pPr>
                      <a:r>
                        <a:rPr lang="en-GB" sz="1000" dirty="0">
                          <a:latin typeface="Arial" panose="020B0604020202020204" pitchFamily="34" charset="0"/>
                          <a:cs typeface="Arial" panose="020B0604020202020204" pitchFamily="34" charset="0"/>
                        </a:rPr>
                        <a:t>-2 weeks – arrange training with dedicated Client Success Manager, receive physical and electronic resources and posters to notify of change; ​</a:t>
                      </a:r>
                    </a:p>
                    <a:p>
                      <a:pPr marL="457189" lvl="1" indent="0">
                        <a:buFont typeface="Arial" panose="020B0604020202020204" pitchFamily="34" charset="0"/>
                        <a:buNone/>
                      </a:pPr>
                      <a:r>
                        <a:rPr lang="en-GB" sz="1000" dirty="0">
                          <a:latin typeface="Arial" panose="020B0604020202020204" pitchFamily="34" charset="0"/>
                          <a:cs typeface="Arial" panose="020B0604020202020204" pitchFamily="34" charset="0"/>
                        </a:rPr>
                        <a:t>-1 Week – import staff &amp; service users, set up handsets to </a:t>
                      </a:r>
                      <a:r>
                        <a:rPr lang="en-GB" sz="1000" dirty="0" err="1">
                          <a:latin typeface="Arial" panose="020B0604020202020204" pitchFamily="34" charset="0"/>
                          <a:cs typeface="Arial" panose="020B0604020202020204" pitchFamily="34" charset="0"/>
                        </a:rPr>
                        <a:t>wifi</a:t>
                      </a:r>
                      <a:r>
                        <a:rPr lang="en-GB" sz="1000" dirty="0">
                          <a:latin typeface="Arial" panose="020B0604020202020204" pitchFamily="34" charset="0"/>
                          <a:cs typeface="Arial" panose="020B0604020202020204" pitchFamily="34" charset="0"/>
                        </a:rPr>
                        <a:t>, technical check; ​</a:t>
                      </a:r>
                    </a:p>
                    <a:p>
                      <a:pPr marL="457189" lvl="1" indent="0">
                        <a:buFont typeface="Arial" panose="020B0604020202020204" pitchFamily="34" charset="0"/>
                        <a:buNone/>
                      </a:pPr>
                      <a:r>
                        <a:rPr lang="en-GB" sz="1000" dirty="0">
                          <a:latin typeface="Arial" panose="020B0604020202020204" pitchFamily="34" charset="0"/>
                          <a:cs typeface="Arial" panose="020B0604020202020204" pitchFamily="34" charset="0"/>
                        </a:rPr>
                        <a:t>Go Live – Implementation Day. Monitor &amp; Handset training; ​</a:t>
                      </a:r>
                    </a:p>
                    <a:p>
                      <a:pPr marL="457189" lvl="1" indent="0">
                        <a:buFont typeface="Arial" panose="020B0604020202020204" pitchFamily="34" charset="0"/>
                        <a:buNone/>
                      </a:pPr>
                      <a:r>
                        <a:rPr lang="en-GB" sz="1000" dirty="0">
                          <a:latin typeface="Arial" panose="020B0604020202020204" pitchFamily="34" charset="0"/>
                          <a:cs typeface="Arial" panose="020B0604020202020204" pitchFamily="34" charset="0"/>
                        </a:rPr>
                        <a:t>+1 Week – Progress Review with a member of the Training Team; ​</a:t>
                      </a:r>
                    </a:p>
                    <a:p>
                      <a:pPr marL="457189" lvl="1" indent="0">
                        <a:buFont typeface="Arial" panose="020B0604020202020204" pitchFamily="34" charset="0"/>
                        <a:buNone/>
                      </a:pPr>
                      <a:r>
                        <a:rPr lang="en-GB" sz="1000" dirty="0">
                          <a:latin typeface="Arial" panose="020B0604020202020204" pitchFamily="34" charset="0"/>
                          <a:cs typeface="Arial" panose="020B0604020202020204" pitchFamily="34" charset="0"/>
                        </a:rPr>
                        <a:t>+2 Weeks – Remote Care Planning Training</a:t>
                      </a:r>
                    </a:p>
                    <a:p>
                      <a:pPr marL="457189" lvl="1" indent="0">
                        <a:buFont typeface="Arial" panose="020B0604020202020204" pitchFamily="34" charset="0"/>
                        <a:buNone/>
                      </a:pPr>
                      <a:r>
                        <a:rPr lang="en-GB" sz="1000" dirty="0">
                          <a:latin typeface="Arial" panose="020B0604020202020204" pitchFamily="34" charset="0"/>
                          <a:cs typeface="Arial" panose="020B0604020202020204" pitchFamily="34" charset="0"/>
                        </a:rPr>
                        <a:t>+4 Weeks – Senior managers Reports training and Implementation Sign Off. ​</a:t>
                      </a:r>
                    </a:p>
                  </a:txBody>
                  <a:tcPr>
                    <a:solidFill>
                      <a:schemeClr val="bg1">
                        <a:lumMod val="95000"/>
                      </a:schemeClr>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latin typeface="Arial" panose="020B0604020202020204" pitchFamily="34" charset="0"/>
                          <a:cs typeface="Arial" panose="020B0604020202020204" pitchFamily="34" charset="0"/>
                        </a:rPr>
                        <a:t>Initial implementation training followed up by shorter training sessions for senior staff around the digital care planning process.​</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Online tools, guides and webinars</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Online and/or onsite training days and remote system health checks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latin typeface="Arial" panose="020B0604020202020204" pitchFamily="34" charset="0"/>
                          <a:cs typeface="Arial" panose="020B0604020202020204" pitchFamily="34" charset="0"/>
                        </a:rPr>
                        <a:t>Train the trainers course</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Standard or bespoke training packages available, including managing users, using devices, care planning and creating reports. ​</a:t>
                      </a:r>
                    </a:p>
                  </a:txBody>
                  <a:tcPr>
                    <a:solidFill>
                      <a:schemeClr val="bg1">
                        <a:lumMod val="95000"/>
                      </a:schemeClr>
                    </a:solidFill>
                  </a:tcPr>
                </a:tc>
                <a:tc>
                  <a:txBody>
                    <a:bodyPr/>
                    <a:lstStyle/>
                    <a:p>
                      <a:r>
                        <a:rPr lang="en-GB" sz="1000" dirty="0">
                          <a:latin typeface="Arial" panose="020B0604020202020204" pitchFamily="34" charset="0"/>
                          <a:cs typeface="Arial" panose="020B0604020202020204" pitchFamily="34" charset="0"/>
                        </a:rPr>
                        <a:t>Offers a data migration experience. However, this is specific to the existing systems in place so is agreed on a customer specific basis.​</a:t>
                      </a:r>
                    </a:p>
                  </a:txBody>
                  <a:tcPr>
                    <a:solidFill>
                      <a:schemeClr val="bg1">
                        <a:lumMod val="95000"/>
                      </a:schemeClr>
                    </a:solidFill>
                  </a:tcPr>
                </a:tc>
                <a:extLst>
                  <a:ext uri="{0D108BD9-81ED-4DB2-BD59-A6C34878D82A}">
                    <a16:rowId xmlns:a16="http://schemas.microsoft.com/office/drawing/2014/main" val="4155044613"/>
                  </a:ext>
                </a:extLst>
              </a:tr>
            </a:tbl>
          </a:graphicData>
        </a:graphic>
      </p:graphicFrame>
      <p:pic>
        <p:nvPicPr>
          <p:cNvPr id="8196" name="Picture 4" descr="Centrim Dashboard - PCS Mobile Device">
            <a:extLst>
              <a:ext uri="{FF2B5EF4-FFF2-40B4-BE49-F238E27FC236}">
                <a16:creationId xmlns:a16="http://schemas.microsoft.com/office/drawing/2014/main" id="{5E1BF7CB-67DD-2D1E-2235-3EA5187C54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6157" y="1184475"/>
            <a:ext cx="3277456" cy="20361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2290E5E-AF72-7A58-B427-5EA9CCA9ED55}"/>
              </a:ext>
            </a:extLst>
          </p:cNvPr>
          <p:cNvSpPr txBox="1"/>
          <p:nvPr/>
        </p:nvSpPr>
        <p:spPr>
          <a:xfrm>
            <a:off x="0" y="946292"/>
            <a:ext cx="8066632" cy="246221"/>
          </a:xfrm>
          <a:prstGeom prst="rect">
            <a:avLst/>
          </a:prstGeom>
          <a:noFill/>
        </p:spPr>
        <p:txBody>
          <a:bodyPr wrap="none" rtlCol="0">
            <a:spAutoFit/>
          </a:bodyPr>
          <a:lstStyle/>
          <a:p>
            <a:r>
              <a:rPr lang="en-GB" sz="1000" dirty="0">
                <a:solidFill>
                  <a:schemeClr val="bg1"/>
                </a:solidFill>
                <a:latin typeface="Arial" panose="020B0604020202020204" pitchFamily="34" charset="0"/>
                <a:cs typeface="Arial" panose="020B0604020202020204" pitchFamily="34" charset="0"/>
              </a:rPr>
              <a:t>Information taken from the </a:t>
            </a:r>
            <a:r>
              <a:rPr lang="en-GB" sz="1000"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Digitising Social Care Assured Solutions List</a:t>
            </a:r>
            <a:r>
              <a:rPr lang="en-GB" sz="1000" dirty="0">
                <a:solidFill>
                  <a:schemeClr val="bg1"/>
                </a:solidFill>
                <a:latin typeface="Arial" panose="020B0604020202020204" pitchFamily="34" charset="0"/>
                <a:cs typeface="Arial" panose="020B0604020202020204" pitchFamily="34" charset="0"/>
              </a:rPr>
              <a:t> and answers to a NWL questionnaire from PCS on 22 March 2023  </a:t>
            </a:r>
          </a:p>
        </p:txBody>
      </p:sp>
    </p:spTree>
    <p:extLst>
      <p:ext uri="{BB962C8B-B14F-4D97-AF65-F5344CB8AC3E}">
        <p14:creationId xmlns:p14="http://schemas.microsoft.com/office/powerpoint/2010/main" val="3816976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EC0FC13D-F7D4-49FA-C8DD-29D982C97DC1}"/>
              </a:ext>
            </a:extLst>
          </p:cNvPr>
          <p:cNvGraphicFramePr>
            <a:graphicFrameLocks noGrp="1"/>
          </p:cNvGraphicFramePr>
          <p:nvPr>
            <p:ph idx="1"/>
            <p:extLst>
              <p:ext uri="{D42A27DB-BD31-4B8C-83A1-F6EECF244321}">
                <p14:modId xmlns:p14="http://schemas.microsoft.com/office/powerpoint/2010/main" val="3996754208"/>
              </p:ext>
            </p:extLst>
          </p:nvPr>
        </p:nvGraphicFramePr>
        <p:xfrm>
          <a:off x="2504662" y="3569735"/>
          <a:ext cx="9548594" cy="1950964"/>
        </p:xfrm>
        <a:graphic>
          <a:graphicData uri="http://schemas.openxmlformats.org/drawingml/2006/table">
            <a:tbl>
              <a:tblPr firstRow="1" bandRow="1">
                <a:tableStyleId>{5C22544A-7EE6-4342-B048-85BDC9FD1C3A}</a:tableStyleId>
              </a:tblPr>
              <a:tblGrid>
                <a:gridCol w="4954376">
                  <a:extLst>
                    <a:ext uri="{9D8B030D-6E8A-4147-A177-3AD203B41FA5}">
                      <a16:colId xmlns:a16="http://schemas.microsoft.com/office/drawing/2014/main" val="1279803320"/>
                    </a:ext>
                  </a:extLst>
                </a:gridCol>
                <a:gridCol w="3164442">
                  <a:extLst>
                    <a:ext uri="{9D8B030D-6E8A-4147-A177-3AD203B41FA5}">
                      <a16:colId xmlns:a16="http://schemas.microsoft.com/office/drawing/2014/main" val="3003256051"/>
                    </a:ext>
                  </a:extLst>
                </a:gridCol>
                <a:gridCol w="1429776">
                  <a:extLst>
                    <a:ext uri="{9D8B030D-6E8A-4147-A177-3AD203B41FA5}">
                      <a16:colId xmlns:a16="http://schemas.microsoft.com/office/drawing/2014/main" val="526830796"/>
                    </a:ext>
                  </a:extLst>
                </a:gridCol>
              </a:tblGrid>
              <a:tr h="312154">
                <a:tc>
                  <a:txBody>
                    <a:bodyPr/>
                    <a:lstStyle/>
                    <a:p>
                      <a:r>
                        <a:rPr lang="en-GB" sz="1400" dirty="0">
                          <a:latin typeface="Arial" panose="020B0604020202020204" pitchFamily="34" charset="0"/>
                          <a:cs typeface="Arial" panose="020B0604020202020204" pitchFamily="34" charset="0"/>
                        </a:rPr>
                        <a:t>Mobilisation &amp; Installation</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Training Offer</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Data Migration</a:t>
                      </a:r>
                    </a:p>
                  </a:txBody>
                  <a:tcPr>
                    <a:solidFill>
                      <a:srgbClr val="005EB8"/>
                    </a:solidFill>
                  </a:tcPr>
                </a:tc>
                <a:extLst>
                  <a:ext uri="{0D108BD9-81ED-4DB2-BD59-A6C34878D82A}">
                    <a16:rowId xmlns:a16="http://schemas.microsoft.com/office/drawing/2014/main" val="1785479990"/>
                  </a:ext>
                </a:extLst>
              </a:tr>
              <a:tr h="1638810">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Phased implementation plan (includes technical clarification, management decisions, timetable for onboarding, kick-off)​</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Approx. 6 weeks timeline for an average home, this can be quicker/longer, depending on the time the provider can dedicate to populating the system.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Provides hands-on implementation and training with a dedicated onboard manager</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Offering support as needed at implementation and on an ongoing basis.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Supplies Industry Standard Frameworks and best practices for providers to start from and build/develop their usage further. ​</a:t>
                      </a:r>
                    </a:p>
                  </a:txBody>
                  <a:tcPr>
                    <a:solidFill>
                      <a:schemeClr val="bg1">
                        <a:lumMod val="95000"/>
                      </a:schemeClr>
                    </a:solidFill>
                  </a:tcPr>
                </a:tc>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Onboarding all staff and managers​ (1 hour kick off)</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Offers 4 x 2 hour super user trainings followed by 1.5 hour staff sessions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Unlimited training and support available</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Offers check-ins and networks​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Best practice guides in ‘help centre’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Remote-first approach, in person on request</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New starters can watch recorded trainings</a:t>
                      </a:r>
                    </a:p>
                  </a:txBody>
                  <a:tcPr>
                    <a:solidFill>
                      <a:schemeClr val="bg1">
                        <a:lumMod val="95000"/>
                      </a:schemeClr>
                    </a:solidFill>
                  </a:tcPr>
                </a:tc>
                <a:tc>
                  <a:txBody>
                    <a:bodyPr/>
                    <a:lstStyle/>
                    <a:p>
                      <a:pPr marL="0" indent="0">
                        <a:buFont typeface="Arial" panose="020B0604020202020204" pitchFamily="34" charset="0"/>
                        <a:buNone/>
                      </a:pPr>
                      <a:r>
                        <a:rPr lang="en-GB" sz="1100" dirty="0" err="1">
                          <a:latin typeface="Arial" panose="020B0604020202020204" pitchFamily="34" charset="0"/>
                          <a:cs typeface="Arial" panose="020B0604020202020204" pitchFamily="34" charset="0"/>
                        </a:rPr>
                        <a:t>Sekoia</a:t>
                      </a:r>
                      <a:r>
                        <a:rPr lang="en-GB" sz="1100" dirty="0">
                          <a:latin typeface="Arial" panose="020B0604020202020204" pitchFamily="34" charset="0"/>
                          <a:cs typeface="Arial" panose="020B0604020202020204" pitchFamily="34" charset="0"/>
                        </a:rPr>
                        <a:t> does not support data migration</a:t>
                      </a:r>
                    </a:p>
                  </a:txBody>
                  <a:tcPr>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3" name="Slide Number Placeholder 2">
            <a:extLst>
              <a:ext uri="{FF2B5EF4-FFF2-40B4-BE49-F238E27FC236}">
                <a16:creationId xmlns:a16="http://schemas.microsoft.com/office/drawing/2014/main" id="{2734C757-0B4D-21F5-2153-1F7C26324924}"/>
              </a:ext>
            </a:extLst>
          </p:cNvPr>
          <p:cNvSpPr>
            <a:spLocks noGrp="1"/>
          </p:cNvSpPr>
          <p:nvPr>
            <p:ph type="sldNum" sz="quarter" idx="12"/>
          </p:nvPr>
        </p:nvSpPr>
        <p:spPr/>
        <p:txBody>
          <a:bodyPr/>
          <a:lstStyle/>
          <a:p>
            <a:fld id="{E76F84FA-B8EB-462F-97BA-032CB76B4E3A}" type="slidenum">
              <a:rPr lang="en-GB" smtClean="0"/>
              <a:t>22</a:t>
            </a:fld>
            <a:endParaRPr lang="en-GB"/>
          </a:p>
        </p:txBody>
      </p:sp>
      <p:sp>
        <p:nvSpPr>
          <p:cNvPr id="4" name="Title 3">
            <a:extLst>
              <a:ext uri="{FF2B5EF4-FFF2-40B4-BE49-F238E27FC236}">
                <a16:creationId xmlns:a16="http://schemas.microsoft.com/office/drawing/2014/main" id="{0B2E38AB-F1CD-5251-74E3-3D83194444C1}"/>
              </a:ext>
            </a:extLst>
          </p:cNvPr>
          <p:cNvSpPr>
            <a:spLocks noGrp="1"/>
          </p:cNvSpPr>
          <p:nvPr>
            <p:ph type="title"/>
          </p:nvPr>
        </p:nvSpPr>
        <p:spPr>
          <a:xfrm>
            <a:off x="407368" y="320006"/>
            <a:ext cx="11377264" cy="543595"/>
          </a:xfrm>
        </p:spPr>
        <p:txBody>
          <a:bodyPr>
            <a:normAutofit fontScale="90000"/>
          </a:bodyPr>
          <a:lstStyle/>
          <a:p>
            <a:r>
              <a:rPr lang="en-GB" dirty="0" err="1"/>
              <a:t>Sekoia</a:t>
            </a:r>
            <a:endParaRPr lang="en-GB" dirty="0"/>
          </a:p>
        </p:txBody>
      </p:sp>
      <p:graphicFrame>
        <p:nvGraphicFramePr>
          <p:cNvPr id="7" name="Table 5">
            <a:extLst>
              <a:ext uri="{FF2B5EF4-FFF2-40B4-BE49-F238E27FC236}">
                <a16:creationId xmlns:a16="http://schemas.microsoft.com/office/drawing/2014/main" id="{B59775D4-0AD8-3CA2-9F44-2B4C79A6DC30}"/>
              </a:ext>
            </a:extLst>
          </p:cNvPr>
          <p:cNvGraphicFramePr>
            <a:graphicFrameLocks/>
          </p:cNvGraphicFramePr>
          <p:nvPr>
            <p:extLst>
              <p:ext uri="{D42A27DB-BD31-4B8C-83A1-F6EECF244321}">
                <p14:modId xmlns:p14="http://schemas.microsoft.com/office/powerpoint/2010/main" val="3273707913"/>
              </p:ext>
            </p:extLst>
          </p:nvPr>
        </p:nvGraphicFramePr>
        <p:xfrm>
          <a:off x="138745" y="4531543"/>
          <a:ext cx="2259898" cy="2118360"/>
        </p:xfrm>
        <a:graphic>
          <a:graphicData uri="http://schemas.openxmlformats.org/drawingml/2006/table">
            <a:tbl>
              <a:tblPr firstRow="1" bandRow="1">
                <a:tableStyleId>{5C22544A-7EE6-4342-B048-85BDC9FD1C3A}</a:tableStyleId>
              </a:tblPr>
              <a:tblGrid>
                <a:gridCol w="1915342">
                  <a:extLst>
                    <a:ext uri="{9D8B030D-6E8A-4147-A177-3AD203B41FA5}">
                      <a16:colId xmlns:a16="http://schemas.microsoft.com/office/drawing/2014/main" val="1279803320"/>
                    </a:ext>
                  </a:extLst>
                </a:gridCol>
                <a:gridCol w="344556">
                  <a:extLst>
                    <a:ext uri="{9D8B030D-6E8A-4147-A177-3AD203B41FA5}">
                      <a16:colId xmlns:a16="http://schemas.microsoft.com/office/drawing/2014/main" val="262344078"/>
                    </a:ext>
                  </a:extLst>
                </a:gridCol>
              </a:tblGrid>
              <a:tr h="132115">
                <a:tc gridSpan="2">
                  <a:txBody>
                    <a:bodyPr/>
                    <a:lstStyle/>
                    <a:p>
                      <a:r>
                        <a:rPr lang="en-GB" sz="1400" dirty="0">
                          <a:latin typeface="Arial" panose="020B0604020202020204" pitchFamily="34" charset="0"/>
                          <a:cs typeface="Arial" panose="020B0604020202020204" pitchFamily="34" charset="0"/>
                        </a:rPr>
                        <a:t>Technology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0">
                <a:tc>
                  <a:txBody>
                    <a:bodyPr/>
                    <a:lstStyle/>
                    <a:p>
                      <a:r>
                        <a:rPr lang="en-GB" sz="1100" b="1" dirty="0">
                          <a:latin typeface="Arial" panose="020B0604020202020204" pitchFamily="34" charset="0"/>
                          <a:cs typeface="Arial" panose="020B0604020202020204" pitchFamily="34" charset="0"/>
                        </a:rPr>
                        <a:t>Mobile application</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0">
                <a:tc>
                  <a:txBody>
                    <a:bodyPr/>
                    <a:lstStyle/>
                    <a:p>
                      <a:r>
                        <a:rPr lang="en-GB" sz="1100" b="1" dirty="0">
                          <a:latin typeface="Arial" panose="020B0604020202020204" pitchFamily="34" charset="0"/>
                          <a:cs typeface="Arial" panose="020B0604020202020204" pitchFamily="34" charset="0"/>
                        </a:rPr>
                        <a:t>Desktop application</a:t>
                      </a:r>
                    </a:p>
                  </a:txBody>
                  <a:tcPr>
                    <a:solidFill>
                      <a:schemeClr val="bg1">
                        <a:lumMod val="85000"/>
                      </a:schemeClr>
                    </a:solidFill>
                  </a:tcPr>
                </a:tc>
                <a:tc>
                  <a:txBody>
                    <a:bodyPr/>
                    <a:lstStyle/>
                    <a:p>
                      <a:pPr algn="ctr"/>
                      <a:r>
                        <a:rPr lang="en-GB" sz="1100" b="0" i="0" kern="1200" dirty="0">
                          <a:solidFill>
                            <a:schemeClr val="dk1"/>
                          </a:solidFill>
                          <a:effectLst/>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201886675"/>
                  </a:ext>
                </a:extLst>
              </a:tr>
              <a:tr h="0">
                <a:tc>
                  <a:txBody>
                    <a:bodyPr/>
                    <a:lstStyle/>
                    <a:p>
                      <a:r>
                        <a:rPr lang="en-GB" sz="1100" b="1" dirty="0">
                          <a:latin typeface="Arial" panose="020B0604020202020204" pitchFamily="34" charset="0"/>
                          <a:cs typeface="Arial" panose="020B0604020202020204" pitchFamily="34" charset="0"/>
                        </a:rPr>
                        <a:t>Browser application</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60800669"/>
                  </a:ext>
                </a:extLst>
              </a:tr>
              <a:tr h="0">
                <a:tc>
                  <a:txBody>
                    <a:bodyPr/>
                    <a:lstStyle/>
                    <a:p>
                      <a:r>
                        <a:rPr lang="en-GB" sz="1100" b="1" dirty="0">
                          <a:latin typeface="Arial" panose="020B0604020202020204" pitchFamily="34" charset="0"/>
                          <a:cs typeface="Arial" panose="020B0604020202020204" pitchFamily="34" charset="0"/>
                        </a:rPr>
                        <a:t>Works offline</a:t>
                      </a:r>
                    </a:p>
                  </a:txBody>
                  <a:tcPr>
                    <a:solidFill>
                      <a:schemeClr val="bg1">
                        <a:lumMod val="85000"/>
                      </a:schemeClr>
                    </a:solidFill>
                  </a:tcPr>
                </a:tc>
                <a:tc>
                  <a:txBody>
                    <a:bodyPr/>
                    <a:lstStyle/>
                    <a:p>
                      <a:pPr algn="ctr"/>
                      <a:r>
                        <a:rPr lang="en-GB" sz="1100" b="0" i="0" kern="1200" dirty="0">
                          <a:solidFill>
                            <a:schemeClr val="dk1"/>
                          </a:solidFill>
                          <a:effectLst/>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3331986555"/>
                  </a:ext>
                </a:extLst>
              </a:tr>
              <a:tr h="0">
                <a:tc>
                  <a:txBody>
                    <a:bodyPr/>
                    <a:lstStyle/>
                    <a:p>
                      <a:r>
                        <a:rPr lang="en-GB" sz="1100" b="1" dirty="0">
                          <a:latin typeface="Arial" panose="020B0604020202020204" pitchFamily="34" charset="0"/>
                          <a:cs typeface="Arial" panose="020B0604020202020204" pitchFamily="34" charset="0"/>
                        </a:rPr>
                        <a:t>Tech support available</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p>
                  </a:txBody>
                  <a:tcPr>
                    <a:solidFill>
                      <a:schemeClr val="accent6">
                        <a:lumMod val="40000"/>
                        <a:lumOff val="60000"/>
                      </a:schemeClr>
                    </a:solidFill>
                  </a:tcPr>
                </a:tc>
                <a:extLst>
                  <a:ext uri="{0D108BD9-81ED-4DB2-BD59-A6C34878D82A}">
                    <a16:rowId xmlns:a16="http://schemas.microsoft.com/office/drawing/2014/main" val="10331511"/>
                  </a:ext>
                </a:extLst>
              </a:tr>
              <a:tr h="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100" b="1" dirty="0">
                          <a:latin typeface="Arial" panose="020B0604020202020204" pitchFamily="34" charset="0"/>
                          <a:cs typeface="Arial" panose="020B0604020202020204" pitchFamily="34" charset="0"/>
                        </a:rPr>
                        <a:t>Devices can be supplied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p>
                  </a:txBody>
                  <a:tcPr>
                    <a:solidFill>
                      <a:schemeClr val="accent6">
                        <a:lumMod val="40000"/>
                        <a:lumOff val="60000"/>
                      </a:schemeClr>
                    </a:solidFill>
                  </a:tcPr>
                </a:tc>
                <a:extLst>
                  <a:ext uri="{0D108BD9-81ED-4DB2-BD59-A6C34878D82A}">
                    <a16:rowId xmlns:a16="http://schemas.microsoft.com/office/drawing/2014/main" val="196813328"/>
                  </a:ext>
                </a:extLst>
              </a:tr>
              <a:tr h="0">
                <a:tc>
                  <a:txBody>
                    <a:bodyPr/>
                    <a:lstStyle/>
                    <a:p>
                      <a:r>
                        <a:rPr lang="en-GB" sz="1100" b="1" dirty="0">
                          <a:latin typeface="Arial" panose="020B0604020202020204" pitchFamily="34" charset="0"/>
                          <a:cs typeface="Arial" panose="020B0604020202020204" pitchFamily="34" charset="0"/>
                        </a:rPr>
                        <a:t>Own devices can be used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p>
                  </a:txBody>
                  <a:tcPr>
                    <a:solidFill>
                      <a:schemeClr val="accent6">
                        <a:lumMod val="40000"/>
                        <a:lumOff val="60000"/>
                      </a:schemeClr>
                    </a:solidFill>
                  </a:tcPr>
                </a:tc>
                <a:extLst>
                  <a:ext uri="{0D108BD9-81ED-4DB2-BD59-A6C34878D82A}">
                    <a16:rowId xmlns:a16="http://schemas.microsoft.com/office/drawing/2014/main" val="2734113664"/>
                  </a:ext>
                </a:extLst>
              </a:tr>
            </a:tbl>
          </a:graphicData>
        </a:graphic>
      </p:graphicFrame>
      <p:graphicFrame>
        <p:nvGraphicFramePr>
          <p:cNvPr id="8" name="Table 5">
            <a:extLst>
              <a:ext uri="{FF2B5EF4-FFF2-40B4-BE49-F238E27FC236}">
                <a16:creationId xmlns:a16="http://schemas.microsoft.com/office/drawing/2014/main" id="{4488907A-F1F9-054E-4907-2483F91C6C33}"/>
              </a:ext>
            </a:extLst>
          </p:cNvPr>
          <p:cNvGraphicFramePr>
            <a:graphicFrameLocks/>
          </p:cNvGraphicFramePr>
          <p:nvPr>
            <p:extLst>
              <p:ext uri="{D42A27DB-BD31-4B8C-83A1-F6EECF244321}">
                <p14:modId xmlns:p14="http://schemas.microsoft.com/office/powerpoint/2010/main" val="1138402550"/>
              </p:ext>
            </p:extLst>
          </p:nvPr>
        </p:nvGraphicFramePr>
        <p:xfrm>
          <a:off x="138745" y="2162476"/>
          <a:ext cx="2259898" cy="2377440"/>
        </p:xfrm>
        <a:graphic>
          <a:graphicData uri="http://schemas.openxmlformats.org/drawingml/2006/table">
            <a:tbl>
              <a:tblPr firstRow="1" bandRow="1">
                <a:tableStyleId>{5C22544A-7EE6-4342-B048-85BDC9FD1C3A}</a:tableStyleId>
              </a:tblPr>
              <a:tblGrid>
                <a:gridCol w="1915342">
                  <a:extLst>
                    <a:ext uri="{9D8B030D-6E8A-4147-A177-3AD203B41FA5}">
                      <a16:colId xmlns:a16="http://schemas.microsoft.com/office/drawing/2014/main" val="1279803320"/>
                    </a:ext>
                  </a:extLst>
                </a:gridCol>
                <a:gridCol w="344556">
                  <a:extLst>
                    <a:ext uri="{9D8B030D-6E8A-4147-A177-3AD203B41FA5}">
                      <a16:colId xmlns:a16="http://schemas.microsoft.com/office/drawing/2014/main" val="3003256051"/>
                    </a:ext>
                  </a:extLst>
                </a:gridCol>
              </a:tblGrid>
              <a:tr h="0">
                <a:tc gridSpan="2">
                  <a:txBody>
                    <a:bodyPr/>
                    <a:lstStyle/>
                    <a:p>
                      <a:r>
                        <a:rPr lang="en-GB" sz="1400" dirty="0">
                          <a:latin typeface="Arial" panose="020B0604020202020204" pitchFamily="34" charset="0"/>
                          <a:cs typeface="Arial" panose="020B0604020202020204" pitchFamily="34" charset="0"/>
                        </a:rPr>
                        <a:t>Interoperability</a:t>
                      </a:r>
                    </a:p>
                  </a:txBody>
                  <a:tcPr anchor="ctr">
                    <a:solidFill>
                      <a:srgbClr val="005EB8"/>
                    </a:solidFill>
                  </a:tcPr>
                </a:tc>
                <a:tc hMerge="1">
                  <a:txBody>
                    <a:bodyPr/>
                    <a:lstStyle/>
                    <a:p>
                      <a:endParaRPr lang="en-GB" dirty="0"/>
                    </a:p>
                  </a:txBody>
                  <a:tcPr>
                    <a:solidFill>
                      <a:srgbClr val="005EB8"/>
                    </a:solidFill>
                  </a:tcPr>
                </a:tc>
                <a:extLst>
                  <a:ext uri="{0D108BD9-81ED-4DB2-BD59-A6C34878D82A}">
                    <a16:rowId xmlns:a16="http://schemas.microsoft.com/office/drawing/2014/main" val="1785479990"/>
                  </a:ext>
                </a:extLst>
              </a:tr>
              <a:tr h="0">
                <a:tc>
                  <a:txBody>
                    <a:bodyPr/>
                    <a:lstStyle/>
                    <a:p>
                      <a:r>
                        <a:rPr lang="en-GB" sz="1100" b="1" dirty="0">
                          <a:latin typeface="Arial" panose="020B0604020202020204" pitchFamily="34" charset="0"/>
                          <a:cs typeface="Arial" panose="020B0604020202020204" pitchFamily="34" charset="0"/>
                        </a:rPr>
                        <a:t>London Care Record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2450515951"/>
                  </a:ext>
                </a:extLst>
              </a:tr>
              <a:tr h="0">
                <a:tc>
                  <a:txBody>
                    <a:bodyPr/>
                    <a:lstStyle/>
                    <a:p>
                      <a:r>
                        <a:rPr lang="en-GB" sz="1100" b="1" dirty="0">
                          <a:latin typeface="Arial" panose="020B0604020202020204" pitchFamily="34" charset="0"/>
                          <a:cs typeface="Arial" panose="020B0604020202020204" pitchFamily="34" charset="0"/>
                        </a:rPr>
                        <a:t>NHS Mail</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155044613"/>
                  </a:ext>
                </a:extLst>
              </a:tr>
              <a:tr h="0">
                <a:tc>
                  <a:txBody>
                    <a:bodyPr/>
                    <a:lstStyle/>
                    <a:p>
                      <a:r>
                        <a:rPr lang="en-GB" sz="1100" b="1" dirty="0">
                          <a:latin typeface="Arial" panose="020B0604020202020204" pitchFamily="34" charset="0"/>
                          <a:cs typeface="Arial" panose="020B0604020202020204" pitchFamily="34" charset="0"/>
                        </a:rPr>
                        <a:t>London Urgent Care Plan</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201886675"/>
                  </a:ext>
                </a:extLst>
              </a:tr>
              <a:tr h="0">
                <a:tc>
                  <a:txBody>
                    <a:bodyPr/>
                    <a:lstStyle/>
                    <a:p>
                      <a:r>
                        <a:rPr lang="en-GB" sz="1100" b="1" dirty="0" err="1">
                          <a:latin typeface="Arial" panose="020B0604020202020204" pitchFamily="34" charset="0"/>
                          <a:cs typeface="Arial" panose="020B0604020202020204" pitchFamily="34" charset="0"/>
                        </a:rPr>
                        <a:t>eMAR</a:t>
                      </a:r>
                      <a:r>
                        <a:rPr lang="en-GB" sz="1100" b="1" dirty="0">
                          <a:latin typeface="Arial" panose="020B0604020202020204" pitchFamily="34" charset="0"/>
                          <a:cs typeface="Arial" panose="020B0604020202020204" pitchFamily="34" charset="0"/>
                        </a:rPr>
                        <a:t> / pharmacy</a:t>
                      </a:r>
                    </a:p>
                  </a:txBody>
                  <a:tcPr>
                    <a:solidFill>
                      <a:schemeClr val="bg1">
                        <a:lumMod val="85000"/>
                      </a:schemeClr>
                    </a:solidFill>
                  </a:tcPr>
                </a:tc>
                <a:tc>
                  <a:txBody>
                    <a:bodyPr/>
                    <a:lstStyle/>
                    <a:p>
                      <a:pPr algn="ct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60800669"/>
                  </a:ext>
                </a:extLst>
              </a:tr>
              <a:tr h="0">
                <a:tc>
                  <a:txBody>
                    <a:bodyPr/>
                    <a:lstStyle/>
                    <a:p>
                      <a:r>
                        <a:rPr lang="en-GB" sz="1100" b="1" dirty="0">
                          <a:latin typeface="Arial" panose="020B0604020202020204" pitchFamily="34" charset="0"/>
                          <a:cs typeface="Arial" panose="020B0604020202020204" pitchFamily="34" charset="0"/>
                        </a:rPr>
                        <a:t>Monitoring systems</a:t>
                      </a:r>
                    </a:p>
                  </a:txBody>
                  <a:tcPr>
                    <a:solidFill>
                      <a:schemeClr val="bg1">
                        <a:lumMod val="85000"/>
                      </a:schemeClr>
                    </a:solidFill>
                  </a:tcPr>
                </a:tc>
                <a:tc>
                  <a:txBody>
                    <a:bodyPr/>
                    <a:lstStyle/>
                    <a:p>
                      <a:pPr algn="ct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3331986555"/>
                  </a:ext>
                </a:extLst>
              </a:tr>
              <a:tr h="0">
                <a:tc>
                  <a:txBody>
                    <a:bodyPr/>
                    <a:lstStyle/>
                    <a:p>
                      <a:r>
                        <a:rPr lang="en-GB" sz="1100" b="1" dirty="0">
                          <a:latin typeface="Arial" panose="020B0604020202020204" pitchFamily="34" charset="0"/>
                          <a:cs typeface="Arial" panose="020B0604020202020204" pitchFamily="34" charset="0"/>
                        </a:rPr>
                        <a:t>EMIS</a:t>
                      </a:r>
                    </a:p>
                  </a:txBody>
                  <a:tcPr>
                    <a:solidFill>
                      <a:schemeClr val="bg1">
                        <a:lumMod val="85000"/>
                      </a:schemeClr>
                    </a:solidFill>
                  </a:tcPr>
                </a:tc>
                <a:tc>
                  <a:txBody>
                    <a:bodyPr/>
                    <a:lstStyle/>
                    <a:p>
                      <a:pPr algn="ct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0331511"/>
                  </a:ext>
                </a:extLst>
              </a:tr>
              <a:tr h="0">
                <a:tc>
                  <a:txBody>
                    <a:bodyPr/>
                    <a:lstStyle/>
                    <a:p>
                      <a:r>
                        <a:rPr lang="en-GB" sz="1100" b="1" dirty="0">
                          <a:latin typeface="Arial" panose="020B0604020202020204" pitchFamily="34" charset="0"/>
                          <a:cs typeface="Arial" panose="020B0604020202020204" pitchFamily="34" charset="0"/>
                        </a:rPr>
                        <a:t>HIE</a:t>
                      </a:r>
                    </a:p>
                  </a:txBody>
                  <a:tcPr>
                    <a:solidFill>
                      <a:schemeClr val="bg1">
                        <a:lumMod val="85000"/>
                      </a:schemeClr>
                    </a:solidFill>
                  </a:tcPr>
                </a:tc>
                <a:tc>
                  <a:txBody>
                    <a:bodyPr/>
                    <a:lstStyle/>
                    <a:p>
                      <a:pPr algn="ct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96813328"/>
                  </a:ext>
                </a:extLst>
              </a:tr>
              <a:tr h="0">
                <a:tc>
                  <a:txBody>
                    <a:bodyPr/>
                    <a:lstStyle/>
                    <a:p>
                      <a:r>
                        <a:rPr lang="en-GB" sz="1100" b="1" dirty="0">
                          <a:latin typeface="Arial" panose="020B0604020202020204" pitchFamily="34" charset="0"/>
                          <a:cs typeface="Arial" panose="020B0604020202020204" pitchFamily="34" charset="0"/>
                        </a:rPr>
                        <a:t>GP Connect</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2734113664"/>
                  </a:ext>
                </a:extLst>
              </a:tr>
            </a:tbl>
          </a:graphicData>
        </a:graphic>
      </p:graphicFrame>
      <p:sp>
        <p:nvSpPr>
          <p:cNvPr id="2" name="Rectangle: Top Corners Rounded 1">
            <a:extLst>
              <a:ext uri="{FF2B5EF4-FFF2-40B4-BE49-F238E27FC236}">
                <a16:creationId xmlns:a16="http://schemas.microsoft.com/office/drawing/2014/main" id="{0CAB5AA2-947C-9814-C81C-D3117C7DB08F}"/>
              </a:ext>
            </a:extLst>
          </p:cNvPr>
          <p:cNvSpPr/>
          <p:nvPr/>
        </p:nvSpPr>
        <p:spPr>
          <a:xfrm rot="10800000">
            <a:off x="9011477" y="-2"/>
            <a:ext cx="2438401" cy="1184308"/>
          </a:xfrm>
          <a:prstGeom prst="round2Same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Table 5">
            <a:extLst>
              <a:ext uri="{FF2B5EF4-FFF2-40B4-BE49-F238E27FC236}">
                <a16:creationId xmlns:a16="http://schemas.microsoft.com/office/drawing/2014/main" id="{13C10BD0-78A0-43E8-B63D-9C999DFEE33E}"/>
              </a:ext>
            </a:extLst>
          </p:cNvPr>
          <p:cNvGraphicFramePr>
            <a:graphicFrameLocks/>
          </p:cNvGraphicFramePr>
          <p:nvPr>
            <p:extLst>
              <p:ext uri="{D42A27DB-BD31-4B8C-83A1-F6EECF244321}">
                <p14:modId xmlns:p14="http://schemas.microsoft.com/office/powerpoint/2010/main" val="3043260070"/>
              </p:ext>
            </p:extLst>
          </p:nvPr>
        </p:nvGraphicFramePr>
        <p:xfrm>
          <a:off x="2504662" y="5592753"/>
          <a:ext cx="9548593" cy="1155782"/>
        </p:xfrm>
        <a:graphic>
          <a:graphicData uri="http://schemas.openxmlformats.org/drawingml/2006/table">
            <a:tbl>
              <a:tblPr firstRow="1" bandRow="1">
                <a:tableStyleId>{5C22544A-7EE6-4342-B048-85BDC9FD1C3A}</a:tableStyleId>
              </a:tblPr>
              <a:tblGrid>
                <a:gridCol w="9548593">
                  <a:extLst>
                    <a:ext uri="{9D8B030D-6E8A-4147-A177-3AD203B41FA5}">
                      <a16:colId xmlns:a16="http://schemas.microsoft.com/office/drawing/2014/main" val="526830796"/>
                    </a:ext>
                  </a:extLst>
                </a:gridCol>
              </a:tblGrid>
              <a:tr h="321536">
                <a:tc>
                  <a:txBody>
                    <a:bodyPr/>
                    <a:lstStyle/>
                    <a:p>
                      <a:r>
                        <a:rPr lang="en-GB" sz="1400" dirty="0">
                          <a:latin typeface="Arial" panose="020B0604020202020204" pitchFamily="34" charset="0"/>
                          <a:cs typeface="Arial" panose="020B0604020202020204" pitchFamily="34" charset="0"/>
                        </a:rPr>
                        <a:t>Illustrative Pricing (excl. VAT)</a:t>
                      </a:r>
                    </a:p>
                  </a:txBody>
                  <a:tcPr anchor="ctr">
                    <a:solidFill>
                      <a:srgbClr val="005EB8"/>
                    </a:solidFill>
                  </a:tcPr>
                </a:tc>
                <a:extLst>
                  <a:ext uri="{0D108BD9-81ED-4DB2-BD59-A6C34878D82A}">
                    <a16:rowId xmlns:a16="http://schemas.microsoft.com/office/drawing/2014/main" val="1785479990"/>
                  </a:ext>
                </a:extLst>
              </a:tr>
              <a:tr h="834246">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Charge per resident or service user per month is £10 + VAT, covering all modules and all ongoing support / new releases with no hidden extras or add-ons.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Offers Group Licence Fee discounts for larger groups and a discount for paying annually upfront.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Charges a one off implementation fee, depending on the size of organisation and how much set up / training is involved, ranging £1,000 to £4,000</a:t>
                      </a:r>
                    </a:p>
                  </a:txBody>
                  <a:tcPr>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11" name="TextBox 10">
            <a:extLst>
              <a:ext uri="{FF2B5EF4-FFF2-40B4-BE49-F238E27FC236}">
                <a16:creationId xmlns:a16="http://schemas.microsoft.com/office/drawing/2014/main" id="{6CEC905E-0AB4-617A-8ED6-56735826B899}"/>
              </a:ext>
            </a:extLst>
          </p:cNvPr>
          <p:cNvSpPr txBox="1"/>
          <p:nvPr/>
        </p:nvSpPr>
        <p:spPr>
          <a:xfrm>
            <a:off x="9011476" y="549581"/>
            <a:ext cx="2438401" cy="584775"/>
          </a:xfrm>
          <a:prstGeom prst="rect">
            <a:avLst/>
          </a:prstGeom>
          <a:noFill/>
        </p:spPr>
        <p:txBody>
          <a:bodyPr wrap="square">
            <a:spAutoFit/>
          </a:bodyPr>
          <a:lstStyle/>
          <a:p>
            <a:pPr algn="ctr"/>
            <a:r>
              <a:rPr lang="en-GB" sz="1600" b="1" u="sng" dirty="0">
                <a:solidFill>
                  <a:srgbClr val="00A799"/>
                </a:solidFill>
                <a:latin typeface="Arial" panose="020B0604020202020204" pitchFamily="34" charset="0"/>
                <a:hlinkClick r:id="rId2"/>
              </a:rPr>
              <a:t>Video Demonstration</a:t>
            </a:r>
            <a:endParaRPr lang="en-GB" sz="1600" b="1" u="sng" dirty="0">
              <a:solidFill>
                <a:srgbClr val="00A799"/>
              </a:solidFill>
              <a:latin typeface="Arial" panose="020B0604020202020204" pitchFamily="34" charset="0"/>
            </a:endParaRPr>
          </a:p>
          <a:p>
            <a:pPr algn="ctr"/>
            <a:r>
              <a:rPr lang="en-GB" sz="1600" b="1" u="sng" dirty="0">
                <a:solidFill>
                  <a:srgbClr val="00A799"/>
                </a:solidFill>
                <a:latin typeface="Arial" panose="020B0604020202020204" pitchFamily="34" charset="0"/>
                <a:hlinkClick r:id="rId3"/>
              </a:rPr>
              <a:t>Full demo available</a:t>
            </a:r>
            <a:endParaRPr lang="en-GB" sz="1600" b="1" u="sng" dirty="0">
              <a:solidFill>
                <a:srgbClr val="00A799"/>
              </a:solidFill>
              <a:latin typeface="Arial" panose="020B0604020202020204" pitchFamily="34" charset="0"/>
            </a:endParaRPr>
          </a:p>
        </p:txBody>
      </p:sp>
      <p:pic>
        <p:nvPicPr>
          <p:cNvPr id="19458" name="Picture 2" descr="A black and green logo&#10;&#10;Description automatically generated">
            <a:hlinkClick r:id="rId4"/>
            <a:extLst>
              <a:ext uri="{FF2B5EF4-FFF2-40B4-BE49-F238E27FC236}">
                <a16:creationId xmlns:a16="http://schemas.microsoft.com/office/drawing/2014/main" id="{C935A06E-8FC6-79C9-6891-05558C9D6A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9626" y="56787"/>
            <a:ext cx="1562100" cy="5238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a:extLst>
              <a:ext uri="{FF2B5EF4-FFF2-40B4-BE49-F238E27FC236}">
                <a16:creationId xmlns:a16="http://schemas.microsoft.com/office/drawing/2014/main" id="{4A619FA5-4523-61B1-BDFD-F2D7BC466503}"/>
              </a:ext>
            </a:extLst>
          </p:cNvPr>
          <p:cNvGraphicFramePr>
            <a:graphicFrameLocks/>
          </p:cNvGraphicFramePr>
          <p:nvPr>
            <p:extLst>
              <p:ext uri="{D42A27DB-BD31-4B8C-83A1-F6EECF244321}">
                <p14:modId xmlns:p14="http://schemas.microsoft.com/office/powerpoint/2010/main" val="820834275"/>
              </p:ext>
            </p:extLst>
          </p:nvPr>
        </p:nvGraphicFramePr>
        <p:xfrm>
          <a:off x="2484783" y="1265247"/>
          <a:ext cx="5652350" cy="2240280"/>
        </p:xfrm>
        <a:graphic>
          <a:graphicData uri="http://schemas.openxmlformats.org/drawingml/2006/table">
            <a:tbl>
              <a:tblPr firstRow="1" bandRow="1">
                <a:tableStyleId>{5C22544A-7EE6-4342-B048-85BDC9FD1C3A}</a:tableStyleId>
              </a:tblPr>
              <a:tblGrid>
                <a:gridCol w="5652350">
                  <a:extLst>
                    <a:ext uri="{9D8B030D-6E8A-4147-A177-3AD203B41FA5}">
                      <a16:colId xmlns:a16="http://schemas.microsoft.com/office/drawing/2014/main" val="526830796"/>
                    </a:ext>
                  </a:extLst>
                </a:gridCol>
              </a:tblGrid>
              <a:tr h="171842">
                <a:tc>
                  <a:txBody>
                    <a:bodyPr/>
                    <a:lstStyle/>
                    <a:p>
                      <a:r>
                        <a:rPr lang="en-GB" sz="1400" b="0" i="0" kern="1200" dirty="0">
                          <a:solidFill>
                            <a:schemeClr val="lt1"/>
                          </a:solidFill>
                          <a:effectLst/>
                          <a:latin typeface="Arial" panose="020B0604020202020204" pitchFamily="34" charset="0"/>
                          <a:ea typeface="+mn-ea"/>
                          <a:cs typeface="Arial" panose="020B0604020202020204" pitchFamily="34" charset="0"/>
                        </a:rPr>
                        <a:t> </a:t>
                      </a:r>
                      <a:r>
                        <a:rPr lang="en-GB" sz="1400" b="1" i="0" kern="1200" dirty="0">
                          <a:solidFill>
                            <a:schemeClr val="lt1"/>
                          </a:solidFill>
                          <a:effectLst/>
                          <a:latin typeface="Arial" panose="020B0604020202020204" pitchFamily="34" charset="0"/>
                          <a:ea typeface="+mn-ea"/>
                          <a:cs typeface="Arial" panose="020B0604020202020204" pitchFamily="34" charset="0"/>
                        </a:rPr>
                        <a:t>Features </a:t>
                      </a:r>
                      <a:endParaRPr lang="en-GB" sz="1400" dirty="0">
                        <a:latin typeface="Arial" panose="020B0604020202020204" pitchFamily="34" charset="0"/>
                        <a:cs typeface="Arial" panose="020B0604020202020204" pitchFamily="34" charset="0"/>
                      </a:endParaRPr>
                    </a:p>
                  </a:txBody>
                  <a:tcPr anchor="ctr">
                    <a:solidFill>
                      <a:srgbClr val="005EB8"/>
                    </a:solidFill>
                  </a:tcPr>
                </a:tc>
                <a:extLst>
                  <a:ext uri="{0D108BD9-81ED-4DB2-BD59-A6C34878D82A}">
                    <a16:rowId xmlns:a16="http://schemas.microsoft.com/office/drawing/2014/main" val="1785479990"/>
                  </a:ext>
                </a:extLst>
              </a:tr>
              <a:tr h="1469251">
                <a:tc>
                  <a:txBody>
                    <a:bodyPr/>
                    <a:lstStyle/>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Care and support plans aligned to the provider’s current framework, or using available best practice templates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Care delivery routines personalised to each person being supported</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Care delivery notes and observations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Risk assessments aligned to the provider’s current framework or available best practice templates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Use photos, pictures and videos personalised to the person being supported</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Families can engage with </a:t>
                      </a:r>
                      <a:r>
                        <a:rPr lang="en-GB" sz="1100" b="0" i="0" u="none" strike="noStrike" dirty="0" err="1">
                          <a:solidFill>
                            <a:srgbClr val="000000"/>
                          </a:solidFill>
                          <a:effectLst/>
                          <a:latin typeface="Arial" panose="020B0604020202020204" pitchFamily="34" charset="0"/>
                        </a:rPr>
                        <a:t>Sekoia</a:t>
                      </a:r>
                      <a:r>
                        <a:rPr lang="en-GB" sz="1100" b="0" i="0" u="none" strike="noStrike" dirty="0">
                          <a:solidFill>
                            <a:srgbClr val="000000"/>
                          </a:solidFill>
                          <a:effectLst/>
                          <a:latin typeface="Arial" panose="020B0604020202020204" pitchFamily="34" charset="0"/>
                        </a:rPr>
                        <a:t> to share photos, calendars, and send messages to stay in touch</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The person being supported can access </a:t>
                      </a:r>
                      <a:r>
                        <a:rPr lang="en-GB" sz="1100" b="0" i="0" u="none" strike="noStrike" dirty="0" err="1">
                          <a:solidFill>
                            <a:srgbClr val="000000"/>
                          </a:solidFill>
                          <a:effectLst/>
                          <a:latin typeface="Arial" panose="020B0604020202020204" pitchFamily="34" charset="0"/>
                        </a:rPr>
                        <a:t>Sekoia</a:t>
                      </a:r>
                      <a:r>
                        <a:rPr lang="en-GB" sz="1100" b="0" i="0" u="none" strike="noStrike" dirty="0">
                          <a:solidFill>
                            <a:srgbClr val="000000"/>
                          </a:solidFill>
                          <a:effectLst/>
                          <a:latin typeface="Arial" panose="020B0604020202020204" pitchFamily="34" charset="0"/>
                        </a:rPr>
                        <a:t> to view their daily routines/plans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Speech to text</a:t>
                      </a:r>
                    </a:p>
                  </a:txBody>
                  <a:tcPr anchor="ctr">
                    <a:lnR w="12700" cap="flat" cmpd="sng" algn="ctr">
                      <a:solidFill>
                        <a:srgbClr val="F2F2F2"/>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4155044613"/>
                  </a:ext>
                </a:extLst>
              </a:tr>
            </a:tbl>
          </a:graphicData>
        </a:graphic>
      </p:graphicFrame>
      <p:graphicFrame>
        <p:nvGraphicFramePr>
          <p:cNvPr id="13" name="Table 5">
            <a:extLst>
              <a:ext uri="{FF2B5EF4-FFF2-40B4-BE49-F238E27FC236}">
                <a16:creationId xmlns:a16="http://schemas.microsoft.com/office/drawing/2014/main" id="{C09C3DCC-BFFB-A160-86F0-5BFF9977F117}"/>
              </a:ext>
            </a:extLst>
          </p:cNvPr>
          <p:cNvGraphicFramePr>
            <a:graphicFrameLocks/>
          </p:cNvGraphicFramePr>
          <p:nvPr>
            <p:extLst>
              <p:ext uri="{D42A27DB-BD31-4B8C-83A1-F6EECF244321}">
                <p14:modId xmlns:p14="http://schemas.microsoft.com/office/powerpoint/2010/main" val="121780561"/>
              </p:ext>
            </p:extLst>
          </p:nvPr>
        </p:nvGraphicFramePr>
        <p:xfrm>
          <a:off x="138745" y="1263393"/>
          <a:ext cx="2259898" cy="851309"/>
        </p:xfrm>
        <a:graphic>
          <a:graphicData uri="http://schemas.openxmlformats.org/drawingml/2006/table">
            <a:tbl>
              <a:tblPr firstRow="1" bandRow="1">
                <a:tableStyleId>{5C22544A-7EE6-4342-B048-85BDC9FD1C3A}</a:tableStyleId>
              </a:tblPr>
              <a:tblGrid>
                <a:gridCol w="1809325">
                  <a:extLst>
                    <a:ext uri="{9D8B030D-6E8A-4147-A177-3AD203B41FA5}">
                      <a16:colId xmlns:a16="http://schemas.microsoft.com/office/drawing/2014/main" val="1279803320"/>
                    </a:ext>
                  </a:extLst>
                </a:gridCol>
                <a:gridCol w="450573">
                  <a:extLst>
                    <a:ext uri="{9D8B030D-6E8A-4147-A177-3AD203B41FA5}">
                      <a16:colId xmlns:a16="http://schemas.microsoft.com/office/drawing/2014/main" val="262344078"/>
                    </a:ext>
                  </a:extLst>
                </a:gridCol>
              </a:tblGrid>
              <a:tr h="333149">
                <a:tc gridSpan="2">
                  <a:txBody>
                    <a:bodyPr/>
                    <a:lstStyle/>
                    <a:p>
                      <a:r>
                        <a:rPr lang="en-GB" sz="1400" dirty="0">
                          <a:latin typeface="Arial" panose="020B0604020202020204" pitchFamily="34" charset="0"/>
                          <a:cs typeface="Arial" panose="020B0604020202020204" pitchFamily="34" charset="0"/>
                        </a:rPr>
                        <a:t>Setting Suitability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222099">
                <a:tc>
                  <a:txBody>
                    <a:bodyPr/>
                    <a:lstStyle/>
                    <a:p>
                      <a:r>
                        <a:rPr lang="en-GB" sz="1100" b="1" dirty="0">
                          <a:latin typeface="Arial" panose="020B0604020202020204" pitchFamily="34" charset="0"/>
                          <a:cs typeface="Arial" panose="020B0604020202020204" pitchFamily="34" charset="0"/>
                        </a:rPr>
                        <a:t>Care Homes</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222099">
                <a:tc>
                  <a:txBody>
                    <a:bodyPr/>
                    <a:lstStyle/>
                    <a:p>
                      <a:r>
                        <a:rPr lang="en-GB" sz="1100" b="1" dirty="0">
                          <a:latin typeface="Arial" panose="020B0604020202020204" pitchFamily="34" charset="0"/>
                          <a:cs typeface="Arial" panose="020B0604020202020204" pitchFamily="34" charset="0"/>
                        </a:rPr>
                        <a:t>Domiciliary Care</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201886675"/>
                  </a:ext>
                </a:extLst>
              </a:tr>
            </a:tbl>
          </a:graphicData>
        </a:graphic>
      </p:graphicFrame>
      <p:pic>
        <p:nvPicPr>
          <p:cNvPr id="6146" name="Picture 2">
            <a:extLst>
              <a:ext uri="{FF2B5EF4-FFF2-40B4-BE49-F238E27FC236}">
                <a16:creationId xmlns:a16="http://schemas.microsoft.com/office/drawing/2014/main" id="{19246E80-3840-02CD-49A7-180F8F1F3F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62521" y="1136920"/>
            <a:ext cx="3690734" cy="286195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582F4D9-24D1-BCAE-2333-F0D40E9D9377}"/>
              </a:ext>
            </a:extLst>
          </p:cNvPr>
          <p:cNvSpPr txBox="1"/>
          <p:nvPr/>
        </p:nvSpPr>
        <p:spPr>
          <a:xfrm>
            <a:off x="0" y="946292"/>
            <a:ext cx="8122736" cy="246221"/>
          </a:xfrm>
          <a:prstGeom prst="rect">
            <a:avLst/>
          </a:prstGeom>
          <a:noFill/>
        </p:spPr>
        <p:txBody>
          <a:bodyPr wrap="none" rtlCol="0">
            <a:spAutoFit/>
          </a:bodyPr>
          <a:lstStyle/>
          <a:p>
            <a:r>
              <a:rPr lang="en-GB" sz="1000" dirty="0">
                <a:solidFill>
                  <a:schemeClr val="bg1"/>
                </a:solidFill>
                <a:latin typeface="Arial" panose="020B0604020202020204" pitchFamily="34" charset="0"/>
                <a:cs typeface="Arial" panose="020B0604020202020204" pitchFamily="34" charset="0"/>
              </a:rPr>
              <a:t>Information take from the </a:t>
            </a:r>
            <a:r>
              <a:rPr lang="en-GB" sz="1000" dirty="0">
                <a:solidFill>
                  <a:schemeClr val="bg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Digitising Social Care Assured Solutions List</a:t>
            </a:r>
            <a:r>
              <a:rPr lang="en-GB" sz="1000" dirty="0">
                <a:solidFill>
                  <a:schemeClr val="bg1"/>
                </a:solidFill>
                <a:latin typeface="Arial" panose="020B0604020202020204" pitchFamily="34" charset="0"/>
                <a:cs typeface="Arial" panose="020B0604020202020204" pitchFamily="34" charset="0"/>
              </a:rPr>
              <a:t> and answers to a NWL questionnaire from </a:t>
            </a:r>
            <a:r>
              <a:rPr lang="en-GB" sz="1000" dirty="0" err="1">
                <a:solidFill>
                  <a:schemeClr val="bg1"/>
                </a:solidFill>
                <a:latin typeface="Arial" panose="020B0604020202020204" pitchFamily="34" charset="0"/>
                <a:cs typeface="Arial" panose="020B0604020202020204" pitchFamily="34" charset="0"/>
              </a:rPr>
              <a:t>Sekoia</a:t>
            </a:r>
            <a:r>
              <a:rPr lang="en-GB" sz="1000" dirty="0">
                <a:solidFill>
                  <a:schemeClr val="bg1"/>
                </a:solidFill>
                <a:latin typeface="Arial" panose="020B0604020202020204" pitchFamily="34" charset="0"/>
                <a:cs typeface="Arial" panose="020B0604020202020204" pitchFamily="34" charset="0"/>
              </a:rPr>
              <a:t> on 23 March 2023  </a:t>
            </a:r>
          </a:p>
        </p:txBody>
      </p:sp>
      <p:sp>
        <p:nvSpPr>
          <p:cNvPr id="12" name="TextBox 11">
            <a:extLst>
              <a:ext uri="{FF2B5EF4-FFF2-40B4-BE49-F238E27FC236}">
                <a16:creationId xmlns:a16="http://schemas.microsoft.com/office/drawing/2014/main" id="{6B69FC4F-FC64-B757-4AC4-D4EFA3191436}"/>
              </a:ext>
            </a:extLst>
          </p:cNvPr>
          <p:cNvSpPr txBox="1"/>
          <p:nvPr/>
        </p:nvSpPr>
        <p:spPr>
          <a:xfrm>
            <a:off x="111705" y="6639964"/>
            <a:ext cx="1794081" cy="215444"/>
          </a:xfrm>
          <a:prstGeom prst="rect">
            <a:avLst/>
          </a:prstGeom>
          <a:noFill/>
        </p:spPr>
        <p:txBody>
          <a:bodyPr wrap="none" rtlCol="0">
            <a:spAutoFit/>
          </a:bodyPr>
          <a:lstStyle/>
          <a:p>
            <a:r>
              <a:rPr lang="en-GB" sz="800" dirty="0">
                <a:latin typeface="Arial" panose="020B0604020202020204" pitchFamily="34" charset="0"/>
                <a:cs typeface="Arial" panose="020B0604020202020204" pitchFamily="34" charset="0"/>
              </a:rPr>
              <a:t>*HTML view integration in progress</a:t>
            </a:r>
          </a:p>
        </p:txBody>
      </p:sp>
    </p:spTree>
    <p:extLst>
      <p:ext uri="{BB962C8B-B14F-4D97-AF65-F5344CB8AC3E}">
        <p14:creationId xmlns:p14="http://schemas.microsoft.com/office/powerpoint/2010/main" val="3726237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664BAA-49DD-45B1-83DC-24633E115F84}"/>
              </a:ext>
            </a:extLst>
          </p:cNvPr>
          <p:cNvSpPr/>
          <p:nvPr/>
        </p:nvSpPr>
        <p:spPr>
          <a:xfrm>
            <a:off x="0" y="0"/>
            <a:ext cx="4580878" cy="685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457BBE8-7DA7-4696-8860-3E7C59DC7E01}"/>
              </a:ext>
            </a:extLst>
          </p:cNvPr>
          <p:cNvSpPr txBox="1"/>
          <p:nvPr/>
        </p:nvSpPr>
        <p:spPr>
          <a:xfrm>
            <a:off x="2201662" y="2834771"/>
            <a:ext cx="2263805" cy="523220"/>
          </a:xfrm>
          <a:prstGeom prst="rect">
            <a:avLst/>
          </a:prstGeom>
          <a:noFill/>
        </p:spPr>
        <p:txBody>
          <a:bodyPr wrap="square" rtlCol="0">
            <a:spAutoFit/>
          </a:bodyPr>
          <a:lstStyle/>
          <a:p>
            <a:r>
              <a:rPr lang="en-GB" sz="2800" b="1">
                <a:solidFill>
                  <a:schemeClr val="bg1"/>
                </a:solidFill>
              </a:rPr>
              <a:t>Appendix</a:t>
            </a:r>
          </a:p>
        </p:txBody>
      </p:sp>
      <p:cxnSp>
        <p:nvCxnSpPr>
          <p:cNvPr id="7" name="Straight Connector 6">
            <a:extLst>
              <a:ext uri="{FF2B5EF4-FFF2-40B4-BE49-F238E27FC236}">
                <a16:creationId xmlns:a16="http://schemas.microsoft.com/office/drawing/2014/main" id="{FF4B929B-CD1D-439E-A261-275F6E66847C}"/>
              </a:ext>
            </a:extLst>
          </p:cNvPr>
          <p:cNvCxnSpPr/>
          <p:nvPr/>
        </p:nvCxnSpPr>
        <p:spPr>
          <a:xfrm flipH="1">
            <a:off x="319596" y="3524435"/>
            <a:ext cx="395944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096B8481-486E-6455-7F3A-9D722649FA1B}"/>
              </a:ext>
            </a:extLst>
          </p:cNvPr>
          <p:cNvPicPr>
            <a:picLocks noChangeAspect="1"/>
          </p:cNvPicPr>
          <p:nvPr/>
        </p:nvPicPr>
        <p:blipFill>
          <a:blip r:embed="rId2"/>
          <a:stretch>
            <a:fillRect/>
          </a:stretch>
        </p:blipFill>
        <p:spPr>
          <a:xfrm>
            <a:off x="10110651" y="0"/>
            <a:ext cx="2081349" cy="729157"/>
          </a:xfrm>
          <a:prstGeom prst="rect">
            <a:avLst/>
          </a:prstGeom>
        </p:spPr>
      </p:pic>
    </p:spTree>
    <p:extLst>
      <p:ext uri="{BB962C8B-B14F-4D97-AF65-F5344CB8AC3E}">
        <p14:creationId xmlns:p14="http://schemas.microsoft.com/office/powerpoint/2010/main" val="246375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5C79BB-E3FA-C276-39ED-B8683C3491E2}"/>
              </a:ext>
            </a:extLst>
          </p:cNvPr>
          <p:cNvSpPr>
            <a:spLocks noGrp="1"/>
          </p:cNvSpPr>
          <p:nvPr>
            <p:ph type="sldNum" sz="quarter" idx="12"/>
          </p:nvPr>
        </p:nvSpPr>
        <p:spPr/>
        <p:txBody>
          <a:bodyPr/>
          <a:lstStyle/>
          <a:p>
            <a:fld id="{E76F84FA-B8EB-462F-97BA-032CB76B4E3A}" type="slidenum">
              <a:rPr lang="en-GB" smtClean="0"/>
              <a:t>24</a:t>
            </a:fld>
            <a:endParaRPr lang="en-GB"/>
          </a:p>
        </p:txBody>
      </p:sp>
      <p:sp>
        <p:nvSpPr>
          <p:cNvPr id="4" name="Title 3">
            <a:extLst>
              <a:ext uri="{FF2B5EF4-FFF2-40B4-BE49-F238E27FC236}">
                <a16:creationId xmlns:a16="http://schemas.microsoft.com/office/drawing/2014/main" id="{25793A02-32AD-E7F7-4C77-F0AA8CC3A77F}"/>
              </a:ext>
            </a:extLst>
          </p:cNvPr>
          <p:cNvSpPr>
            <a:spLocks noGrp="1"/>
          </p:cNvSpPr>
          <p:nvPr>
            <p:ph type="title"/>
          </p:nvPr>
        </p:nvSpPr>
        <p:spPr>
          <a:xfrm>
            <a:off x="407368" y="390082"/>
            <a:ext cx="11377264" cy="543595"/>
          </a:xfrm>
        </p:spPr>
        <p:txBody>
          <a:bodyPr>
            <a:normAutofit fontScale="90000"/>
          </a:bodyPr>
          <a:lstStyle/>
          <a:p>
            <a:r>
              <a:rPr lang="en-GB" dirty="0"/>
              <a:t>Features at a Glance</a:t>
            </a:r>
          </a:p>
        </p:txBody>
      </p:sp>
      <p:graphicFrame>
        <p:nvGraphicFramePr>
          <p:cNvPr id="5" name="Table 5">
            <a:extLst>
              <a:ext uri="{FF2B5EF4-FFF2-40B4-BE49-F238E27FC236}">
                <a16:creationId xmlns:a16="http://schemas.microsoft.com/office/drawing/2014/main" id="{B6D8277F-F756-BC98-7176-1A83FF4E4679}"/>
              </a:ext>
            </a:extLst>
          </p:cNvPr>
          <p:cNvGraphicFramePr>
            <a:graphicFrameLocks/>
          </p:cNvGraphicFramePr>
          <p:nvPr>
            <p:extLst>
              <p:ext uri="{D42A27DB-BD31-4B8C-83A1-F6EECF244321}">
                <p14:modId xmlns:p14="http://schemas.microsoft.com/office/powerpoint/2010/main" val="2680508798"/>
              </p:ext>
            </p:extLst>
          </p:nvPr>
        </p:nvGraphicFramePr>
        <p:xfrm>
          <a:off x="-1" y="1158240"/>
          <a:ext cx="12192000" cy="5699760"/>
        </p:xfrm>
        <a:graphic>
          <a:graphicData uri="http://schemas.openxmlformats.org/drawingml/2006/table">
            <a:tbl>
              <a:tblPr firstRow="1" bandRow="1">
                <a:tableStyleId>{5C22544A-7EE6-4342-B048-85BDC9FD1C3A}</a:tableStyleId>
              </a:tblPr>
              <a:tblGrid>
                <a:gridCol w="1841500">
                  <a:extLst>
                    <a:ext uri="{9D8B030D-6E8A-4147-A177-3AD203B41FA5}">
                      <a16:colId xmlns:a16="http://schemas.microsoft.com/office/drawing/2014/main" val="2751756871"/>
                    </a:ext>
                  </a:extLst>
                </a:gridCol>
                <a:gridCol w="1584824">
                  <a:extLst>
                    <a:ext uri="{9D8B030D-6E8A-4147-A177-3AD203B41FA5}">
                      <a16:colId xmlns:a16="http://schemas.microsoft.com/office/drawing/2014/main" val="2977102291"/>
                    </a:ext>
                  </a:extLst>
                </a:gridCol>
                <a:gridCol w="1470464">
                  <a:extLst>
                    <a:ext uri="{9D8B030D-6E8A-4147-A177-3AD203B41FA5}">
                      <a16:colId xmlns:a16="http://schemas.microsoft.com/office/drawing/2014/main" val="2398357926"/>
                    </a:ext>
                  </a:extLst>
                </a:gridCol>
                <a:gridCol w="1823803">
                  <a:extLst>
                    <a:ext uri="{9D8B030D-6E8A-4147-A177-3AD203B41FA5}">
                      <a16:colId xmlns:a16="http://schemas.microsoft.com/office/drawing/2014/main" val="1279803320"/>
                    </a:ext>
                  </a:extLst>
                </a:gridCol>
                <a:gridCol w="1823803">
                  <a:extLst>
                    <a:ext uri="{9D8B030D-6E8A-4147-A177-3AD203B41FA5}">
                      <a16:colId xmlns:a16="http://schemas.microsoft.com/office/drawing/2014/main" val="3003256051"/>
                    </a:ext>
                  </a:extLst>
                </a:gridCol>
                <a:gridCol w="1823803">
                  <a:extLst>
                    <a:ext uri="{9D8B030D-6E8A-4147-A177-3AD203B41FA5}">
                      <a16:colId xmlns:a16="http://schemas.microsoft.com/office/drawing/2014/main" val="526830796"/>
                    </a:ext>
                  </a:extLst>
                </a:gridCol>
                <a:gridCol w="1823803">
                  <a:extLst>
                    <a:ext uri="{9D8B030D-6E8A-4147-A177-3AD203B41FA5}">
                      <a16:colId xmlns:a16="http://schemas.microsoft.com/office/drawing/2014/main" val="1488907830"/>
                    </a:ext>
                  </a:extLst>
                </a:gridCol>
              </a:tblGrid>
              <a:tr h="173330">
                <a:tc>
                  <a:txBody>
                    <a:bodyPr/>
                    <a:lstStyle/>
                    <a:p>
                      <a:endParaRPr lang="en-GB" sz="14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dirty="0">
                          <a:latin typeface="Arial" panose="020B0604020202020204" pitchFamily="34" charset="0"/>
                          <a:cs typeface="Arial" panose="020B0604020202020204" pitchFamily="34" charset="0"/>
                        </a:rPr>
                        <a:t>Suitable for Care Homes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p>
                      <a:pPr algn="ctr"/>
                      <a:r>
                        <a:rPr lang="en-GB" sz="1050" dirty="0">
                          <a:latin typeface="Arial" panose="020B0604020202020204" pitchFamily="34" charset="0"/>
                          <a:cs typeface="Arial" panose="020B0604020202020204" pitchFamily="34" charset="0"/>
                        </a:rPr>
                        <a:t>Suitable for Domiciliary Care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p>
                      <a:pPr algn="ctr"/>
                      <a:r>
                        <a:rPr lang="en-GB" sz="1050" dirty="0">
                          <a:latin typeface="Arial" panose="020B0604020202020204" pitchFamily="34" charset="0"/>
                          <a:cs typeface="Arial" panose="020B0604020202020204" pitchFamily="34" charset="0"/>
                        </a:rPr>
                        <a:t>Devices can be supplied</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p>
                      <a:pPr algn="ctr"/>
                      <a:r>
                        <a:rPr lang="en-GB" sz="1050" dirty="0">
                          <a:latin typeface="Arial" panose="020B0604020202020204" pitchFamily="34" charset="0"/>
                          <a:cs typeface="Arial" panose="020B0604020202020204" pitchFamily="34" charset="0"/>
                        </a:rPr>
                        <a:t>Software can work offline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p>
                      <a:pPr algn="ctr"/>
                      <a:r>
                        <a:rPr lang="en-GB" sz="1050" dirty="0">
                          <a:latin typeface="Arial" panose="020B0604020202020204" pitchFamily="34" charset="0"/>
                          <a:cs typeface="Arial" panose="020B0604020202020204" pitchFamily="34" charset="0"/>
                        </a:rPr>
                        <a:t>Supplier supports data migration</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p>
                      <a:pPr algn="ctr"/>
                      <a:r>
                        <a:rPr lang="en-GB" sz="1050" dirty="0">
                          <a:latin typeface="Arial" panose="020B0604020202020204" pitchFamily="34" charset="0"/>
                          <a:cs typeface="Arial" panose="020B0604020202020204" pitchFamily="34" charset="0"/>
                        </a:rPr>
                        <a:t>On demand eLearning platform available</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EB8"/>
                    </a:solidFill>
                  </a:tcPr>
                </a:tc>
                <a:extLst>
                  <a:ext uri="{0D108BD9-81ED-4DB2-BD59-A6C34878D82A}">
                    <a16:rowId xmlns:a16="http://schemas.microsoft.com/office/drawing/2014/main" val="1785479990"/>
                  </a:ext>
                </a:extLst>
              </a:tr>
              <a:tr h="0">
                <a:tc>
                  <a:txBody>
                    <a:bodyPr/>
                    <a:lstStyle/>
                    <a:p>
                      <a:pPr marL="0" indent="0" algn="r">
                        <a:buFont typeface="Arial" panose="020B0604020202020204" pitchFamily="34" charset="0"/>
                        <a:buNone/>
                      </a:pPr>
                      <a:r>
                        <a:rPr lang="en-GB" sz="1050" b="1" dirty="0">
                          <a:solidFill>
                            <a:schemeClr val="bg1"/>
                          </a:solidFill>
                          <a:latin typeface="Arial" panose="020B0604020202020204" pitchFamily="34" charset="0"/>
                          <a:cs typeface="Arial" panose="020B0604020202020204" pitchFamily="34" charset="0"/>
                        </a:rPr>
                        <a:t>Access Care/Clinical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tc>
                  <a:txBody>
                    <a:bodyPr/>
                    <a:lstStyle/>
                    <a:p>
                      <a:pPr marL="0" indent="0" algn="ctr">
                        <a:buFont typeface="Arial" panose="020B0604020202020204" pitchFamily="34" charset="0"/>
                        <a:buNone/>
                      </a:pPr>
                      <a:r>
                        <a:rPr lang="en-GB" sz="1100" b="0" i="0" kern="1200" dirty="0">
                          <a:solidFill>
                            <a:schemeClr val="tx1"/>
                          </a:solidFill>
                          <a:effectLst/>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5044613"/>
                  </a:ext>
                </a:extLst>
              </a:tr>
              <a:tr h="0">
                <a:tc>
                  <a:txBody>
                    <a:bodyPr/>
                    <a:lstStyle/>
                    <a:p>
                      <a:pPr marL="0" indent="0" algn="r">
                        <a:buFont typeface="Arial" panose="020B0604020202020204" pitchFamily="34" charset="0"/>
                        <a:buNone/>
                      </a:pPr>
                      <a:r>
                        <a:rPr lang="en-GB" sz="1050" b="1" dirty="0">
                          <a:solidFill>
                            <a:schemeClr val="bg1"/>
                          </a:solidFill>
                          <a:latin typeface="Arial" panose="020B0604020202020204" pitchFamily="34" charset="0"/>
                          <a:cs typeface="Arial" panose="020B0604020202020204" pitchFamily="34" charset="0"/>
                        </a:rPr>
                        <a:t>Access Care Planning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tc>
                  <a:txBody>
                    <a:bodyPr/>
                    <a:lstStyle/>
                    <a:p>
                      <a:pPr marL="0" marR="0" lvl="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0" i="0" kern="1200" dirty="0">
                          <a:solidFill>
                            <a:schemeClr val="tx1"/>
                          </a:solidFill>
                          <a:effectLst/>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200" b="0" i="0" kern="1200" dirty="0">
                          <a:solidFill>
                            <a:schemeClr val="tx1"/>
                          </a:solidFill>
                          <a:effectLst/>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200" b="0" i="0" kern="1200" dirty="0">
                          <a:solidFill>
                            <a:schemeClr val="tx1"/>
                          </a:solidFill>
                          <a:effectLst/>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6673908"/>
                  </a:ext>
                </a:extLst>
              </a:tr>
              <a:tr h="0">
                <a:tc>
                  <a:txBody>
                    <a:bodyPr/>
                    <a:lstStyle/>
                    <a:p>
                      <a:pPr marL="0" indent="0" algn="r">
                        <a:buFont typeface="Arial" panose="020B0604020202020204" pitchFamily="34" charset="0"/>
                        <a:buNone/>
                      </a:pPr>
                      <a:r>
                        <a:rPr lang="en-GB" sz="1050" b="1" dirty="0">
                          <a:solidFill>
                            <a:schemeClr val="bg1"/>
                          </a:solidFill>
                          <a:latin typeface="Arial" panose="020B0604020202020204" pitchFamily="34" charset="0"/>
                          <a:cs typeface="Arial" panose="020B0604020202020204" pitchFamily="34" charset="0"/>
                        </a:rPr>
                        <a:t>birdie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100" b="0" i="0" kern="1200" dirty="0">
                          <a:solidFill>
                            <a:schemeClr val="tx1"/>
                          </a:solidFill>
                          <a:effectLst/>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6938983"/>
                  </a:ext>
                </a:extLst>
              </a:tr>
              <a:tr h="0">
                <a:tc>
                  <a:txBody>
                    <a:bodyPr/>
                    <a:lstStyle/>
                    <a:p>
                      <a:pPr marL="0" indent="0" algn="r">
                        <a:buFont typeface="Arial" panose="020B0604020202020204" pitchFamily="34" charset="0"/>
                        <a:buNone/>
                      </a:pPr>
                      <a:r>
                        <a:rPr lang="en-GB" sz="1050" b="1" dirty="0" err="1">
                          <a:solidFill>
                            <a:schemeClr val="bg1"/>
                          </a:solidFill>
                          <a:latin typeface="Arial" panose="020B0604020202020204" pitchFamily="34" charset="0"/>
                          <a:cs typeface="Arial" panose="020B0604020202020204" pitchFamily="34" charset="0"/>
                        </a:rPr>
                        <a:t>Carebeans</a:t>
                      </a:r>
                      <a:endParaRPr lang="en-GB" sz="105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1053974"/>
                  </a:ext>
                </a:extLst>
              </a:tr>
              <a:tr h="0">
                <a:tc>
                  <a:txBody>
                    <a:bodyPr/>
                    <a:lstStyle/>
                    <a:p>
                      <a:pPr marL="0" indent="0" algn="r">
                        <a:buFont typeface="Arial" panose="020B0604020202020204" pitchFamily="34" charset="0"/>
                        <a:buNone/>
                      </a:pPr>
                      <a:r>
                        <a:rPr lang="en-GB" sz="1050" b="1" dirty="0" err="1">
                          <a:solidFill>
                            <a:schemeClr val="bg1"/>
                          </a:solidFill>
                          <a:latin typeface="Arial" panose="020B0604020202020204" pitchFamily="34" charset="0"/>
                          <a:cs typeface="Arial" panose="020B0604020202020204" pitchFamily="34" charset="0"/>
                        </a:rPr>
                        <a:t>Careberry</a:t>
                      </a:r>
                      <a:endParaRPr lang="en-GB" sz="105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100" b="0" i="0" kern="1200" dirty="0">
                          <a:solidFill>
                            <a:schemeClr val="tx1"/>
                          </a:solidFill>
                          <a:effectLst/>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0252324"/>
                  </a:ext>
                </a:extLst>
              </a:tr>
              <a:tr h="0">
                <a:tc>
                  <a:txBody>
                    <a:bodyPr/>
                    <a:lstStyle/>
                    <a:p>
                      <a:pPr marL="0" indent="0" algn="r">
                        <a:buFont typeface="Arial" panose="020B0604020202020204" pitchFamily="34" charset="0"/>
                        <a:buNone/>
                      </a:pPr>
                      <a:r>
                        <a:rPr lang="en-GB" sz="1050" b="1" dirty="0">
                          <a:solidFill>
                            <a:schemeClr val="bg1"/>
                          </a:solidFill>
                          <a:latin typeface="Arial" panose="020B0604020202020204" pitchFamily="34" charset="0"/>
                          <a:cs typeface="Arial" panose="020B0604020202020204" pitchFamily="34" charset="0"/>
                        </a:rPr>
                        <a:t>Care Control Systems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8171608"/>
                  </a:ext>
                </a:extLst>
              </a:tr>
              <a:tr h="0">
                <a:tc>
                  <a:txBody>
                    <a:bodyPr/>
                    <a:lstStyle/>
                    <a:p>
                      <a:pPr marL="0" indent="0" algn="r">
                        <a:buFont typeface="Arial" panose="020B0604020202020204" pitchFamily="34" charset="0"/>
                        <a:buNone/>
                      </a:pPr>
                      <a:r>
                        <a:rPr lang="en-GB" sz="1050" b="1" dirty="0">
                          <a:solidFill>
                            <a:schemeClr val="bg1"/>
                          </a:solidFill>
                          <a:latin typeface="Arial" panose="020B0604020202020204" pitchFamily="34" charset="0"/>
                          <a:cs typeface="Arial" panose="020B0604020202020204" pitchFamily="34" charset="0"/>
                        </a:rPr>
                        <a:t>Care Vision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3618772"/>
                  </a:ext>
                </a:extLst>
              </a:tr>
              <a:tr h="0">
                <a:tc>
                  <a:txBody>
                    <a:bodyPr/>
                    <a:lstStyle/>
                    <a:p>
                      <a:pPr marL="0" indent="0" algn="r">
                        <a:buFont typeface="Arial" panose="020B0604020202020204" pitchFamily="34" charset="0"/>
                        <a:buNone/>
                      </a:pPr>
                      <a:r>
                        <a:rPr lang="en-GB" sz="1050" b="1" dirty="0" err="1">
                          <a:solidFill>
                            <a:schemeClr val="bg1"/>
                          </a:solidFill>
                          <a:latin typeface="Arial" panose="020B0604020202020204" pitchFamily="34" charset="0"/>
                          <a:cs typeface="Arial" panose="020B0604020202020204" pitchFamily="34" charset="0"/>
                        </a:rPr>
                        <a:t>CareLineLive</a:t>
                      </a:r>
                      <a:endParaRPr lang="en-GB" sz="105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6797883"/>
                  </a:ext>
                </a:extLst>
              </a:tr>
              <a:tr h="0">
                <a:tc>
                  <a:txBody>
                    <a:bodyPr/>
                    <a:lstStyle/>
                    <a:p>
                      <a:pPr marL="0" indent="0" algn="r">
                        <a:buFont typeface="Arial" panose="020B0604020202020204" pitchFamily="34" charset="0"/>
                        <a:buNone/>
                      </a:pPr>
                      <a:r>
                        <a:rPr lang="en-GB" sz="1050" b="1" dirty="0" err="1">
                          <a:solidFill>
                            <a:schemeClr val="bg1"/>
                          </a:solidFill>
                          <a:latin typeface="Arial" panose="020B0604020202020204" pitchFamily="34" charset="0"/>
                          <a:cs typeface="Arial" panose="020B0604020202020204" pitchFamily="34" charset="0"/>
                        </a:rPr>
                        <a:t>Cura</a:t>
                      </a:r>
                      <a:r>
                        <a:rPr lang="en-GB" sz="1050" b="1" dirty="0">
                          <a:solidFill>
                            <a:schemeClr val="bg1"/>
                          </a:solidFill>
                          <a:latin typeface="Arial" panose="020B0604020202020204" pitchFamily="34" charset="0"/>
                          <a:cs typeface="Arial" panose="020B0604020202020204" pitchFamily="34" charset="0"/>
                        </a:rPr>
                        <a:t> Systems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tc>
                  <a:txBody>
                    <a:bodyPr/>
                    <a:lstStyle/>
                    <a:p>
                      <a:pPr marL="0" indent="0" algn="ctr">
                        <a:buFont typeface="Arial" panose="020B0604020202020204" pitchFamily="34" charset="0"/>
                        <a:buNone/>
                      </a:pPr>
                      <a:r>
                        <a:rPr lang="en-GB" sz="1100" b="0" i="0" kern="1200" dirty="0">
                          <a:solidFill>
                            <a:schemeClr val="tx1"/>
                          </a:solidFill>
                          <a:effectLst/>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100" b="0" i="0" kern="1200" dirty="0">
                          <a:solidFill>
                            <a:schemeClr val="tx1"/>
                          </a:solidFill>
                          <a:effectLst/>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3881501"/>
                  </a:ext>
                </a:extLst>
              </a:tr>
              <a:tr h="0">
                <a:tc>
                  <a:txBody>
                    <a:bodyPr/>
                    <a:lstStyle/>
                    <a:p>
                      <a:pPr marL="0" indent="0" algn="r">
                        <a:buFont typeface="Arial" panose="020B0604020202020204" pitchFamily="34" charset="0"/>
                        <a:buNone/>
                      </a:pPr>
                      <a:r>
                        <a:rPr lang="en-GB" sz="1050" b="1" dirty="0">
                          <a:solidFill>
                            <a:schemeClr val="bg1"/>
                          </a:solidFill>
                          <a:latin typeface="Arial" panose="020B0604020202020204" pitchFamily="34" charset="0"/>
                          <a:cs typeface="Arial" panose="020B0604020202020204" pitchFamily="34" charset="0"/>
                        </a:rPr>
                        <a:t>Dom Portal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100" b="0" i="0" kern="1200" dirty="0">
                          <a:solidFill>
                            <a:schemeClr val="tx1"/>
                          </a:solidFill>
                          <a:effectLst/>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200" b="0" i="0" kern="1200" dirty="0">
                          <a:solidFill>
                            <a:schemeClr val="tx1"/>
                          </a:solidFill>
                          <a:effectLst/>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200" b="0" i="0" kern="1200" dirty="0">
                          <a:solidFill>
                            <a:schemeClr val="tx1"/>
                          </a:solidFill>
                          <a:effectLst/>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1233732"/>
                  </a:ext>
                </a:extLst>
              </a:tr>
              <a:tr h="0">
                <a:tc>
                  <a:txBody>
                    <a:bodyPr/>
                    <a:lstStyle/>
                    <a:p>
                      <a:pPr marL="0" indent="0" algn="r">
                        <a:buFont typeface="Arial" panose="020B0604020202020204" pitchFamily="34" charset="0"/>
                        <a:buNone/>
                      </a:pPr>
                      <a:r>
                        <a:rPr lang="en-GB" sz="1050" b="1" dirty="0">
                          <a:solidFill>
                            <a:schemeClr val="bg1"/>
                          </a:solidFill>
                          <a:latin typeface="Arial" panose="020B0604020202020204" pitchFamily="34" charset="0"/>
                          <a:cs typeface="Arial" panose="020B0604020202020204" pitchFamily="34" charset="0"/>
                        </a:rPr>
                        <a:t>Fusion </a:t>
                      </a:r>
                      <a:r>
                        <a:rPr lang="en-GB" sz="1050" b="1" dirty="0" err="1">
                          <a:solidFill>
                            <a:schemeClr val="bg1"/>
                          </a:solidFill>
                          <a:latin typeface="Arial" panose="020B0604020202020204" pitchFamily="34" charset="0"/>
                          <a:cs typeface="Arial" panose="020B0604020202020204" pitchFamily="34" charset="0"/>
                        </a:rPr>
                        <a:t>eCare</a:t>
                      </a:r>
                      <a:r>
                        <a:rPr lang="en-GB" sz="1050" b="1" dirty="0">
                          <a:solidFill>
                            <a:schemeClr val="bg1"/>
                          </a:solidFill>
                          <a:latin typeface="Arial" panose="020B0604020202020204" pitchFamily="34" charset="0"/>
                          <a:cs typeface="Arial" panose="020B0604020202020204" pitchFamily="34" charset="0"/>
                        </a:rPr>
                        <a:t> Solutions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tc>
                  <a:txBody>
                    <a:bodyPr/>
                    <a:lstStyle/>
                    <a:p>
                      <a:pPr marL="0" indent="0" algn="ctr">
                        <a:buFont typeface="Arial" panose="020B0604020202020204" pitchFamily="34" charset="0"/>
                        <a:buNone/>
                      </a:pPr>
                      <a:r>
                        <a:rPr lang="en-GB" sz="1100" b="0" i="0" kern="1200" dirty="0">
                          <a:solidFill>
                            <a:schemeClr val="tx1"/>
                          </a:solidFill>
                          <a:effectLst/>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231427"/>
                  </a:ext>
                </a:extLst>
              </a:tr>
              <a:tr h="0">
                <a:tc>
                  <a:txBody>
                    <a:bodyPr/>
                    <a:lstStyle/>
                    <a:p>
                      <a:pPr marL="0" indent="0" algn="r">
                        <a:buFont typeface="Arial" panose="020B0604020202020204" pitchFamily="34" charset="0"/>
                        <a:buNone/>
                      </a:pPr>
                      <a:r>
                        <a:rPr lang="en-GB" sz="1050" b="1" dirty="0" err="1">
                          <a:solidFill>
                            <a:schemeClr val="bg1"/>
                          </a:solidFill>
                          <a:latin typeface="Arial" panose="020B0604020202020204" pitchFamily="34" charset="0"/>
                          <a:cs typeface="Arial" panose="020B0604020202020204" pitchFamily="34" charset="0"/>
                        </a:rPr>
                        <a:t>iPlanit</a:t>
                      </a:r>
                      <a:endParaRPr lang="en-GB" sz="105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200" b="0" i="0" kern="1200" dirty="0">
                          <a:solidFill>
                            <a:schemeClr val="tx1"/>
                          </a:solidFill>
                          <a:effectLst/>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200" b="0" i="0" kern="1200" dirty="0">
                          <a:solidFill>
                            <a:schemeClr val="tx1"/>
                          </a:solidFill>
                          <a:effectLst/>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5410923"/>
                  </a:ext>
                </a:extLst>
              </a:tr>
              <a:tr h="0">
                <a:tc>
                  <a:txBody>
                    <a:bodyPr/>
                    <a:lstStyle/>
                    <a:p>
                      <a:pPr marL="0" indent="0" algn="r">
                        <a:buFont typeface="Arial" panose="020B0604020202020204" pitchFamily="34" charset="0"/>
                        <a:buNone/>
                      </a:pPr>
                      <a:r>
                        <a:rPr lang="en-GB" sz="1050" b="1" dirty="0">
                          <a:solidFill>
                            <a:schemeClr val="bg1"/>
                          </a:solidFill>
                          <a:latin typeface="Arial" panose="020B0604020202020204" pitchFamily="34" charset="0"/>
                          <a:cs typeface="Arial" panose="020B0604020202020204" pitchFamily="34" charset="0"/>
                        </a:rPr>
                        <a:t>KareInn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tc>
                  <a:txBody>
                    <a:bodyPr/>
                    <a:lstStyle/>
                    <a:p>
                      <a:pPr marL="0" indent="0" algn="ctr">
                        <a:buFont typeface="Arial" panose="020B0604020202020204" pitchFamily="34" charset="0"/>
                        <a:buNone/>
                      </a:pPr>
                      <a:r>
                        <a:rPr lang="en-GB" sz="1100" b="0" i="0" kern="1200" dirty="0">
                          <a:solidFill>
                            <a:schemeClr val="tx1"/>
                          </a:solidFill>
                          <a:effectLst/>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1805397"/>
                  </a:ext>
                </a:extLst>
              </a:tr>
              <a:tr h="0">
                <a:tc>
                  <a:txBody>
                    <a:bodyPr/>
                    <a:lstStyle/>
                    <a:p>
                      <a:pPr marL="0" indent="0" algn="r">
                        <a:buFont typeface="Arial" panose="020B0604020202020204" pitchFamily="34" charset="0"/>
                        <a:buNone/>
                      </a:pPr>
                      <a:r>
                        <a:rPr lang="en-GB" sz="1050" b="1" dirty="0">
                          <a:solidFill>
                            <a:schemeClr val="bg1"/>
                          </a:solidFill>
                          <a:latin typeface="Arial" panose="020B0604020202020204" pitchFamily="34" charset="0"/>
                          <a:cs typeface="Arial" panose="020B0604020202020204" pitchFamily="34" charset="0"/>
                        </a:rPr>
                        <a:t>Log my Care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tc>
                  <a:txBody>
                    <a:bodyPr/>
                    <a:lstStyle/>
                    <a:p>
                      <a:pPr marL="0" indent="0" algn="ctr">
                        <a:buFont typeface="Arial" panose="020B0604020202020204" pitchFamily="34" charset="0"/>
                        <a:buNone/>
                      </a:pPr>
                      <a:r>
                        <a:rPr lang="en-GB" sz="1100" b="0" i="0" kern="1200" dirty="0">
                          <a:solidFill>
                            <a:schemeClr val="tx1"/>
                          </a:solidFill>
                          <a:effectLst/>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4166404"/>
                  </a:ext>
                </a:extLst>
              </a:tr>
              <a:tr h="0">
                <a:tc>
                  <a:txBody>
                    <a:bodyPr/>
                    <a:lstStyle/>
                    <a:p>
                      <a:pPr marL="0" indent="0" algn="r">
                        <a:buFont typeface="Arial" panose="020B0604020202020204" pitchFamily="34" charset="0"/>
                        <a:buNone/>
                      </a:pPr>
                      <a:r>
                        <a:rPr lang="en-GB" sz="1050" b="1" dirty="0">
                          <a:solidFill>
                            <a:schemeClr val="bg1"/>
                          </a:solidFill>
                          <a:latin typeface="Arial" panose="020B0604020202020204" pitchFamily="34" charset="0"/>
                          <a:cs typeface="Arial" panose="020B0604020202020204" pitchFamily="34" charset="0"/>
                        </a:rPr>
                        <a:t>Nourish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5260497"/>
                  </a:ext>
                </a:extLst>
              </a:tr>
              <a:tr h="0">
                <a:tc>
                  <a:txBody>
                    <a:bodyPr/>
                    <a:lstStyle/>
                    <a:p>
                      <a:pPr marL="0" indent="0" algn="r">
                        <a:buFont typeface="Arial" panose="020B0604020202020204" pitchFamily="34" charset="0"/>
                        <a:buNone/>
                      </a:pPr>
                      <a:r>
                        <a:rPr lang="en-GB" sz="1050" b="1" dirty="0">
                          <a:solidFill>
                            <a:schemeClr val="bg1"/>
                          </a:solidFill>
                          <a:latin typeface="Arial" panose="020B0604020202020204" pitchFamily="34" charset="0"/>
                          <a:cs typeface="Arial" panose="020B0604020202020204" pitchFamily="34" charset="0"/>
                        </a:rPr>
                        <a:t>OneTouch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8422993"/>
                  </a:ext>
                </a:extLst>
              </a:tr>
              <a:tr h="0">
                <a:tc>
                  <a:txBody>
                    <a:bodyPr/>
                    <a:lstStyle/>
                    <a:p>
                      <a:pPr marL="0" indent="0" algn="r">
                        <a:buFont typeface="Arial" panose="020B0604020202020204" pitchFamily="34" charset="0"/>
                        <a:buNone/>
                      </a:pPr>
                      <a:r>
                        <a:rPr lang="en-GB" sz="1050" b="1" dirty="0">
                          <a:solidFill>
                            <a:schemeClr val="bg1"/>
                          </a:solidFill>
                          <a:latin typeface="Arial" panose="020B0604020202020204" pitchFamily="34" charset="0"/>
                          <a:cs typeface="Arial" panose="020B0604020202020204" pitchFamily="34" charset="0"/>
                        </a:rPr>
                        <a:t>PASS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1139658"/>
                  </a:ext>
                </a:extLst>
              </a:tr>
              <a:tr h="0">
                <a:tc>
                  <a:txBody>
                    <a:bodyPr/>
                    <a:lstStyle/>
                    <a:p>
                      <a:pPr marL="0" indent="0" algn="r">
                        <a:buFont typeface="Arial" panose="020B0604020202020204" pitchFamily="34" charset="0"/>
                        <a:buNone/>
                      </a:pPr>
                      <a:r>
                        <a:rPr lang="en-GB" sz="1050" b="1" dirty="0">
                          <a:solidFill>
                            <a:schemeClr val="bg1"/>
                          </a:solidFill>
                          <a:latin typeface="Arial" panose="020B0604020202020204" pitchFamily="34" charset="0"/>
                          <a:cs typeface="Arial" panose="020B0604020202020204" pitchFamily="34" charset="0"/>
                        </a:rPr>
                        <a:t>Person Centred Software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0862713"/>
                  </a:ext>
                </a:extLst>
              </a:tr>
              <a:tr h="0">
                <a:tc>
                  <a:txBody>
                    <a:bodyPr/>
                    <a:lstStyle/>
                    <a:p>
                      <a:pPr marL="0" indent="0" algn="r">
                        <a:buFont typeface="Arial" panose="020B0604020202020204" pitchFamily="34" charset="0"/>
                        <a:buNone/>
                      </a:pPr>
                      <a:r>
                        <a:rPr lang="en-GB" sz="1050" b="1" dirty="0" err="1">
                          <a:solidFill>
                            <a:schemeClr val="bg1"/>
                          </a:solidFill>
                          <a:latin typeface="Arial" panose="020B0604020202020204" pitchFamily="34" charset="0"/>
                          <a:cs typeface="Arial" panose="020B0604020202020204" pitchFamily="34" charset="0"/>
                        </a:rPr>
                        <a:t>Qwikify</a:t>
                      </a:r>
                      <a:endParaRPr lang="en-GB" sz="105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tc>
                  <a:txBody>
                    <a:bodyPr/>
                    <a:lstStyle/>
                    <a:p>
                      <a:pPr marL="0" indent="0" algn="ctr">
                        <a:buFont typeface="Arial" panose="020B0604020202020204" pitchFamily="34" charset="0"/>
                        <a:buNone/>
                      </a:pPr>
                      <a:r>
                        <a:rPr lang="en-GB" sz="1100" b="0" i="0" kern="1200" dirty="0">
                          <a:solidFill>
                            <a:schemeClr val="tx1"/>
                          </a:solidFill>
                          <a:effectLst/>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200" b="0" i="0" kern="1200" dirty="0">
                          <a:solidFill>
                            <a:schemeClr val="tx1"/>
                          </a:solidFill>
                          <a:effectLst/>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1889336"/>
                  </a:ext>
                </a:extLst>
              </a:tr>
              <a:tr h="0">
                <a:tc>
                  <a:txBody>
                    <a:bodyPr/>
                    <a:lstStyle/>
                    <a:p>
                      <a:pPr marL="0" indent="0" algn="r">
                        <a:buFont typeface="Arial" panose="020B0604020202020204" pitchFamily="34" charset="0"/>
                        <a:buNone/>
                      </a:pPr>
                      <a:r>
                        <a:rPr lang="en-GB" sz="1050" b="1" dirty="0" err="1">
                          <a:solidFill>
                            <a:schemeClr val="bg1"/>
                          </a:solidFill>
                          <a:latin typeface="Arial" panose="020B0604020202020204" pitchFamily="34" charset="0"/>
                          <a:cs typeface="Arial" panose="020B0604020202020204" pitchFamily="34" charset="0"/>
                        </a:rPr>
                        <a:t>Sekoia</a:t>
                      </a:r>
                      <a:endParaRPr lang="en-GB" sz="105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7365526"/>
                  </a:ext>
                </a:extLst>
              </a:tr>
            </a:tbl>
          </a:graphicData>
        </a:graphic>
      </p:graphicFrame>
    </p:spTree>
    <p:extLst>
      <p:ext uri="{BB962C8B-B14F-4D97-AF65-F5344CB8AC3E}">
        <p14:creationId xmlns:p14="http://schemas.microsoft.com/office/powerpoint/2010/main" val="2356469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5C79BB-E3FA-C276-39ED-B8683C3491E2}"/>
              </a:ext>
            </a:extLst>
          </p:cNvPr>
          <p:cNvSpPr>
            <a:spLocks noGrp="1"/>
          </p:cNvSpPr>
          <p:nvPr>
            <p:ph type="sldNum" sz="quarter" idx="12"/>
          </p:nvPr>
        </p:nvSpPr>
        <p:spPr/>
        <p:txBody>
          <a:bodyPr/>
          <a:lstStyle/>
          <a:p>
            <a:fld id="{E76F84FA-B8EB-462F-97BA-032CB76B4E3A}" type="slidenum">
              <a:rPr lang="en-GB" smtClean="0"/>
              <a:t>25</a:t>
            </a:fld>
            <a:endParaRPr lang="en-GB" dirty="0"/>
          </a:p>
        </p:txBody>
      </p:sp>
      <p:graphicFrame>
        <p:nvGraphicFramePr>
          <p:cNvPr id="5" name="Content Placeholder 4">
            <a:extLst>
              <a:ext uri="{FF2B5EF4-FFF2-40B4-BE49-F238E27FC236}">
                <a16:creationId xmlns:a16="http://schemas.microsoft.com/office/drawing/2014/main" id="{B3112DF4-50F4-16E6-3CA4-42BB4BAE0ABF}"/>
              </a:ext>
            </a:extLst>
          </p:cNvPr>
          <p:cNvGraphicFramePr>
            <a:graphicFrameLocks noGrp="1"/>
          </p:cNvGraphicFramePr>
          <p:nvPr>
            <p:ph idx="1"/>
            <p:extLst>
              <p:ext uri="{D42A27DB-BD31-4B8C-83A1-F6EECF244321}">
                <p14:modId xmlns:p14="http://schemas.microsoft.com/office/powerpoint/2010/main" val="510778133"/>
              </p:ext>
            </p:extLst>
          </p:nvPr>
        </p:nvGraphicFramePr>
        <p:xfrm>
          <a:off x="279400" y="1326191"/>
          <a:ext cx="11633200" cy="4770120"/>
        </p:xfrm>
        <a:graphic>
          <a:graphicData uri="http://schemas.openxmlformats.org/drawingml/2006/table">
            <a:tbl>
              <a:tblPr firstRow="1" bandRow="1">
                <a:tableStyleId>{5C22544A-7EE6-4342-B048-85BDC9FD1C3A}</a:tableStyleId>
              </a:tblPr>
              <a:tblGrid>
                <a:gridCol w="2732981">
                  <a:extLst>
                    <a:ext uri="{9D8B030D-6E8A-4147-A177-3AD203B41FA5}">
                      <a16:colId xmlns:a16="http://schemas.microsoft.com/office/drawing/2014/main" val="3538153994"/>
                    </a:ext>
                  </a:extLst>
                </a:gridCol>
                <a:gridCol w="3490019">
                  <a:extLst>
                    <a:ext uri="{9D8B030D-6E8A-4147-A177-3AD203B41FA5}">
                      <a16:colId xmlns:a16="http://schemas.microsoft.com/office/drawing/2014/main" val="4019874814"/>
                    </a:ext>
                  </a:extLst>
                </a:gridCol>
                <a:gridCol w="2723608">
                  <a:extLst>
                    <a:ext uri="{9D8B030D-6E8A-4147-A177-3AD203B41FA5}">
                      <a16:colId xmlns:a16="http://schemas.microsoft.com/office/drawing/2014/main" val="3374104224"/>
                    </a:ext>
                  </a:extLst>
                </a:gridCol>
                <a:gridCol w="2686592">
                  <a:extLst>
                    <a:ext uri="{9D8B030D-6E8A-4147-A177-3AD203B41FA5}">
                      <a16:colId xmlns:a16="http://schemas.microsoft.com/office/drawing/2014/main" val="2761323021"/>
                    </a:ext>
                  </a:extLst>
                </a:gridCol>
              </a:tblGrid>
              <a:tr h="0">
                <a:tc>
                  <a:txBody>
                    <a:bodyPr/>
                    <a:lstStyle/>
                    <a:p>
                      <a:pPr marL="0" indent="0" algn="ctr">
                        <a:buFont typeface="Arial" panose="020B0604020202020204" pitchFamily="34" charset="0"/>
                        <a:buNone/>
                      </a:pPr>
                      <a:r>
                        <a:rPr lang="en-GB" sz="1600" b="1" dirty="0">
                          <a:solidFill>
                            <a:schemeClr val="bg1"/>
                          </a:solidFill>
                          <a:latin typeface="Arial" panose="020B0604020202020204" pitchFamily="34" charset="0"/>
                          <a:cs typeface="Arial" panose="020B0604020202020204" pitchFamily="34" charset="0"/>
                        </a:rPr>
                        <a:t>Supplier</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tc>
                  <a:txBody>
                    <a:bodyPr/>
                    <a:lstStyle/>
                    <a:p>
                      <a:pPr marL="0" indent="0" algn="ctr">
                        <a:buFont typeface="Arial" panose="020B0604020202020204" pitchFamily="34" charset="0"/>
                        <a:buNone/>
                      </a:pPr>
                      <a:r>
                        <a:rPr lang="en-GB" sz="1600" dirty="0">
                          <a:solidFill>
                            <a:schemeClr val="bg1"/>
                          </a:solidFill>
                          <a:latin typeface="Arial" panose="020B0604020202020204" pitchFamily="34" charset="0"/>
                          <a:cs typeface="Arial" panose="020B0604020202020204" pitchFamily="34" charset="0"/>
                        </a:rPr>
                        <a:t>Contact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tc>
                  <a:txBody>
                    <a:bodyPr/>
                    <a:lstStyle/>
                    <a:p>
                      <a:pPr marL="0" indent="0" algn="ctr">
                        <a:buFont typeface="Arial" panose="020B0604020202020204" pitchFamily="34" charset="0"/>
                        <a:buNone/>
                      </a:pPr>
                      <a:r>
                        <a:rPr lang="en-GB" sz="1600" dirty="0">
                          <a:solidFill>
                            <a:schemeClr val="bg1"/>
                          </a:solidFill>
                          <a:latin typeface="Arial" panose="020B0604020202020204" pitchFamily="34" charset="0"/>
                          <a:cs typeface="Arial" panose="020B0604020202020204" pitchFamily="34" charset="0"/>
                        </a:rPr>
                        <a:t>Website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tc>
                  <a:txBody>
                    <a:bodyPr/>
                    <a:lstStyle/>
                    <a:p>
                      <a:pPr marL="0" indent="0" algn="ctr">
                        <a:buFont typeface="Arial" panose="020B0604020202020204" pitchFamily="34" charset="0"/>
                        <a:buNone/>
                      </a:pPr>
                      <a:r>
                        <a:rPr lang="en-GB" sz="1600" dirty="0">
                          <a:solidFill>
                            <a:schemeClr val="bg1"/>
                          </a:solidFill>
                          <a:latin typeface="Arial" panose="020B0604020202020204" pitchFamily="34" charset="0"/>
                          <a:cs typeface="Arial" panose="020B0604020202020204" pitchFamily="34" charset="0"/>
                        </a:rPr>
                        <a:t>Assured List Profile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extLst>
                  <a:ext uri="{0D108BD9-81ED-4DB2-BD59-A6C34878D82A}">
                    <a16:rowId xmlns:a16="http://schemas.microsoft.com/office/drawing/2014/main" val="2881726026"/>
                  </a:ext>
                </a:extLst>
              </a:tr>
              <a:tr h="0">
                <a:tc>
                  <a:txBody>
                    <a:bodyPr/>
                    <a:lstStyle/>
                    <a:p>
                      <a:pPr marL="0" indent="0" algn="r">
                        <a:buFont typeface="Arial" panose="020B0604020202020204" pitchFamily="34" charset="0"/>
                        <a:buNone/>
                      </a:pPr>
                      <a:r>
                        <a:rPr lang="en-GB" sz="1200" b="1" dirty="0">
                          <a:solidFill>
                            <a:schemeClr val="tx1"/>
                          </a:solidFill>
                          <a:latin typeface="Arial" panose="020B0604020202020204" pitchFamily="34" charset="0"/>
                          <a:cs typeface="Arial" panose="020B0604020202020204" pitchFamily="34" charset="0"/>
                        </a:rPr>
                        <a:t>Access Care/Clinical</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b="0" i="0" u="none" strike="noStrike" kern="1200" dirty="0">
                          <a:solidFill>
                            <a:schemeClr val="dk1"/>
                          </a:solidFill>
                          <a:effectLst/>
                          <a:latin typeface="Arial" panose="020B0604020202020204" pitchFamily="34" charset="0"/>
                          <a:ea typeface="+mn-ea"/>
                          <a:cs typeface="Arial" panose="020B0604020202020204" pitchFamily="34" charset="0"/>
                          <a:hlinkClick r:id="rId2"/>
                        </a:rPr>
                        <a:t>lloyd.evans@theaccessgroup.com</a:t>
                      </a:r>
                      <a:endParaRPr lang="en-GB" sz="1050" b="0" i="0" u="none" strike="noStrike" kern="1200" dirty="0">
                        <a:solidFill>
                          <a:schemeClr val="dk1"/>
                        </a:solidFill>
                        <a:effectLst/>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050" b="0" i="0" kern="1200" dirty="0">
                          <a:solidFill>
                            <a:schemeClr val="dk1"/>
                          </a:solidFill>
                          <a:effectLst/>
                          <a:latin typeface="Arial" panose="020B0604020202020204" pitchFamily="34" charset="0"/>
                          <a:ea typeface="+mn-ea"/>
                          <a:cs typeface="Arial" panose="020B0604020202020204" pitchFamily="34" charset="0"/>
                        </a:rPr>
                        <a:t>07808 774136</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dirty="0">
                          <a:latin typeface="Arial" panose="020B0604020202020204" pitchFamily="34" charset="0"/>
                          <a:cs typeface="Arial" panose="020B0604020202020204" pitchFamily="34" charset="0"/>
                          <a:hlinkClick r:id="rId3"/>
                        </a:rPr>
                        <a:t>https://www.theaccessgroup.com/</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dirty="0">
                          <a:solidFill>
                            <a:schemeClr val="tx1"/>
                          </a:solidFill>
                          <a:latin typeface="Arial" panose="020B0604020202020204" pitchFamily="34" charset="0"/>
                          <a:cs typeface="Arial" panose="020B0604020202020204" pitchFamily="34" charset="0"/>
                          <a:hlinkClick r:id="rId4"/>
                        </a:rPr>
                        <a:t>https://beta.digitisingsocialcare.co.uk/assured-solutions/access-care-clinical</a:t>
                      </a:r>
                      <a:r>
                        <a:rPr lang="en-GB" sz="1050" dirty="0">
                          <a:solidFill>
                            <a:schemeClr val="tx1"/>
                          </a:solidFill>
                          <a:latin typeface="Arial" panose="020B0604020202020204" pitchFamily="34" charset="0"/>
                          <a:cs typeface="Arial" panose="020B0604020202020204" pitchFamily="34" charset="0"/>
                        </a:rPr>
                        <a:t>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73003115"/>
                  </a:ext>
                </a:extLst>
              </a:tr>
              <a:tr h="0">
                <a:tc>
                  <a:txBody>
                    <a:bodyPr/>
                    <a:lstStyle/>
                    <a:p>
                      <a:pPr marL="0" indent="0" algn="r">
                        <a:buFont typeface="Arial" panose="020B0604020202020204" pitchFamily="34" charset="0"/>
                        <a:buNone/>
                      </a:pPr>
                      <a:r>
                        <a:rPr lang="en-GB" sz="1200" b="1" dirty="0">
                          <a:solidFill>
                            <a:schemeClr val="tx1"/>
                          </a:solidFill>
                          <a:latin typeface="Arial" panose="020B0604020202020204" pitchFamily="34" charset="0"/>
                          <a:cs typeface="Arial" panose="020B0604020202020204" pitchFamily="34" charset="0"/>
                        </a:rPr>
                        <a:t>Access Care Planning</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i="0" u="sng" strike="noStrike" kern="1200" dirty="0">
                          <a:solidFill>
                            <a:schemeClr val="dk1"/>
                          </a:solidFill>
                          <a:effectLst/>
                          <a:latin typeface="Arial" panose="020B0604020202020204" pitchFamily="34" charset="0"/>
                          <a:ea typeface="+mn-ea"/>
                          <a:cs typeface="Arial" panose="020B0604020202020204" pitchFamily="34" charset="0"/>
                          <a:hlinkClick r:id="rId5"/>
                        </a:rPr>
                        <a:t>victoria.myers@theaccessgroup.com</a:t>
                      </a:r>
                      <a:endParaRPr lang="en-GB" sz="1050" b="0" i="0" u="sng" strike="noStrike" kern="1200" dirty="0">
                        <a:solidFill>
                          <a:schemeClr val="dk1"/>
                        </a:solidFill>
                        <a:effectLst/>
                        <a:latin typeface="Arial" panose="020B0604020202020204" pitchFamily="34" charset="0"/>
                        <a:ea typeface="+mn-ea"/>
                        <a:cs typeface="Arial" panose="020B0604020202020204" pitchFamily="34" charset="0"/>
                      </a:endParaRPr>
                    </a:p>
                    <a:p>
                      <a:pPr marL="0" marR="0" lvl="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i="0" u="sng" kern="1200" dirty="0">
                          <a:solidFill>
                            <a:schemeClr val="dk1"/>
                          </a:solidFill>
                          <a:effectLst/>
                          <a:latin typeface="Arial" panose="020B0604020202020204" pitchFamily="34" charset="0"/>
                          <a:ea typeface="+mn-ea"/>
                          <a:cs typeface="Arial" panose="020B0604020202020204" pitchFamily="34" charset="0"/>
                          <a:hlinkClick r:id="rId6"/>
                        </a:rPr>
                        <a:t>kristaps.bumburs@theaccessgroup.com</a:t>
                      </a:r>
                      <a:endParaRPr lang="en-GB" sz="1050" b="0" i="0" u="sng" kern="1200" dirty="0">
                        <a:solidFill>
                          <a:schemeClr val="dk1"/>
                        </a:solidFill>
                        <a:effectLst/>
                        <a:latin typeface="Arial" panose="020B0604020202020204" pitchFamily="34" charset="0"/>
                        <a:ea typeface="+mn-ea"/>
                        <a:cs typeface="Arial" panose="020B0604020202020204" pitchFamily="34" charset="0"/>
                      </a:endParaRPr>
                    </a:p>
                    <a:p>
                      <a:pPr marL="0" marR="0" lvl="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i="0" kern="1200" dirty="0">
                          <a:solidFill>
                            <a:schemeClr val="dk1"/>
                          </a:solidFill>
                          <a:effectLst/>
                          <a:latin typeface="Arial" panose="020B0604020202020204" pitchFamily="34" charset="0"/>
                          <a:ea typeface="+mn-ea"/>
                          <a:cs typeface="Arial" panose="020B0604020202020204" pitchFamily="34" charset="0"/>
                        </a:rPr>
                        <a:t>0845 345 3300</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dirty="0">
                          <a:latin typeface="Arial" panose="020B0604020202020204" pitchFamily="34" charset="0"/>
                          <a:cs typeface="Arial" panose="020B0604020202020204" pitchFamily="34" charset="0"/>
                          <a:hlinkClick r:id="rId3"/>
                        </a:rPr>
                        <a:t>https://www.theaccessgroup.com/</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dirty="0">
                          <a:solidFill>
                            <a:schemeClr val="tx1"/>
                          </a:solidFill>
                          <a:latin typeface="Arial" panose="020B0604020202020204" pitchFamily="34" charset="0"/>
                          <a:cs typeface="Arial" panose="020B0604020202020204" pitchFamily="34" charset="0"/>
                          <a:hlinkClick r:id="rId7"/>
                        </a:rPr>
                        <a:t>https://beta.digitisingsocialcare.co.uk/assured-solutions/access-care-planning</a:t>
                      </a:r>
                      <a:r>
                        <a:rPr lang="en-GB" sz="1050" dirty="0">
                          <a:solidFill>
                            <a:schemeClr val="tx1"/>
                          </a:solidFill>
                          <a:latin typeface="Arial" panose="020B0604020202020204" pitchFamily="34" charset="0"/>
                          <a:cs typeface="Arial" panose="020B0604020202020204" pitchFamily="34" charset="0"/>
                        </a:rPr>
                        <a:t>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6229392"/>
                  </a:ext>
                </a:extLst>
              </a:tr>
              <a:tr h="0">
                <a:tc>
                  <a:txBody>
                    <a:bodyPr/>
                    <a:lstStyle/>
                    <a:p>
                      <a:pPr marL="0" indent="0" algn="r">
                        <a:buFont typeface="Arial" panose="020B0604020202020204" pitchFamily="34" charset="0"/>
                        <a:buNone/>
                      </a:pPr>
                      <a:r>
                        <a:rPr lang="en-GB" sz="1200" b="1" dirty="0">
                          <a:solidFill>
                            <a:schemeClr val="tx1"/>
                          </a:solidFill>
                          <a:latin typeface="Arial" panose="020B0604020202020204" pitchFamily="34" charset="0"/>
                          <a:cs typeface="Arial" panose="020B0604020202020204" pitchFamily="34" charset="0"/>
                        </a:rPr>
                        <a:t>Birdie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b="0" i="0" u="sng" kern="1200" dirty="0" err="1">
                          <a:solidFill>
                            <a:schemeClr val="dk1"/>
                          </a:solidFill>
                          <a:effectLst/>
                          <a:latin typeface="Arial" panose="020B0604020202020204" pitchFamily="34" charset="0"/>
                          <a:ea typeface="+mn-ea"/>
                          <a:cs typeface="Arial" panose="020B0604020202020204" pitchFamily="34" charset="0"/>
                          <a:hlinkClick r:id="rId8"/>
                        </a:rPr>
                        <a:t>enquiries.dps@birdie.care</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b="0" i="0" u="none" strike="noStrike" kern="1200" dirty="0">
                          <a:solidFill>
                            <a:schemeClr val="dk1"/>
                          </a:solidFill>
                          <a:effectLst/>
                          <a:latin typeface="Arial" panose="020B0604020202020204" pitchFamily="34" charset="0"/>
                          <a:ea typeface="+mn-ea"/>
                          <a:cs typeface="Arial" panose="020B0604020202020204" pitchFamily="34" charset="0"/>
                          <a:hlinkClick r:id="rId9"/>
                        </a:rPr>
                        <a:t>https://www.birdie.care/</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dirty="0">
                          <a:solidFill>
                            <a:schemeClr val="tx1"/>
                          </a:solidFill>
                          <a:latin typeface="Arial" panose="020B0604020202020204" pitchFamily="34" charset="0"/>
                          <a:cs typeface="Arial" panose="020B0604020202020204" pitchFamily="34" charset="0"/>
                          <a:hlinkClick r:id="rId10"/>
                        </a:rPr>
                        <a:t>https://beta.digitisingsocialcare.co.uk/assured-solutions/birdie</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16386219"/>
                  </a:ext>
                </a:extLst>
              </a:tr>
              <a:tr h="0">
                <a:tc>
                  <a:txBody>
                    <a:bodyPr/>
                    <a:lstStyle/>
                    <a:p>
                      <a:pPr marL="0" indent="0" algn="r">
                        <a:buFont typeface="Arial" panose="020B0604020202020204" pitchFamily="34" charset="0"/>
                        <a:buNone/>
                      </a:pPr>
                      <a:r>
                        <a:rPr lang="en-GB" sz="1200" b="1" dirty="0" err="1">
                          <a:solidFill>
                            <a:schemeClr val="tx1"/>
                          </a:solidFill>
                          <a:latin typeface="Arial" panose="020B0604020202020204" pitchFamily="34" charset="0"/>
                          <a:cs typeface="Arial" panose="020B0604020202020204" pitchFamily="34" charset="0"/>
                        </a:rPr>
                        <a:t>Carebeans</a:t>
                      </a:r>
                      <a:endParaRPr lang="en-GB" sz="12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i="0" u="sng" strike="noStrike" kern="1200" dirty="0">
                          <a:solidFill>
                            <a:schemeClr val="dk1"/>
                          </a:solidFill>
                          <a:effectLst/>
                          <a:latin typeface="Arial" panose="020B0604020202020204" pitchFamily="34" charset="0"/>
                          <a:ea typeface="+mn-ea"/>
                          <a:cs typeface="Arial" panose="020B0604020202020204" pitchFamily="34" charset="0"/>
                          <a:hlinkClick r:id="rId11"/>
                        </a:rPr>
                        <a:t>jeremy@carebeans.co.uk</a:t>
                      </a:r>
                      <a:r>
                        <a:rPr lang="en-GB" sz="1050" b="0" i="0" kern="1200" dirty="0">
                          <a:solidFill>
                            <a:schemeClr val="dk1"/>
                          </a:solidFill>
                          <a:effectLst/>
                          <a:latin typeface="Arial" panose="020B0604020202020204" pitchFamily="34" charset="0"/>
                          <a:ea typeface="+mn-ea"/>
                          <a:cs typeface="Arial" panose="020B0604020202020204" pitchFamily="34" charset="0"/>
                        </a:rPr>
                        <a:t>; </a:t>
                      </a:r>
                      <a:r>
                        <a:rPr lang="en-GB" sz="1050" b="0" i="0" u="sng" kern="1200" dirty="0">
                          <a:solidFill>
                            <a:schemeClr val="dk1"/>
                          </a:solidFill>
                          <a:effectLst/>
                          <a:latin typeface="Arial" panose="020B0604020202020204" pitchFamily="34" charset="0"/>
                          <a:ea typeface="+mn-ea"/>
                          <a:cs typeface="Arial" panose="020B0604020202020204" pitchFamily="34" charset="0"/>
                          <a:hlinkClick r:id="rId12"/>
                        </a:rPr>
                        <a:t>carl@carebeans.co.uk</a:t>
                      </a:r>
                      <a:endParaRPr lang="en-GB" sz="1050" b="0" i="0" u="sng" kern="1200" dirty="0">
                        <a:solidFill>
                          <a:schemeClr val="dk1"/>
                        </a:solidFill>
                        <a:effectLst/>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050" b="0" i="0" kern="1200" dirty="0">
                          <a:solidFill>
                            <a:schemeClr val="dk1"/>
                          </a:solidFill>
                          <a:effectLst/>
                          <a:latin typeface="Arial" panose="020B0604020202020204" pitchFamily="34" charset="0"/>
                          <a:ea typeface="+mn-ea"/>
                          <a:cs typeface="Arial" panose="020B0604020202020204" pitchFamily="34" charset="0"/>
                        </a:rPr>
                        <a:t>01925 386802</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dirty="0">
                          <a:latin typeface="Arial" panose="020B0604020202020204" pitchFamily="34" charset="0"/>
                          <a:cs typeface="Arial" panose="020B0604020202020204" pitchFamily="34" charset="0"/>
                          <a:hlinkClick r:id="rId13"/>
                        </a:rPr>
                        <a:t>https://www.carebeans.co.uk/</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dirty="0">
                          <a:solidFill>
                            <a:schemeClr val="tx1"/>
                          </a:solidFill>
                          <a:latin typeface="Arial" panose="020B0604020202020204" pitchFamily="34" charset="0"/>
                          <a:cs typeface="Arial" panose="020B0604020202020204" pitchFamily="34" charset="0"/>
                          <a:hlinkClick r:id="rId14"/>
                        </a:rPr>
                        <a:t>https://beta.digitisingsocialcare.co.uk/assured-solutions/carebeans-care-software</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1842215"/>
                  </a:ext>
                </a:extLst>
              </a:tr>
              <a:tr h="0">
                <a:tc>
                  <a:txBody>
                    <a:bodyPr/>
                    <a:lstStyle/>
                    <a:p>
                      <a:pPr marL="0" indent="0" algn="r">
                        <a:buFont typeface="Arial" panose="020B0604020202020204" pitchFamily="34" charset="0"/>
                        <a:buNone/>
                      </a:pPr>
                      <a:r>
                        <a:rPr lang="en-GB" sz="1200" b="1" dirty="0" err="1">
                          <a:solidFill>
                            <a:schemeClr val="tx1"/>
                          </a:solidFill>
                          <a:latin typeface="Arial" panose="020B0604020202020204" pitchFamily="34" charset="0"/>
                          <a:cs typeface="Arial" panose="020B0604020202020204" pitchFamily="34" charset="0"/>
                        </a:rPr>
                        <a:t>Careberry</a:t>
                      </a:r>
                      <a:endParaRPr lang="en-GB" sz="12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b="0" i="0" u="sng" strike="noStrike" kern="1200" dirty="0">
                          <a:solidFill>
                            <a:schemeClr val="dk1"/>
                          </a:solidFill>
                          <a:effectLst/>
                          <a:latin typeface="Arial" panose="020B0604020202020204" pitchFamily="34" charset="0"/>
                          <a:ea typeface="+mn-ea"/>
                          <a:cs typeface="Arial" panose="020B0604020202020204" pitchFamily="34" charset="0"/>
                          <a:hlinkClick r:id="rId15"/>
                        </a:rPr>
                        <a:t>info@mycareberry.com</a:t>
                      </a:r>
                      <a:r>
                        <a:rPr lang="en-GB" sz="1050" b="0" i="0" u="sng" strike="noStrike" kern="1200" dirty="0">
                          <a:solidFill>
                            <a:schemeClr val="dk1"/>
                          </a:solidFill>
                          <a:effectLst/>
                          <a:latin typeface="Arial" panose="020B0604020202020204" pitchFamily="34" charset="0"/>
                          <a:ea typeface="+mn-ea"/>
                          <a:cs typeface="Arial" panose="020B0604020202020204" pitchFamily="34" charset="0"/>
                        </a:rPr>
                        <a:t> </a:t>
                      </a:r>
                    </a:p>
                    <a:p>
                      <a:pPr marL="0" indent="0" algn="ctr">
                        <a:buFont typeface="Arial" panose="020B0604020202020204" pitchFamily="34" charset="0"/>
                        <a:buNone/>
                      </a:pPr>
                      <a:r>
                        <a:rPr lang="en-GB" sz="1050" b="0" i="0" kern="1200" dirty="0">
                          <a:solidFill>
                            <a:schemeClr val="dk1"/>
                          </a:solidFill>
                          <a:effectLst/>
                          <a:latin typeface="Arial" panose="020B0604020202020204" pitchFamily="34" charset="0"/>
                          <a:ea typeface="+mn-ea"/>
                          <a:cs typeface="Arial" panose="020B0604020202020204" pitchFamily="34" charset="0"/>
                        </a:rPr>
                        <a:t>0330 880 1090</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dirty="0">
                          <a:latin typeface="Arial" panose="020B0604020202020204" pitchFamily="34" charset="0"/>
                          <a:cs typeface="Arial" panose="020B0604020202020204" pitchFamily="34" charset="0"/>
                          <a:hlinkClick r:id="rId16"/>
                        </a:rPr>
                        <a:t>https://mycareberry.com/</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dirty="0">
                          <a:solidFill>
                            <a:schemeClr val="tx1"/>
                          </a:solidFill>
                          <a:latin typeface="Arial" panose="020B0604020202020204" pitchFamily="34" charset="0"/>
                          <a:cs typeface="Arial" panose="020B0604020202020204" pitchFamily="34" charset="0"/>
                          <a:hlinkClick r:id="rId17"/>
                        </a:rPr>
                        <a:t>https://beta.digitisingsocialcare.co.uk/assured-solutions/careberry-software</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1337562"/>
                  </a:ext>
                </a:extLst>
              </a:tr>
              <a:tr h="0">
                <a:tc>
                  <a:txBody>
                    <a:bodyPr/>
                    <a:lstStyle/>
                    <a:p>
                      <a:pPr marL="0" indent="0" algn="r">
                        <a:buFont typeface="Arial" panose="020B0604020202020204" pitchFamily="34" charset="0"/>
                        <a:buNone/>
                      </a:pPr>
                      <a:r>
                        <a:rPr lang="en-GB" sz="1200" b="1" dirty="0">
                          <a:solidFill>
                            <a:schemeClr val="tx1"/>
                          </a:solidFill>
                          <a:latin typeface="Arial" panose="020B0604020202020204" pitchFamily="34" charset="0"/>
                          <a:cs typeface="Arial" panose="020B0604020202020204" pitchFamily="34" charset="0"/>
                        </a:rPr>
                        <a:t>Care Control Systems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i="0" u="none" strike="noStrike" kern="1200" dirty="0">
                          <a:solidFill>
                            <a:schemeClr val="dk1"/>
                          </a:solidFill>
                          <a:effectLst/>
                          <a:latin typeface="Arial" panose="020B0604020202020204" pitchFamily="34" charset="0"/>
                          <a:ea typeface="+mn-ea"/>
                          <a:cs typeface="Arial" panose="020B0604020202020204" pitchFamily="34" charset="0"/>
                          <a:hlinkClick r:id="rId18"/>
                        </a:rPr>
                        <a:t>sales@carecontrolsystems.co.uk</a:t>
                      </a:r>
                      <a:endParaRPr lang="en-GB" sz="1050" b="0" i="0" u="none" strike="noStrike" kern="1200" dirty="0">
                        <a:solidFill>
                          <a:schemeClr val="dk1"/>
                        </a:solidFill>
                        <a:effectLst/>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050" b="0" i="0" kern="1200" dirty="0">
                          <a:solidFill>
                            <a:schemeClr val="dk1"/>
                          </a:solidFill>
                          <a:effectLst/>
                          <a:latin typeface="Arial" panose="020B0604020202020204" pitchFamily="34" charset="0"/>
                          <a:ea typeface="+mn-ea"/>
                          <a:cs typeface="Arial" panose="020B0604020202020204" pitchFamily="34" charset="0"/>
                        </a:rPr>
                        <a:t>01822 738100</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i="0" u="sng" kern="1200" dirty="0">
                          <a:solidFill>
                            <a:schemeClr val="dk1"/>
                          </a:solidFill>
                          <a:effectLst/>
                          <a:latin typeface="Arial" panose="020B0604020202020204" pitchFamily="34" charset="0"/>
                          <a:ea typeface="+mn-ea"/>
                          <a:cs typeface="Arial" panose="020B0604020202020204" pitchFamily="34" charset="0"/>
                          <a:hlinkClick r:id="rId19"/>
                        </a:rPr>
                        <a:t>carecontrolsystems.co.uk</a:t>
                      </a:r>
                      <a:r>
                        <a:rPr lang="en-GB" sz="1050" b="0" i="0" kern="1200" dirty="0">
                          <a:solidFill>
                            <a:schemeClr val="dk1"/>
                          </a:solidFill>
                          <a:effectLst/>
                          <a:latin typeface="Arial" panose="020B0604020202020204" pitchFamily="34" charset="0"/>
                          <a:ea typeface="+mn-ea"/>
                          <a:cs typeface="Arial" panose="020B0604020202020204" pitchFamily="34" charset="0"/>
                        </a:rPr>
                        <a:t> </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dirty="0">
                          <a:solidFill>
                            <a:schemeClr val="tx1"/>
                          </a:solidFill>
                          <a:latin typeface="Arial" panose="020B0604020202020204" pitchFamily="34" charset="0"/>
                          <a:cs typeface="Arial" panose="020B0604020202020204" pitchFamily="34" charset="0"/>
                          <a:hlinkClick r:id="rId20"/>
                        </a:rPr>
                        <a:t>https://beta.digitisingsocialcare.co.uk/assured-solutions/care-control-systems</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1078844"/>
                  </a:ext>
                </a:extLst>
              </a:tr>
              <a:tr h="0">
                <a:tc>
                  <a:txBody>
                    <a:bodyPr/>
                    <a:lstStyle/>
                    <a:p>
                      <a:pPr marL="0" indent="0" algn="r">
                        <a:buFont typeface="Arial" panose="020B0604020202020204" pitchFamily="34" charset="0"/>
                        <a:buNone/>
                      </a:pPr>
                      <a:r>
                        <a:rPr lang="en-GB" sz="1200" b="1" dirty="0">
                          <a:solidFill>
                            <a:schemeClr val="tx1"/>
                          </a:solidFill>
                          <a:latin typeface="Arial" panose="020B0604020202020204" pitchFamily="34" charset="0"/>
                          <a:cs typeface="Arial" panose="020B0604020202020204" pitchFamily="34" charset="0"/>
                        </a:rPr>
                        <a:t>Care Vision</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b="0" i="0" u="sng" strike="noStrike" kern="1200" dirty="0">
                          <a:solidFill>
                            <a:schemeClr val="dk1"/>
                          </a:solidFill>
                          <a:effectLst/>
                          <a:latin typeface="Arial" panose="020B0604020202020204" pitchFamily="34" charset="0"/>
                          <a:ea typeface="+mn-ea"/>
                          <a:cs typeface="Arial" panose="020B0604020202020204" pitchFamily="34" charset="0"/>
                          <a:hlinkClick r:id="rId21"/>
                        </a:rPr>
                        <a:t>rishi@care-vision.co.uk</a:t>
                      </a:r>
                      <a:r>
                        <a:rPr lang="en-GB" sz="1050" b="0" i="0" kern="1200" dirty="0">
                          <a:solidFill>
                            <a:schemeClr val="dk1"/>
                          </a:solidFill>
                          <a:effectLst/>
                          <a:latin typeface="Arial" panose="020B0604020202020204" pitchFamily="34" charset="0"/>
                          <a:ea typeface="+mn-ea"/>
                          <a:cs typeface="Arial" panose="020B0604020202020204" pitchFamily="34" charset="0"/>
                        </a:rPr>
                        <a:t>   </a:t>
                      </a:r>
                      <a:br>
                        <a:rPr lang="en-GB" sz="1050" dirty="0">
                          <a:latin typeface="Arial" panose="020B0604020202020204" pitchFamily="34" charset="0"/>
                          <a:cs typeface="Arial" panose="020B0604020202020204" pitchFamily="34" charset="0"/>
                        </a:rPr>
                      </a:br>
                      <a:r>
                        <a:rPr lang="en-GB" sz="1050" b="0" i="0" kern="1200" dirty="0">
                          <a:solidFill>
                            <a:schemeClr val="dk1"/>
                          </a:solidFill>
                          <a:effectLst/>
                          <a:latin typeface="Arial" panose="020B0604020202020204" pitchFamily="34" charset="0"/>
                          <a:ea typeface="+mn-ea"/>
                          <a:cs typeface="Arial" panose="020B0604020202020204" pitchFamily="34" charset="0"/>
                        </a:rPr>
                        <a:t>020 8768 9809</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b="0" i="0" u="none" strike="noStrike" kern="1200" dirty="0">
                          <a:solidFill>
                            <a:schemeClr val="dk1"/>
                          </a:solidFill>
                          <a:effectLst/>
                          <a:latin typeface="Arial" panose="020B0604020202020204" pitchFamily="34" charset="0"/>
                          <a:ea typeface="+mn-ea"/>
                          <a:cs typeface="Arial" panose="020B0604020202020204" pitchFamily="34" charset="0"/>
                          <a:hlinkClick r:id="rId22"/>
                        </a:rPr>
                        <a:t>care-vision.co.uk</a:t>
                      </a:r>
                      <a:r>
                        <a:rPr lang="en-GB" sz="1050" b="0" i="0" kern="1200" dirty="0">
                          <a:solidFill>
                            <a:schemeClr val="dk1"/>
                          </a:solidFill>
                          <a:effectLst/>
                          <a:latin typeface="Arial" panose="020B0604020202020204" pitchFamily="34" charset="0"/>
                          <a:ea typeface="+mn-ea"/>
                          <a:cs typeface="Arial" panose="020B0604020202020204" pitchFamily="34" charset="0"/>
                        </a:rPr>
                        <a:t>    </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dirty="0">
                          <a:solidFill>
                            <a:schemeClr val="tx1"/>
                          </a:solidFill>
                          <a:latin typeface="Arial" panose="020B0604020202020204" pitchFamily="34" charset="0"/>
                          <a:cs typeface="Arial" panose="020B0604020202020204" pitchFamily="34" charset="0"/>
                          <a:hlinkClick r:id="rId23"/>
                        </a:rPr>
                        <a:t>https://beta.digitisingsocialcare.co.uk/assured-solutions/care-vision</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81405307"/>
                  </a:ext>
                </a:extLst>
              </a:tr>
              <a:tr h="0">
                <a:tc>
                  <a:txBody>
                    <a:bodyPr/>
                    <a:lstStyle/>
                    <a:p>
                      <a:pPr marL="0" indent="0" algn="r">
                        <a:buFont typeface="Arial" panose="020B0604020202020204" pitchFamily="34" charset="0"/>
                        <a:buNone/>
                      </a:pPr>
                      <a:r>
                        <a:rPr lang="en-GB" sz="1200" b="1" dirty="0" err="1">
                          <a:solidFill>
                            <a:schemeClr val="tx1"/>
                          </a:solidFill>
                          <a:latin typeface="Arial" panose="020B0604020202020204" pitchFamily="34" charset="0"/>
                          <a:cs typeface="Arial" panose="020B0604020202020204" pitchFamily="34" charset="0"/>
                        </a:rPr>
                        <a:t>CareLineLive</a:t>
                      </a:r>
                      <a:endParaRPr lang="en-GB" sz="12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i="0" u="none" strike="noStrike" kern="1200" dirty="0">
                          <a:solidFill>
                            <a:schemeClr val="dk1"/>
                          </a:solidFill>
                          <a:effectLst/>
                          <a:latin typeface="Arial" panose="020B0604020202020204" pitchFamily="34" charset="0"/>
                          <a:ea typeface="+mn-ea"/>
                          <a:cs typeface="Arial" panose="020B0604020202020204" pitchFamily="34" charset="0"/>
                        </a:rPr>
                        <a:t>Sales: </a:t>
                      </a:r>
                      <a:r>
                        <a:rPr lang="en-GB" sz="1050" b="0" i="0" u="none" strike="noStrike" kern="1200" dirty="0">
                          <a:solidFill>
                            <a:schemeClr val="dk1"/>
                          </a:solidFill>
                          <a:effectLst/>
                          <a:latin typeface="Arial" panose="020B0604020202020204" pitchFamily="34" charset="0"/>
                          <a:ea typeface="+mn-ea"/>
                          <a:cs typeface="Arial" panose="020B0604020202020204" pitchFamily="34" charset="0"/>
                          <a:hlinkClick r:id="rId24"/>
                        </a:rPr>
                        <a:t>sales+dsc@carelinelive.com</a:t>
                      </a:r>
                      <a:r>
                        <a:rPr lang="en-GB" sz="1050" b="0" i="0" u="none" strike="noStrike" kern="1200" dirty="0">
                          <a:solidFill>
                            <a:schemeClr val="dk1"/>
                          </a:solidFill>
                          <a:effectLst/>
                          <a:latin typeface="Arial" panose="020B0604020202020204" pitchFamily="34" charset="0"/>
                          <a:ea typeface="+mn-ea"/>
                          <a:cs typeface="Arial" panose="020B0604020202020204" pitchFamily="34" charset="0"/>
                        </a:rPr>
                        <a:t> / </a:t>
                      </a:r>
                      <a:r>
                        <a:rPr lang="en-GB" sz="1050" b="0" i="0" kern="1200" dirty="0">
                          <a:solidFill>
                            <a:schemeClr val="dk1"/>
                          </a:solidFill>
                          <a:effectLst/>
                          <a:latin typeface="Arial" panose="020B0604020202020204" pitchFamily="34" charset="0"/>
                          <a:ea typeface="+mn-ea"/>
                          <a:cs typeface="Arial" panose="020B0604020202020204" pitchFamily="34" charset="0"/>
                        </a:rPr>
                        <a:t>03300 885 767</a:t>
                      </a:r>
                      <a:endParaRPr lang="en-GB" sz="1050" b="0" i="0" u="sng" kern="1200" dirty="0">
                        <a:solidFill>
                          <a:schemeClr val="dk1"/>
                        </a:solidFill>
                        <a:effectLst/>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050" b="0" i="0" u="none" kern="1200" dirty="0">
                          <a:solidFill>
                            <a:schemeClr val="dk1"/>
                          </a:solidFill>
                          <a:effectLst/>
                          <a:latin typeface="Arial" panose="020B0604020202020204" pitchFamily="34" charset="0"/>
                          <a:ea typeface="+mn-ea"/>
                          <a:cs typeface="Arial" panose="020B0604020202020204" pitchFamily="34" charset="0"/>
                        </a:rPr>
                        <a:t>SDR Team Lead:</a:t>
                      </a:r>
                    </a:p>
                    <a:p>
                      <a:pPr marL="0" indent="0" algn="ctr">
                        <a:buFont typeface="Arial" panose="020B0604020202020204" pitchFamily="34" charset="0"/>
                        <a:buNone/>
                      </a:pPr>
                      <a:r>
                        <a:rPr lang="en-GB" sz="1050" b="0" i="0" u="sng" kern="1200" dirty="0">
                          <a:solidFill>
                            <a:schemeClr val="dk1"/>
                          </a:solidFill>
                          <a:effectLst/>
                          <a:latin typeface="Arial" panose="020B0604020202020204" pitchFamily="34" charset="0"/>
                          <a:ea typeface="+mn-ea"/>
                          <a:cs typeface="Arial" panose="020B0604020202020204" pitchFamily="34" charset="0"/>
                          <a:hlinkClick r:id="rId25"/>
                        </a:rPr>
                        <a:t>gg@carelinelive.com</a:t>
                      </a:r>
                      <a:r>
                        <a:rPr lang="en-GB" sz="1050" b="0" i="0" u="none" kern="1200" dirty="0">
                          <a:solidFill>
                            <a:schemeClr val="dk1"/>
                          </a:solidFill>
                          <a:effectLst/>
                          <a:latin typeface="Arial" panose="020B0604020202020204" pitchFamily="34" charset="0"/>
                          <a:ea typeface="+mn-ea"/>
                          <a:cs typeface="Arial" panose="020B0604020202020204" pitchFamily="34" charset="0"/>
                        </a:rPr>
                        <a:t> / </a:t>
                      </a:r>
                      <a:r>
                        <a:rPr lang="en-GB" sz="1050" b="0" i="0" kern="1200" dirty="0">
                          <a:solidFill>
                            <a:schemeClr val="dk1"/>
                          </a:solidFill>
                          <a:effectLst/>
                          <a:latin typeface="Arial" panose="020B0604020202020204" pitchFamily="34" charset="0"/>
                          <a:ea typeface="+mn-ea"/>
                          <a:cs typeface="Arial" panose="020B0604020202020204" pitchFamily="34" charset="0"/>
                        </a:rPr>
                        <a:t>03300 885 767</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dirty="0">
                          <a:latin typeface="Arial" panose="020B0604020202020204" pitchFamily="34" charset="0"/>
                          <a:cs typeface="Arial" panose="020B0604020202020204" pitchFamily="34" charset="0"/>
                          <a:hlinkClick r:id="rId26"/>
                        </a:rPr>
                        <a:t>https://carelinelive.com/</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dirty="0">
                          <a:solidFill>
                            <a:schemeClr val="tx1"/>
                          </a:solidFill>
                          <a:latin typeface="Arial" panose="020B0604020202020204" pitchFamily="34" charset="0"/>
                          <a:cs typeface="Arial" panose="020B0604020202020204" pitchFamily="34" charset="0"/>
                          <a:hlinkClick r:id="rId27"/>
                        </a:rPr>
                        <a:t>https://beta.digitisingsocialcare.co.uk/assured-solutions/carelinelive</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9581941"/>
                  </a:ext>
                </a:extLst>
              </a:tr>
              <a:tr h="0">
                <a:tc>
                  <a:txBody>
                    <a:bodyPr/>
                    <a:lstStyle/>
                    <a:p>
                      <a:pPr marL="0" indent="0" algn="r">
                        <a:buFont typeface="Arial" panose="020B0604020202020204" pitchFamily="34" charset="0"/>
                        <a:buNone/>
                      </a:pPr>
                      <a:r>
                        <a:rPr lang="en-GB" sz="1200" b="1" dirty="0" err="1">
                          <a:solidFill>
                            <a:schemeClr val="tx1"/>
                          </a:solidFill>
                          <a:latin typeface="Arial" panose="020B0604020202020204" pitchFamily="34" charset="0"/>
                          <a:cs typeface="Arial" panose="020B0604020202020204" pitchFamily="34" charset="0"/>
                        </a:rPr>
                        <a:t>Cura</a:t>
                      </a:r>
                      <a:r>
                        <a:rPr lang="en-GB" sz="1200" b="1" dirty="0">
                          <a:solidFill>
                            <a:schemeClr val="tx1"/>
                          </a:solidFill>
                          <a:latin typeface="Arial" panose="020B0604020202020204" pitchFamily="34" charset="0"/>
                          <a:cs typeface="Arial" panose="020B0604020202020204" pitchFamily="34" charset="0"/>
                        </a:rPr>
                        <a:t> Systems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b="0" i="0" u="sng" kern="1200" dirty="0" err="1">
                          <a:solidFill>
                            <a:schemeClr val="dk1"/>
                          </a:solidFill>
                          <a:effectLst/>
                          <a:latin typeface="Arial" panose="020B0604020202020204" pitchFamily="34" charset="0"/>
                          <a:ea typeface="+mn-ea"/>
                          <a:cs typeface="Arial" panose="020B0604020202020204" pitchFamily="34" charset="0"/>
                          <a:hlinkClick r:id="rId28"/>
                        </a:rPr>
                        <a:t>John.rowley@cura.systems</a:t>
                      </a:r>
                      <a:endParaRPr lang="en-GB" sz="1050" b="0" i="0" u="sng" kern="1200" dirty="0">
                        <a:solidFill>
                          <a:schemeClr val="dk1"/>
                        </a:solidFill>
                        <a:effectLst/>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050" b="0" i="0" kern="1200" dirty="0">
                          <a:solidFill>
                            <a:schemeClr val="dk1"/>
                          </a:solidFill>
                          <a:effectLst/>
                          <a:latin typeface="Arial" panose="020B0604020202020204" pitchFamily="34" charset="0"/>
                          <a:ea typeface="+mn-ea"/>
                          <a:cs typeface="Arial" panose="020B0604020202020204" pitchFamily="34" charset="0"/>
                        </a:rPr>
                        <a:t>020 3621 9111</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dirty="0">
                          <a:latin typeface="Arial" panose="020B0604020202020204" pitchFamily="34" charset="0"/>
                          <a:cs typeface="Arial" panose="020B0604020202020204" pitchFamily="34" charset="0"/>
                          <a:hlinkClick r:id="rId29"/>
                        </a:rPr>
                        <a:t>https://cura.systems/</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dirty="0">
                          <a:solidFill>
                            <a:schemeClr val="tx1"/>
                          </a:solidFill>
                          <a:latin typeface="Arial" panose="020B0604020202020204" pitchFamily="34" charset="0"/>
                          <a:cs typeface="Arial" panose="020B0604020202020204" pitchFamily="34" charset="0"/>
                          <a:hlinkClick r:id="rId30"/>
                        </a:rPr>
                        <a:t>https://beta.digitisingsocialcare.co.uk/assured-solutions/cura-systems</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31055048"/>
                  </a:ext>
                </a:extLst>
              </a:tr>
              <a:tr h="0">
                <a:tc>
                  <a:txBody>
                    <a:bodyPr/>
                    <a:lstStyle/>
                    <a:p>
                      <a:pPr marL="0" indent="0" algn="r">
                        <a:buFont typeface="Arial" panose="020B0604020202020204" pitchFamily="34" charset="0"/>
                        <a:buNone/>
                      </a:pPr>
                      <a:r>
                        <a:rPr lang="en-GB" sz="1200" b="1" dirty="0">
                          <a:solidFill>
                            <a:schemeClr val="tx1"/>
                          </a:solidFill>
                          <a:latin typeface="Arial" panose="020B0604020202020204" pitchFamily="34" charset="0"/>
                          <a:cs typeface="Arial" panose="020B0604020202020204" pitchFamily="34" charset="0"/>
                        </a:rPr>
                        <a:t>Dom Portal</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i="0" kern="1200" dirty="0">
                          <a:solidFill>
                            <a:schemeClr val="dk1"/>
                          </a:solidFill>
                          <a:effectLst/>
                          <a:latin typeface="Arial" panose="020B0604020202020204" pitchFamily="34" charset="0"/>
                          <a:ea typeface="+mn-ea"/>
                          <a:cs typeface="Arial" panose="020B0604020202020204" pitchFamily="34" charset="0"/>
                        </a:rPr>
                        <a:t>A G Prashant: </a:t>
                      </a:r>
                      <a:r>
                        <a:rPr lang="en-GB" sz="1050" b="0" i="0" u="sng" strike="noStrike" kern="1200" dirty="0" err="1">
                          <a:solidFill>
                            <a:schemeClr val="dk1"/>
                          </a:solidFill>
                          <a:effectLst/>
                          <a:latin typeface="Arial" panose="020B0604020202020204" pitchFamily="34" charset="0"/>
                          <a:ea typeface="+mn-ea"/>
                          <a:cs typeface="Arial" panose="020B0604020202020204" pitchFamily="34" charset="0"/>
                          <a:hlinkClick r:id="rId31"/>
                        </a:rPr>
                        <a:t>manager@domportal.care</a:t>
                      </a:r>
                      <a:endParaRPr lang="en-GB" sz="1050" b="0" i="0" u="sng" strike="noStrike" kern="1200" dirty="0">
                        <a:solidFill>
                          <a:schemeClr val="dk1"/>
                        </a:solidFill>
                        <a:effectLst/>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050" b="0" i="0" kern="1200" dirty="0">
                          <a:solidFill>
                            <a:schemeClr val="dk1"/>
                          </a:solidFill>
                          <a:effectLst/>
                          <a:latin typeface="Arial" panose="020B0604020202020204" pitchFamily="34" charset="0"/>
                          <a:ea typeface="+mn-ea"/>
                          <a:cs typeface="Arial" panose="020B0604020202020204" pitchFamily="34" charset="0"/>
                        </a:rPr>
                        <a:t>+44 782 201 3140</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dirty="0">
                          <a:latin typeface="Arial" panose="020B0604020202020204" pitchFamily="34" charset="0"/>
                          <a:cs typeface="Arial" panose="020B0604020202020204" pitchFamily="34" charset="0"/>
                          <a:hlinkClick r:id="rId32"/>
                        </a:rPr>
                        <a:t>https://www.domportal.care/</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dirty="0">
                          <a:solidFill>
                            <a:schemeClr val="tx1"/>
                          </a:solidFill>
                          <a:latin typeface="Arial" panose="020B0604020202020204" pitchFamily="34" charset="0"/>
                          <a:cs typeface="Arial" panose="020B0604020202020204" pitchFamily="34" charset="0"/>
                          <a:hlinkClick r:id="rId33"/>
                        </a:rPr>
                        <a:t>https://beta.digitisingsocialcare.co.uk/assured-solutions/dom-portal</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2760229"/>
                  </a:ext>
                </a:extLst>
              </a:tr>
            </a:tbl>
          </a:graphicData>
        </a:graphic>
      </p:graphicFrame>
      <p:sp>
        <p:nvSpPr>
          <p:cNvPr id="4" name="Title 3">
            <a:extLst>
              <a:ext uri="{FF2B5EF4-FFF2-40B4-BE49-F238E27FC236}">
                <a16:creationId xmlns:a16="http://schemas.microsoft.com/office/drawing/2014/main" id="{25793A02-32AD-E7F7-4C77-F0AA8CC3A77F}"/>
              </a:ext>
            </a:extLst>
          </p:cNvPr>
          <p:cNvSpPr>
            <a:spLocks noGrp="1"/>
          </p:cNvSpPr>
          <p:nvPr>
            <p:ph type="title"/>
          </p:nvPr>
        </p:nvSpPr>
        <p:spPr>
          <a:xfrm>
            <a:off x="407368" y="390082"/>
            <a:ext cx="11377264" cy="543595"/>
          </a:xfrm>
        </p:spPr>
        <p:txBody>
          <a:bodyPr>
            <a:normAutofit fontScale="90000"/>
          </a:bodyPr>
          <a:lstStyle/>
          <a:p>
            <a:r>
              <a:rPr lang="en-GB" dirty="0"/>
              <a:t>Assured Solutions Contacts and Information</a:t>
            </a:r>
          </a:p>
        </p:txBody>
      </p:sp>
    </p:spTree>
    <p:extLst>
      <p:ext uri="{BB962C8B-B14F-4D97-AF65-F5344CB8AC3E}">
        <p14:creationId xmlns:p14="http://schemas.microsoft.com/office/powerpoint/2010/main" val="4026987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5C79BB-E3FA-C276-39ED-B8683C3491E2}"/>
              </a:ext>
            </a:extLst>
          </p:cNvPr>
          <p:cNvSpPr>
            <a:spLocks noGrp="1"/>
          </p:cNvSpPr>
          <p:nvPr>
            <p:ph type="sldNum" sz="quarter" idx="12"/>
          </p:nvPr>
        </p:nvSpPr>
        <p:spPr/>
        <p:txBody>
          <a:bodyPr/>
          <a:lstStyle/>
          <a:p>
            <a:fld id="{E76F84FA-B8EB-462F-97BA-032CB76B4E3A}" type="slidenum">
              <a:rPr lang="en-GB" smtClean="0"/>
              <a:t>26</a:t>
            </a:fld>
            <a:endParaRPr lang="en-GB" dirty="0"/>
          </a:p>
        </p:txBody>
      </p:sp>
      <p:graphicFrame>
        <p:nvGraphicFramePr>
          <p:cNvPr id="5" name="Content Placeholder 4">
            <a:extLst>
              <a:ext uri="{FF2B5EF4-FFF2-40B4-BE49-F238E27FC236}">
                <a16:creationId xmlns:a16="http://schemas.microsoft.com/office/drawing/2014/main" id="{B3112DF4-50F4-16E6-3CA4-42BB4BAE0ABF}"/>
              </a:ext>
            </a:extLst>
          </p:cNvPr>
          <p:cNvGraphicFramePr>
            <a:graphicFrameLocks noGrp="1"/>
          </p:cNvGraphicFramePr>
          <p:nvPr>
            <p:ph idx="1"/>
            <p:extLst>
              <p:ext uri="{D42A27DB-BD31-4B8C-83A1-F6EECF244321}">
                <p14:modId xmlns:p14="http://schemas.microsoft.com/office/powerpoint/2010/main" val="3259551261"/>
              </p:ext>
            </p:extLst>
          </p:nvPr>
        </p:nvGraphicFramePr>
        <p:xfrm>
          <a:off x="279400" y="1326191"/>
          <a:ext cx="11633200" cy="4610100"/>
        </p:xfrm>
        <a:graphic>
          <a:graphicData uri="http://schemas.openxmlformats.org/drawingml/2006/table">
            <a:tbl>
              <a:tblPr firstRow="1" bandRow="1">
                <a:tableStyleId>{5C22544A-7EE6-4342-B048-85BDC9FD1C3A}</a:tableStyleId>
              </a:tblPr>
              <a:tblGrid>
                <a:gridCol w="2732981">
                  <a:extLst>
                    <a:ext uri="{9D8B030D-6E8A-4147-A177-3AD203B41FA5}">
                      <a16:colId xmlns:a16="http://schemas.microsoft.com/office/drawing/2014/main" val="3538153994"/>
                    </a:ext>
                  </a:extLst>
                </a:gridCol>
                <a:gridCol w="3769419">
                  <a:extLst>
                    <a:ext uri="{9D8B030D-6E8A-4147-A177-3AD203B41FA5}">
                      <a16:colId xmlns:a16="http://schemas.microsoft.com/office/drawing/2014/main" val="4019874814"/>
                    </a:ext>
                  </a:extLst>
                </a:gridCol>
                <a:gridCol w="2444208">
                  <a:extLst>
                    <a:ext uri="{9D8B030D-6E8A-4147-A177-3AD203B41FA5}">
                      <a16:colId xmlns:a16="http://schemas.microsoft.com/office/drawing/2014/main" val="3374104224"/>
                    </a:ext>
                  </a:extLst>
                </a:gridCol>
                <a:gridCol w="2686592">
                  <a:extLst>
                    <a:ext uri="{9D8B030D-6E8A-4147-A177-3AD203B41FA5}">
                      <a16:colId xmlns:a16="http://schemas.microsoft.com/office/drawing/2014/main" val="2761323021"/>
                    </a:ext>
                  </a:extLst>
                </a:gridCol>
              </a:tblGrid>
              <a:tr h="0">
                <a:tc>
                  <a:txBody>
                    <a:bodyPr/>
                    <a:lstStyle/>
                    <a:p>
                      <a:pPr marL="0" indent="0" algn="ctr">
                        <a:buFont typeface="Arial" panose="020B0604020202020204" pitchFamily="34" charset="0"/>
                        <a:buNone/>
                      </a:pPr>
                      <a:r>
                        <a:rPr lang="en-GB" sz="1600" b="1" dirty="0">
                          <a:solidFill>
                            <a:schemeClr val="bg1"/>
                          </a:solidFill>
                          <a:latin typeface="Arial" panose="020B0604020202020204" pitchFamily="34" charset="0"/>
                          <a:cs typeface="Arial" panose="020B0604020202020204" pitchFamily="34" charset="0"/>
                        </a:rPr>
                        <a:t>Supplier</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tc>
                  <a:txBody>
                    <a:bodyPr/>
                    <a:lstStyle/>
                    <a:p>
                      <a:pPr marL="0" indent="0" algn="ctr">
                        <a:buFont typeface="Arial" panose="020B0604020202020204" pitchFamily="34" charset="0"/>
                        <a:buNone/>
                      </a:pPr>
                      <a:r>
                        <a:rPr lang="en-GB" sz="1600" dirty="0">
                          <a:solidFill>
                            <a:schemeClr val="bg1"/>
                          </a:solidFill>
                          <a:latin typeface="Arial" panose="020B0604020202020204" pitchFamily="34" charset="0"/>
                          <a:cs typeface="Arial" panose="020B0604020202020204" pitchFamily="34" charset="0"/>
                        </a:rPr>
                        <a:t>Contact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tc>
                  <a:txBody>
                    <a:bodyPr/>
                    <a:lstStyle/>
                    <a:p>
                      <a:pPr marL="0" indent="0" algn="ctr">
                        <a:buFont typeface="Arial" panose="020B0604020202020204" pitchFamily="34" charset="0"/>
                        <a:buNone/>
                      </a:pPr>
                      <a:r>
                        <a:rPr lang="en-GB" sz="1600" dirty="0">
                          <a:solidFill>
                            <a:schemeClr val="bg1"/>
                          </a:solidFill>
                          <a:latin typeface="Arial" panose="020B0604020202020204" pitchFamily="34" charset="0"/>
                          <a:cs typeface="Arial" panose="020B0604020202020204" pitchFamily="34" charset="0"/>
                        </a:rPr>
                        <a:t>Website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tc>
                  <a:txBody>
                    <a:bodyPr/>
                    <a:lstStyle/>
                    <a:p>
                      <a:pPr marL="0" indent="0" algn="ctr">
                        <a:buFont typeface="Arial" panose="020B0604020202020204" pitchFamily="34" charset="0"/>
                        <a:buNone/>
                      </a:pPr>
                      <a:r>
                        <a:rPr lang="en-GB" sz="1600" dirty="0">
                          <a:solidFill>
                            <a:schemeClr val="bg1"/>
                          </a:solidFill>
                          <a:latin typeface="Arial" panose="020B0604020202020204" pitchFamily="34" charset="0"/>
                          <a:cs typeface="Arial" panose="020B0604020202020204" pitchFamily="34" charset="0"/>
                        </a:rPr>
                        <a:t>Assured List Profile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extLst>
                  <a:ext uri="{0D108BD9-81ED-4DB2-BD59-A6C34878D82A}">
                    <a16:rowId xmlns:a16="http://schemas.microsoft.com/office/drawing/2014/main" val="2881726026"/>
                  </a:ext>
                </a:extLst>
              </a:tr>
              <a:tr h="0">
                <a:tc>
                  <a:txBody>
                    <a:bodyPr/>
                    <a:lstStyle/>
                    <a:p>
                      <a:pPr marL="0" indent="0" algn="r">
                        <a:buFont typeface="Arial" panose="020B0604020202020204" pitchFamily="34" charset="0"/>
                        <a:buNone/>
                      </a:pPr>
                      <a:r>
                        <a:rPr lang="en-GB" sz="1200" b="1" dirty="0">
                          <a:solidFill>
                            <a:schemeClr val="tx1"/>
                          </a:solidFill>
                          <a:latin typeface="Arial" panose="020B0604020202020204" pitchFamily="34" charset="0"/>
                          <a:cs typeface="Arial" panose="020B0604020202020204" pitchFamily="34" charset="0"/>
                        </a:rPr>
                        <a:t>Fusion </a:t>
                      </a:r>
                      <a:r>
                        <a:rPr lang="en-GB" sz="1200" b="1" dirty="0" err="1">
                          <a:solidFill>
                            <a:schemeClr val="tx1"/>
                          </a:solidFill>
                          <a:latin typeface="Arial" panose="020B0604020202020204" pitchFamily="34" charset="0"/>
                          <a:cs typeface="Arial" panose="020B0604020202020204" pitchFamily="34" charset="0"/>
                        </a:rPr>
                        <a:t>eCare</a:t>
                      </a:r>
                      <a:r>
                        <a:rPr lang="en-GB" sz="1200" b="1" dirty="0">
                          <a:solidFill>
                            <a:schemeClr val="tx1"/>
                          </a:solidFill>
                          <a:latin typeface="Arial" panose="020B0604020202020204" pitchFamily="34" charset="0"/>
                          <a:cs typeface="Arial" panose="020B0604020202020204" pitchFamily="34" charset="0"/>
                        </a:rPr>
                        <a:t> Solutions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b="0" i="0" u="sng" strike="noStrike" kern="1200" dirty="0">
                          <a:solidFill>
                            <a:schemeClr val="dk1"/>
                          </a:solidFill>
                          <a:effectLst/>
                          <a:latin typeface="Arial" panose="020B0604020202020204" pitchFamily="34" charset="0"/>
                          <a:ea typeface="+mn-ea"/>
                          <a:cs typeface="Arial" panose="020B0604020202020204" pitchFamily="34" charset="0"/>
                          <a:hlinkClick r:id="rId2"/>
                        </a:rPr>
                        <a:t>info@fusionecs.co.uk</a:t>
                      </a:r>
                      <a:endParaRPr lang="en-GB" sz="1050" b="0" i="0" u="sng" strike="noStrike" kern="1200" dirty="0">
                        <a:solidFill>
                          <a:schemeClr val="dk1"/>
                        </a:solidFill>
                        <a:effectLst/>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050" b="0" i="0" kern="1200" dirty="0">
                          <a:solidFill>
                            <a:schemeClr val="dk1"/>
                          </a:solidFill>
                          <a:effectLst/>
                          <a:latin typeface="Arial" panose="020B0604020202020204" pitchFamily="34" charset="0"/>
                          <a:ea typeface="+mn-ea"/>
                          <a:cs typeface="Arial" panose="020B0604020202020204" pitchFamily="34" charset="0"/>
                        </a:rPr>
                        <a:t>01133 979 555</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dirty="0">
                          <a:latin typeface="Arial" panose="020B0604020202020204" pitchFamily="34" charset="0"/>
                          <a:cs typeface="Arial" panose="020B0604020202020204" pitchFamily="34" charset="0"/>
                          <a:hlinkClick r:id="rId3"/>
                        </a:rPr>
                        <a:t>https://fusionecare.com/</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dirty="0">
                          <a:solidFill>
                            <a:schemeClr val="tx1"/>
                          </a:solidFill>
                          <a:latin typeface="Arial" panose="020B0604020202020204" pitchFamily="34" charset="0"/>
                          <a:cs typeface="Arial" panose="020B0604020202020204" pitchFamily="34" charset="0"/>
                          <a:hlinkClick r:id="rId4"/>
                        </a:rPr>
                        <a:t>https://beta.digitisingsocialcare.co.uk/assured-solutions/fusion-ecare-solutions-ltd</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73003115"/>
                  </a:ext>
                </a:extLst>
              </a:tr>
              <a:tr h="0">
                <a:tc>
                  <a:txBody>
                    <a:bodyPr/>
                    <a:lstStyle/>
                    <a:p>
                      <a:pPr marL="0" indent="0" algn="r">
                        <a:buFont typeface="Arial" panose="020B0604020202020204" pitchFamily="34" charset="0"/>
                        <a:buNone/>
                      </a:pPr>
                      <a:r>
                        <a:rPr lang="en-GB" sz="1200" b="1" dirty="0" err="1">
                          <a:solidFill>
                            <a:schemeClr val="tx1"/>
                          </a:solidFill>
                          <a:latin typeface="Arial" panose="020B0604020202020204" pitchFamily="34" charset="0"/>
                          <a:cs typeface="Arial" panose="020B0604020202020204" pitchFamily="34" charset="0"/>
                        </a:rPr>
                        <a:t>iPlanit</a:t>
                      </a:r>
                      <a:endParaRPr lang="en-GB" sz="12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i="0" u="none" strike="noStrike" kern="1200" dirty="0">
                          <a:solidFill>
                            <a:schemeClr val="dk1"/>
                          </a:solidFill>
                          <a:effectLst/>
                          <a:latin typeface="Arial" panose="020B0604020202020204" pitchFamily="34" charset="0"/>
                          <a:ea typeface="+mn-ea"/>
                          <a:cs typeface="Arial" panose="020B0604020202020204" pitchFamily="34" charset="0"/>
                          <a:hlinkClick r:id="rId5"/>
                        </a:rPr>
                        <a:t>enquiry@aspirico.com</a:t>
                      </a:r>
                      <a:endParaRPr lang="en-GB" sz="1050" b="0" i="0" u="none" strike="noStrike" kern="1200" dirty="0">
                        <a:solidFill>
                          <a:schemeClr val="dk1"/>
                        </a:solidFill>
                        <a:effectLst/>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050" b="0" i="0" kern="1200" dirty="0">
                          <a:solidFill>
                            <a:schemeClr val="dk1"/>
                          </a:solidFill>
                          <a:effectLst/>
                          <a:latin typeface="Arial" panose="020B0604020202020204" pitchFamily="34" charset="0"/>
                          <a:ea typeface="+mn-ea"/>
                          <a:cs typeface="Arial" panose="020B0604020202020204" pitchFamily="34" charset="0"/>
                        </a:rPr>
                        <a:t>020 3693 7500</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dirty="0">
                          <a:latin typeface="Arial" panose="020B0604020202020204" pitchFamily="34" charset="0"/>
                          <a:cs typeface="Arial" panose="020B0604020202020204" pitchFamily="34" charset="0"/>
                          <a:hlinkClick r:id="rId6"/>
                        </a:rPr>
                        <a:t>https://aspirico.com/iplanit/</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dirty="0">
                          <a:solidFill>
                            <a:schemeClr val="tx1"/>
                          </a:solidFill>
                          <a:latin typeface="Arial" panose="020B0604020202020204" pitchFamily="34" charset="0"/>
                          <a:cs typeface="Arial" panose="020B0604020202020204" pitchFamily="34" charset="0"/>
                          <a:hlinkClick r:id="rId7"/>
                        </a:rPr>
                        <a:t>https://beta.digitisingsocialcare.co.uk/assured-solutions/iplanit-aspirico</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6229392"/>
                  </a:ext>
                </a:extLst>
              </a:tr>
              <a:tr h="0">
                <a:tc>
                  <a:txBody>
                    <a:bodyPr/>
                    <a:lstStyle/>
                    <a:p>
                      <a:pPr marL="0" indent="0" algn="r">
                        <a:buFont typeface="Arial" panose="020B0604020202020204" pitchFamily="34" charset="0"/>
                        <a:buNone/>
                      </a:pPr>
                      <a:r>
                        <a:rPr lang="en-GB" sz="1200" b="1" dirty="0">
                          <a:solidFill>
                            <a:schemeClr val="tx1"/>
                          </a:solidFill>
                          <a:latin typeface="Arial" panose="020B0604020202020204" pitchFamily="34" charset="0"/>
                          <a:cs typeface="Arial" panose="020B0604020202020204" pitchFamily="34" charset="0"/>
                        </a:rPr>
                        <a:t>KareInn</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b="0" i="0" kern="1200" dirty="0">
                          <a:solidFill>
                            <a:schemeClr val="dk1"/>
                          </a:solidFill>
                          <a:effectLst/>
                          <a:latin typeface="Arial" panose="020B0604020202020204" pitchFamily="34" charset="0"/>
                          <a:ea typeface="+mn-ea"/>
                          <a:cs typeface="Arial" panose="020B0604020202020204" pitchFamily="34" charset="0"/>
                        </a:rPr>
                        <a:t>Justine Ellory: </a:t>
                      </a:r>
                      <a:r>
                        <a:rPr lang="en-GB" sz="1050" b="0" i="0" u="sng" kern="1200" dirty="0">
                          <a:solidFill>
                            <a:schemeClr val="dk1"/>
                          </a:solidFill>
                          <a:effectLst/>
                          <a:latin typeface="Arial" panose="020B0604020202020204" pitchFamily="34" charset="0"/>
                          <a:ea typeface="+mn-ea"/>
                          <a:cs typeface="Arial" panose="020B0604020202020204" pitchFamily="34" charset="0"/>
                          <a:hlinkClick r:id="rId8"/>
                        </a:rPr>
                        <a:t>hello@kareinn.com</a:t>
                      </a:r>
                      <a:endParaRPr lang="en-GB" sz="1050" b="0" i="0" u="sng" kern="1200" dirty="0">
                        <a:solidFill>
                          <a:schemeClr val="dk1"/>
                        </a:solidFill>
                        <a:effectLst/>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050" b="0" i="0" kern="1200" dirty="0">
                          <a:solidFill>
                            <a:schemeClr val="dk1"/>
                          </a:solidFill>
                          <a:effectLst/>
                          <a:latin typeface="Arial" panose="020B0604020202020204" pitchFamily="34" charset="0"/>
                          <a:ea typeface="+mn-ea"/>
                          <a:cs typeface="Arial" panose="020B0604020202020204" pitchFamily="34" charset="0"/>
                        </a:rPr>
                        <a:t>0800 970 5185</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dirty="0">
                          <a:latin typeface="Arial" panose="020B0604020202020204" pitchFamily="34" charset="0"/>
                          <a:cs typeface="Arial" panose="020B0604020202020204" pitchFamily="34" charset="0"/>
                          <a:hlinkClick r:id="rId9"/>
                        </a:rPr>
                        <a:t>https://kareinn.com/</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dirty="0">
                          <a:solidFill>
                            <a:schemeClr val="tx1"/>
                          </a:solidFill>
                          <a:latin typeface="Arial" panose="020B0604020202020204" pitchFamily="34" charset="0"/>
                          <a:cs typeface="Arial" panose="020B0604020202020204" pitchFamily="34" charset="0"/>
                          <a:hlinkClick r:id="rId10"/>
                        </a:rPr>
                        <a:t>https://beta.digitisingsocialcare.co.uk/assured-solutions/kareinn</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16386219"/>
                  </a:ext>
                </a:extLst>
              </a:tr>
              <a:tr h="0">
                <a:tc>
                  <a:txBody>
                    <a:bodyPr/>
                    <a:lstStyle/>
                    <a:p>
                      <a:pPr marL="0" indent="0" algn="r">
                        <a:buFont typeface="Arial" panose="020B0604020202020204" pitchFamily="34" charset="0"/>
                        <a:buNone/>
                      </a:pPr>
                      <a:r>
                        <a:rPr lang="en-GB" sz="1200" b="1" dirty="0">
                          <a:solidFill>
                            <a:schemeClr val="tx1"/>
                          </a:solidFill>
                          <a:latin typeface="Arial" panose="020B0604020202020204" pitchFamily="34" charset="0"/>
                          <a:cs typeface="Arial" panose="020B0604020202020204" pitchFamily="34" charset="0"/>
                        </a:rPr>
                        <a:t>Log my Care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i="0" u="none" strike="noStrike" kern="1200" dirty="0">
                          <a:solidFill>
                            <a:schemeClr val="dk1"/>
                          </a:solidFill>
                          <a:effectLst/>
                          <a:latin typeface="Arial" panose="020B0604020202020204" pitchFamily="34" charset="0"/>
                          <a:ea typeface="+mn-ea"/>
                          <a:cs typeface="Arial" panose="020B0604020202020204" pitchFamily="34" charset="0"/>
                          <a:hlinkClick r:id="rId11"/>
                        </a:rPr>
                        <a:t>sales@logmycare.co.uk</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dirty="0">
                          <a:solidFill>
                            <a:schemeClr val="tx1"/>
                          </a:solidFill>
                          <a:latin typeface="Arial" panose="020B0604020202020204" pitchFamily="34" charset="0"/>
                          <a:cs typeface="Arial" panose="020B0604020202020204" pitchFamily="34" charset="0"/>
                        </a:rPr>
                        <a:t>https://www.logmycare.co.uk/</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dirty="0">
                          <a:solidFill>
                            <a:schemeClr val="tx1"/>
                          </a:solidFill>
                          <a:latin typeface="Arial" panose="020B0604020202020204" pitchFamily="34" charset="0"/>
                          <a:cs typeface="Arial" panose="020B0604020202020204" pitchFamily="34" charset="0"/>
                          <a:hlinkClick r:id="rId12"/>
                        </a:rPr>
                        <a:t>https://beta.digitisingsocialcare.co.uk/assured-solutions/log-my-care</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1842215"/>
                  </a:ext>
                </a:extLst>
              </a:tr>
              <a:tr h="0">
                <a:tc>
                  <a:txBody>
                    <a:bodyPr/>
                    <a:lstStyle/>
                    <a:p>
                      <a:pPr marL="0" indent="0" algn="r">
                        <a:buFont typeface="Arial" panose="020B0604020202020204" pitchFamily="34" charset="0"/>
                        <a:buNone/>
                      </a:pPr>
                      <a:r>
                        <a:rPr lang="en-GB" sz="1200" b="1" dirty="0">
                          <a:solidFill>
                            <a:schemeClr val="tx1"/>
                          </a:solidFill>
                          <a:latin typeface="Arial" panose="020B0604020202020204" pitchFamily="34" charset="0"/>
                          <a:cs typeface="Arial" panose="020B0604020202020204" pitchFamily="34" charset="0"/>
                        </a:rPr>
                        <a:t>Nourish</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b="0" i="0" u="sng" kern="1200" dirty="0">
                          <a:solidFill>
                            <a:schemeClr val="dk1"/>
                          </a:solidFill>
                          <a:effectLst/>
                          <a:latin typeface="Arial" panose="020B0604020202020204" pitchFamily="34" charset="0"/>
                          <a:ea typeface="+mn-ea"/>
                          <a:cs typeface="Arial" panose="020B0604020202020204" pitchFamily="34" charset="0"/>
                          <a:hlinkClick r:id="rId13"/>
                        </a:rPr>
                        <a:t>getintouch@nourishcare.co.uk</a:t>
                      </a:r>
                      <a:r>
                        <a:rPr lang="en-GB" sz="1050" b="0" i="0" kern="1200" dirty="0">
                          <a:solidFill>
                            <a:schemeClr val="dk1"/>
                          </a:solidFill>
                          <a:effectLst/>
                          <a:latin typeface="Arial" panose="020B0604020202020204" pitchFamily="34" charset="0"/>
                          <a:ea typeface="+mn-ea"/>
                          <a:cs typeface="Arial" panose="020B0604020202020204" pitchFamily="34" charset="0"/>
                        </a:rPr>
                        <a:t> </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b="0" i="0" u="sng" kern="1200" dirty="0">
                          <a:solidFill>
                            <a:schemeClr val="dk1"/>
                          </a:solidFill>
                          <a:effectLst/>
                          <a:latin typeface="Arial" panose="020B0604020202020204" pitchFamily="34" charset="0"/>
                          <a:ea typeface="+mn-ea"/>
                          <a:cs typeface="Arial" panose="020B0604020202020204" pitchFamily="34" charset="0"/>
                          <a:hlinkClick r:id="rId14"/>
                        </a:rPr>
                        <a:t>nourishcare.co.uk</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dirty="0">
                          <a:solidFill>
                            <a:schemeClr val="tx1"/>
                          </a:solidFill>
                          <a:latin typeface="Arial" panose="020B0604020202020204" pitchFamily="34" charset="0"/>
                          <a:cs typeface="Arial" panose="020B0604020202020204" pitchFamily="34" charset="0"/>
                          <a:hlinkClick r:id="rId15"/>
                        </a:rPr>
                        <a:t>https://beta.digitisingsocialcare.co.uk/assured-solutions/nourish</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1337562"/>
                  </a:ext>
                </a:extLst>
              </a:tr>
              <a:tr h="0">
                <a:tc>
                  <a:txBody>
                    <a:bodyPr/>
                    <a:lstStyle/>
                    <a:p>
                      <a:pPr marL="0" indent="0" algn="r">
                        <a:buFont typeface="Arial" panose="020B0604020202020204" pitchFamily="34" charset="0"/>
                        <a:buNone/>
                      </a:pPr>
                      <a:r>
                        <a:rPr lang="en-GB" sz="1200" b="1" dirty="0">
                          <a:solidFill>
                            <a:schemeClr val="tx1"/>
                          </a:solidFill>
                          <a:latin typeface="Arial" panose="020B0604020202020204" pitchFamily="34" charset="0"/>
                          <a:cs typeface="Arial" panose="020B0604020202020204" pitchFamily="34" charset="0"/>
                        </a:rPr>
                        <a:t>OneTouch</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dirty="0">
                          <a:solidFill>
                            <a:schemeClr val="tx1"/>
                          </a:solidFill>
                          <a:latin typeface="Arial" panose="020B0604020202020204" pitchFamily="34" charset="0"/>
                          <a:cs typeface="Arial" panose="020B0604020202020204" pitchFamily="34" charset="0"/>
                        </a:rPr>
                        <a:t>Louis Coyne: </a:t>
                      </a:r>
                      <a:r>
                        <a:rPr lang="en-GB" sz="1050" b="0" i="0" u="sng" strike="noStrike" kern="1200" dirty="0">
                          <a:solidFill>
                            <a:schemeClr val="dk1"/>
                          </a:solidFill>
                          <a:effectLst/>
                          <a:latin typeface="Arial" panose="020B0604020202020204" pitchFamily="34" charset="0"/>
                          <a:ea typeface="+mn-ea"/>
                          <a:cs typeface="Arial" panose="020B0604020202020204" pitchFamily="34" charset="0"/>
                          <a:hlinkClick r:id="rId16"/>
                        </a:rPr>
                        <a:t>louis@onetouchhealth.net</a:t>
                      </a:r>
                      <a:r>
                        <a:rPr lang="en-GB" sz="1050" b="0" i="0" u="none" strike="noStrike" kern="1200" dirty="0">
                          <a:solidFill>
                            <a:schemeClr val="dk1"/>
                          </a:solidFill>
                          <a:effectLst/>
                          <a:latin typeface="Arial" panose="020B0604020202020204" pitchFamily="34" charset="0"/>
                          <a:ea typeface="+mn-ea"/>
                          <a:cs typeface="Arial" panose="020B0604020202020204" pitchFamily="34" charset="0"/>
                        </a:rPr>
                        <a:t> / </a:t>
                      </a:r>
                      <a:r>
                        <a:rPr lang="en-GB" sz="1050" b="0" i="0" kern="1200" dirty="0">
                          <a:solidFill>
                            <a:schemeClr val="dk1"/>
                          </a:solidFill>
                          <a:effectLst/>
                          <a:latin typeface="Arial" panose="020B0604020202020204" pitchFamily="34" charset="0"/>
                          <a:ea typeface="+mn-ea"/>
                          <a:cs typeface="Arial" panose="020B0604020202020204" pitchFamily="34" charset="0"/>
                        </a:rPr>
                        <a:t>+353 87 777 9598</a:t>
                      </a:r>
                    </a:p>
                    <a:p>
                      <a:pPr marL="0" indent="0" algn="ctr">
                        <a:buFont typeface="Arial" panose="020B0604020202020204" pitchFamily="34" charset="0"/>
                        <a:buNone/>
                      </a:pPr>
                      <a:r>
                        <a:rPr lang="en-GB" sz="1050" b="0" i="0" kern="1200" dirty="0">
                          <a:solidFill>
                            <a:schemeClr val="dk1"/>
                          </a:solidFill>
                          <a:effectLst/>
                          <a:latin typeface="Arial" panose="020B0604020202020204" pitchFamily="34" charset="0"/>
                          <a:ea typeface="+mn-ea"/>
                          <a:cs typeface="Arial" panose="020B0604020202020204" pitchFamily="34" charset="0"/>
                        </a:rPr>
                        <a:t>Cillian Kelleher: </a:t>
                      </a:r>
                      <a:r>
                        <a:rPr lang="en-GB" sz="1050" b="0" i="0" u="sng" strike="noStrike" kern="1200" dirty="0">
                          <a:solidFill>
                            <a:schemeClr val="dk1"/>
                          </a:solidFill>
                          <a:effectLst/>
                          <a:latin typeface="Arial" panose="020B0604020202020204" pitchFamily="34" charset="0"/>
                          <a:ea typeface="+mn-ea"/>
                          <a:cs typeface="Arial" panose="020B0604020202020204" pitchFamily="34" charset="0"/>
                          <a:hlinkClick r:id="rId17"/>
                        </a:rPr>
                        <a:t>cillian@onetouchhealth.net</a:t>
                      </a:r>
                      <a:r>
                        <a:rPr lang="en-GB" sz="1050" b="0" i="0" u="none" strike="noStrike" kern="1200" dirty="0">
                          <a:solidFill>
                            <a:schemeClr val="dk1"/>
                          </a:solidFill>
                          <a:effectLst/>
                          <a:latin typeface="Arial" panose="020B0604020202020204" pitchFamily="34" charset="0"/>
                          <a:ea typeface="+mn-ea"/>
                          <a:cs typeface="Arial" panose="020B0604020202020204" pitchFamily="34" charset="0"/>
                        </a:rPr>
                        <a:t> / </a:t>
                      </a:r>
                      <a:r>
                        <a:rPr lang="en-GB" sz="1050" b="0" i="0" kern="1200" dirty="0">
                          <a:solidFill>
                            <a:schemeClr val="dk1"/>
                          </a:solidFill>
                          <a:effectLst/>
                          <a:latin typeface="Arial" panose="020B0604020202020204" pitchFamily="34" charset="0"/>
                          <a:ea typeface="+mn-ea"/>
                          <a:cs typeface="Arial" panose="020B0604020202020204" pitchFamily="34" charset="0"/>
                        </a:rPr>
                        <a:t>+353 87 777 9598</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dirty="0">
                          <a:latin typeface="Arial" panose="020B0604020202020204" pitchFamily="34" charset="0"/>
                          <a:cs typeface="Arial" panose="020B0604020202020204" pitchFamily="34" charset="0"/>
                          <a:hlinkClick r:id="rId18"/>
                        </a:rPr>
                        <a:t>https://www.onetouchhealth.net/</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dirty="0">
                          <a:solidFill>
                            <a:schemeClr val="tx1"/>
                          </a:solidFill>
                          <a:latin typeface="Arial" panose="020B0604020202020204" pitchFamily="34" charset="0"/>
                          <a:cs typeface="Arial" panose="020B0604020202020204" pitchFamily="34" charset="0"/>
                          <a:hlinkClick r:id="rId19"/>
                        </a:rPr>
                        <a:t>https://beta.digitisingsocialcare.co.uk/assured-solutions/onetouch</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1078844"/>
                  </a:ext>
                </a:extLst>
              </a:tr>
              <a:tr h="0">
                <a:tc>
                  <a:txBody>
                    <a:bodyPr/>
                    <a:lstStyle/>
                    <a:p>
                      <a:pPr marL="0" indent="0" algn="r">
                        <a:buFont typeface="Arial" panose="020B0604020202020204" pitchFamily="34" charset="0"/>
                        <a:buNone/>
                      </a:pPr>
                      <a:r>
                        <a:rPr lang="en-GB" sz="1200" b="1" dirty="0">
                          <a:solidFill>
                            <a:schemeClr val="tx1"/>
                          </a:solidFill>
                          <a:latin typeface="Arial" panose="020B0604020202020204" pitchFamily="34" charset="0"/>
                          <a:cs typeface="Arial" panose="020B0604020202020204" pitchFamily="34" charset="0"/>
                        </a:rPr>
                        <a:t>PASS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b="0" i="0" u="sng" strike="noStrike" kern="1200" dirty="0">
                          <a:solidFill>
                            <a:schemeClr val="dk1"/>
                          </a:solidFill>
                          <a:effectLst/>
                          <a:latin typeface="Arial" panose="020B0604020202020204" pitchFamily="34" charset="0"/>
                          <a:ea typeface="+mn-ea"/>
                          <a:cs typeface="Arial" panose="020B0604020202020204" pitchFamily="34" charset="0"/>
                          <a:hlinkClick r:id="rId20"/>
                        </a:rPr>
                        <a:t>hello@everylifetechnologies.com</a:t>
                      </a:r>
                      <a:r>
                        <a:rPr lang="en-GB" sz="1050" b="0" i="0" kern="1200" dirty="0">
                          <a:solidFill>
                            <a:schemeClr val="dk1"/>
                          </a:solidFill>
                          <a:effectLst/>
                          <a:latin typeface="Arial" panose="020B0604020202020204" pitchFamily="34" charset="0"/>
                          <a:ea typeface="+mn-ea"/>
                          <a:cs typeface="Arial" panose="020B0604020202020204" pitchFamily="34" charset="0"/>
                        </a:rPr>
                        <a:t> </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b="0" i="0" u="sng" kern="1200" dirty="0">
                          <a:solidFill>
                            <a:schemeClr val="dk1"/>
                          </a:solidFill>
                          <a:effectLst/>
                          <a:latin typeface="Arial" panose="020B0604020202020204" pitchFamily="34" charset="0"/>
                          <a:ea typeface="+mn-ea"/>
                          <a:cs typeface="Arial" panose="020B0604020202020204" pitchFamily="34" charset="0"/>
                          <a:hlinkClick r:id="rId21"/>
                        </a:rPr>
                        <a:t>everylifetechnologies.com/</a:t>
                      </a:r>
                      <a:r>
                        <a:rPr lang="en-GB" sz="1050" b="0" i="0" kern="1200" dirty="0">
                          <a:solidFill>
                            <a:schemeClr val="dk1"/>
                          </a:solidFill>
                          <a:effectLst/>
                          <a:latin typeface="Arial" panose="020B0604020202020204" pitchFamily="34" charset="0"/>
                          <a:ea typeface="+mn-ea"/>
                          <a:cs typeface="Arial" panose="020B0604020202020204" pitchFamily="34" charset="0"/>
                        </a:rPr>
                        <a:t> </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dirty="0">
                          <a:solidFill>
                            <a:schemeClr val="tx1"/>
                          </a:solidFill>
                          <a:latin typeface="Arial" panose="020B0604020202020204" pitchFamily="34" charset="0"/>
                          <a:cs typeface="Arial" panose="020B0604020202020204" pitchFamily="34" charset="0"/>
                          <a:hlinkClick r:id="rId22"/>
                        </a:rPr>
                        <a:t>https://beta.digitisingsocialcare.co.uk/assured-solutions/pass-everylife</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81405307"/>
                  </a:ext>
                </a:extLst>
              </a:tr>
              <a:tr h="0">
                <a:tc>
                  <a:txBody>
                    <a:bodyPr/>
                    <a:lstStyle/>
                    <a:p>
                      <a:pPr marL="0" indent="0" algn="r">
                        <a:buFont typeface="Arial" panose="020B0604020202020204" pitchFamily="34" charset="0"/>
                        <a:buNone/>
                      </a:pPr>
                      <a:r>
                        <a:rPr lang="en-GB" sz="1200" b="1" dirty="0">
                          <a:solidFill>
                            <a:schemeClr val="tx1"/>
                          </a:solidFill>
                          <a:latin typeface="Arial" panose="020B0604020202020204" pitchFamily="34" charset="0"/>
                          <a:cs typeface="Arial" panose="020B0604020202020204" pitchFamily="34" charset="0"/>
                        </a:rPr>
                        <a:t>Person Centred Software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i="0" u="sng" strike="noStrike" kern="1200" dirty="0">
                          <a:solidFill>
                            <a:schemeClr val="dk1"/>
                          </a:solidFill>
                          <a:effectLst/>
                          <a:latin typeface="Arial" panose="020B0604020202020204" pitchFamily="34" charset="0"/>
                          <a:ea typeface="+mn-ea"/>
                          <a:cs typeface="Arial" panose="020B0604020202020204" pitchFamily="34" charset="0"/>
                          <a:hlinkClick r:id="rId23"/>
                        </a:rPr>
                        <a:t>hello@personcentredsoftware.com</a:t>
                      </a:r>
                      <a:endParaRPr lang="en-GB" sz="1050" b="0" i="0" u="sng" strike="noStrike" kern="1200" dirty="0">
                        <a:solidFill>
                          <a:schemeClr val="dk1"/>
                        </a:solidFill>
                        <a:effectLst/>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050" b="0" i="0" kern="1200" dirty="0">
                          <a:solidFill>
                            <a:schemeClr val="dk1"/>
                          </a:solidFill>
                          <a:effectLst/>
                          <a:latin typeface="Arial" panose="020B0604020202020204" pitchFamily="34" charset="0"/>
                          <a:ea typeface="+mn-ea"/>
                          <a:cs typeface="Arial" panose="020B0604020202020204" pitchFamily="34" charset="0"/>
                        </a:rPr>
                        <a:t>01483 357 657</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i="0" u="sng" strike="noStrike" kern="1200" dirty="0">
                          <a:solidFill>
                            <a:schemeClr val="dk1"/>
                          </a:solidFill>
                          <a:effectLst/>
                          <a:latin typeface="Arial" panose="020B0604020202020204" pitchFamily="34" charset="0"/>
                          <a:ea typeface="+mn-ea"/>
                          <a:cs typeface="Arial" panose="020B0604020202020204" pitchFamily="34" charset="0"/>
                          <a:hlinkClick r:id="rId24"/>
                        </a:rPr>
                        <a:t>personcentredsoftware.com</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dirty="0">
                          <a:solidFill>
                            <a:schemeClr val="tx1"/>
                          </a:solidFill>
                          <a:latin typeface="Arial" panose="020B0604020202020204" pitchFamily="34" charset="0"/>
                          <a:cs typeface="Arial" panose="020B0604020202020204" pitchFamily="34" charset="0"/>
                          <a:hlinkClick r:id="rId25"/>
                        </a:rPr>
                        <a:t>https://beta.digitisingsocialcare.co.uk/assured-solutions/person-centred-software</a:t>
                      </a:r>
                      <a:r>
                        <a:rPr lang="en-GB" sz="1050" dirty="0">
                          <a:solidFill>
                            <a:schemeClr val="tx1"/>
                          </a:solidFill>
                          <a:latin typeface="Arial" panose="020B0604020202020204" pitchFamily="34" charset="0"/>
                          <a:cs typeface="Arial" panose="020B0604020202020204" pitchFamily="34" charset="0"/>
                        </a:rPr>
                        <a:t>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9581941"/>
                  </a:ext>
                </a:extLst>
              </a:tr>
              <a:tr h="0">
                <a:tc>
                  <a:txBody>
                    <a:bodyPr/>
                    <a:lstStyle/>
                    <a:p>
                      <a:pPr marL="0" indent="0" algn="r">
                        <a:buFont typeface="Arial" panose="020B0604020202020204" pitchFamily="34" charset="0"/>
                        <a:buNone/>
                      </a:pPr>
                      <a:r>
                        <a:rPr lang="en-GB" sz="1200" b="1" dirty="0" err="1">
                          <a:solidFill>
                            <a:schemeClr val="tx1"/>
                          </a:solidFill>
                          <a:latin typeface="Arial" panose="020B0604020202020204" pitchFamily="34" charset="0"/>
                          <a:cs typeface="Arial" panose="020B0604020202020204" pitchFamily="34" charset="0"/>
                        </a:rPr>
                        <a:t>Qwikify</a:t>
                      </a:r>
                      <a:endParaRPr lang="en-GB" sz="12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b="0" i="0" u="sng" strike="noStrike" kern="1200" dirty="0">
                          <a:solidFill>
                            <a:schemeClr val="dk1"/>
                          </a:solidFill>
                          <a:effectLst/>
                          <a:latin typeface="Arial" panose="020B0604020202020204" pitchFamily="34" charset="0"/>
                          <a:ea typeface="+mn-ea"/>
                          <a:cs typeface="Arial" panose="020B0604020202020204" pitchFamily="34" charset="0"/>
                          <a:hlinkClick r:id="rId26"/>
                        </a:rPr>
                        <a:t>info@qwikify.com</a:t>
                      </a:r>
                      <a:r>
                        <a:rPr lang="en-GB" sz="1050" b="0" i="0" kern="1200" dirty="0">
                          <a:solidFill>
                            <a:schemeClr val="dk1"/>
                          </a:solidFill>
                          <a:effectLst/>
                          <a:latin typeface="Arial" panose="020B0604020202020204" pitchFamily="34" charset="0"/>
                          <a:ea typeface="+mn-ea"/>
                          <a:cs typeface="Arial" panose="020B0604020202020204" pitchFamily="34" charset="0"/>
                        </a:rPr>
                        <a:t> </a:t>
                      </a:r>
                    </a:p>
                    <a:p>
                      <a:pPr marL="0" indent="0" algn="ctr">
                        <a:buFont typeface="Arial" panose="020B0604020202020204" pitchFamily="34" charset="0"/>
                        <a:buNone/>
                      </a:pPr>
                      <a:r>
                        <a:rPr lang="en-GB" sz="1050" b="0" i="0" kern="1200" dirty="0">
                          <a:solidFill>
                            <a:schemeClr val="dk1"/>
                          </a:solidFill>
                          <a:effectLst/>
                          <a:latin typeface="Arial" panose="020B0604020202020204" pitchFamily="34" charset="0"/>
                          <a:ea typeface="+mn-ea"/>
                          <a:cs typeface="Arial" panose="020B0604020202020204" pitchFamily="34" charset="0"/>
                        </a:rPr>
                        <a:t> 0800 689 3596 </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b="0" i="0" u="sng" kern="1200" dirty="0">
                          <a:solidFill>
                            <a:schemeClr val="dk1"/>
                          </a:solidFill>
                          <a:effectLst/>
                          <a:latin typeface="Arial" panose="020B0604020202020204" pitchFamily="34" charset="0"/>
                          <a:ea typeface="+mn-ea"/>
                          <a:cs typeface="Arial" panose="020B0604020202020204" pitchFamily="34" charset="0"/>
                          <a:hlinkClick r:id="rId27"/>
                        </a:rPr>
                        <a:t>www.qwikify.com</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dirty="0">
                          <a:solidFill>
                            <a:schemeClr val="tx1"/>
                          </a:solidFill>
                          <a:latin typeface="Arial" panose="020B0604020202020204" pitchFamily="34" charset="0"/>
                          <a:cs typeface="Arial" panose="020B0604020202020204" pitchFamily="34" charset="0"/>
                          <a:hlinkClick r:id="rId28"/>
                        </a:rPr>
                        <a:t>https://beta.digitisingsocialcare.co.uk/assured-solutions/qwikify</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31055048"/>
                  </a:ext>
                </a:extLst>
              </a:tr>
              <a:tr h="0">
                <a:tc>
                  <a:txBody>
                    <a:bodyPr/>
                    <a:lstStyle/>
                    <a:p>
                      <a:pPr marL="0" indent="0" algn="r">
                        <a:buFont typeface="Arial" panose="020B0604020202020204" pitchFamily="34" charset="0"/>
                        <a:buNone/>
                      </a:pPr>
                      <a:r>
                        <a:rPr lang="en-GB" sz="1200" b="1" dirty="0" err="1">
                          <a:solidFill>
                            <a:schemeClr val="tx1"/>
                          </a:solidFill>
                          <a:latin typeface="Arial" panose="020B0604020202020204" pitchFamily="34" charset="0"/>
                          <a:cs typeface="Arial" panose="020B0604020202020204" pitchFamily="34" charset="0"/>
                        </a:rPr>
                        <a:t>Sekoia</a:t>
                      </a:r>
                      <a:endParaRPr lang="en-GB" sz="12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i="0" u="none" strike="noStrike" kern="1200" dirty="0">
                          <a:solidFill>
                            <a:schemeClr val="dk1"/>
                          </a:solidFill>
                          <a:effectLst/>
                          <a:latin typeface="Arial" panose="020B0604020202020204" pitchFamily="34" charset="0"/>
                          <a:ea typeface="+mn-ea"/>
                          <a:cs typeface="Arial" panose="020B0604020202020204" pitchFamily="34" charset="0"/>
                          <a:hlinkClick r:id="rId29"/>
                        </a:rPr>
                        <a:t>contact@sekoia.co.uk</a:t>
                      </a:r>
                      <a:endParaRPr lang="en-GB" sz="1050" b="0" i="0" u="none" strike="noStrike" kern="1200" dirty="0">
                        <a:solidFill>
                          <a:schemeClr val="dk1"/>
                        </a:solidFill>
                        <a:effectLst/>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050" b="0" i="0" kern="1200" dirty="0">
                          <a:solidFill>
                            <a:schemeClr val="dk1"/>
                          </a:solidFill>
                          <a:effectLst/>
                          <a:latin typeface="Arial" panose="020B0604020202020204" pitchFamily="34" charset="0"/>
                          <a:ea typeface="+mn-ea"/>
                          <a:cs typeface="Arial" panose="020B0604020202020204" pitchFamily="34" charset="0"/>
                        </a:rPr>
                        <a:t>(0)20 7751 4010 </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dirty="0">
                          <a:latin typeface="Arial" panose="020B0604020202020204" pitchFamily="34" charset="0"/>
                          <a:cs typeface="Arial" panose="020B0604020202020204" pitchFamily="34" charset="0"/>
                          <a:hlinkClick r:id="rId30"/>
                        </a:rPr>
                        <a:t>https://sekoia.co.uk/</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dirty="0">
                          <a:latin typeface="Arial" panose="020B0604020202020204" pitchFamily="34" charset="0"/>
                          <a:cs typeface="Arial" panose="020B0604020202020204" pitchFamily="34" charset="0"/>
                          <a:hlinkClick r:id="rId31"/>
                        </a:rPr>
                        <a:t>https://beta.digitisingsocialcare.co.uk/assured-solutions/sekoia-ltd</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2760229"/>
                  </a:ext>
                </a:extLst>
              </a:tr>
            </a:tbl>
          </a:graphicData>
        </a:graphic>
      </p:graphicFrame>
      <p:sp>
        <p:nvSpPr>
          <p:cNvPr id="4" name="Title 3">
            <a:extLst>
              <a:ext uri="{FF2B5EF4-FFF2-40B4-BE49-F238E27FC236}">
                <a16:creationId xmlns:a16="http://schemas.microsoft.com/office/drawing/2014/main" id="{25793A02-32AD-E7F7-4C77-F0AA8CC3A77F}"/>
              </a:ext>
            </a:extLst>
          </p:cNvPr>
          <p:cNvSpPr>
            <a:spLocks noGrp="1"/>
          </p:cNvSpPr>
          <p:nvPr>
            <p:ph type="title"/>
          </p:nvPr>
        </p:nvSpPr>
        <p:spPr>
          <a:xfrm>
            <a:off x="407368" y="390082"/>
            <a:ext cx="11377264" cy="543595"/>
          </a:xfrm>
        </p:spPr>
        <p:txBody>
          <a:bodyPr>
            <a:normAutofit fontScale="90000"/>
          </a:bodyPr>
          <a:lstStyle/>
          <a:p>
            <a:r>
              <a:rPr lang="en-GB" dirty="0"/>
              <a:t>Assured Solutions Contacts and Information</a:t>
            </a:r>
          </a:p>
        </p:txBody>
      </p:sp>
    </p:spTree>
    <p:extLst>
      <p:ext uri="{BB962C8B-B14F-4D97-AF65-F5344CB8AC3E}">
        <p14:creationId xmlns:p14="http://schemas.microsoft.com/office/powerpoint/2010/main" val="4120690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F9D5B7-16C4-E549-2B4A-DB289F263CBF}"/>
              </a:ext>
            </a:extLst>
          </p:cNvPr>
          <p:cNvSpPr/>
          <p:nvPr/>
        </p:nvSpPr>
        <p:spPr>
          <a:xfrm>
            <a:off x="397989" y="5029200"/>
            <a:ext cx="11200415" cy="1051164"/>
          </a:xfrm>
          <a:prstGeom prst="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a:extLst>
              <a:ext uri="{FF2B5EF4-FFF2-40B4-BE49-F238E27FC236}">
                <a16:creationId xmlns:a16="http://schemas.microsoft.com/office/drawing/2014/main" id="{D4807771-01A3-2DA6-05B1-AF22B9C55744}"/>
              </a:ext>
            </a:extLst>
          </p:cNvPr>
          <p:cNvSpPr>
            <a:spLocks noGrp="1"/>
          </p:cNvSpPr>
          <p:nvPr>
            <p:ph idx="1"/>
          </p:nvPr>
        </p:nvSpPr>
        <p:spPr>
          <a:xfrm>
            <a:off x="397989" y="1397237"/>
            <a:ext cx="11191037" cy="4854475"/>
          </a:xfrm>
        </p:spPr>
        <p:txBody>
          <a:bodyPr vert="horz" lIns="91440" tIns="45720" rIns="91440" bIns="45720" rtlCol="0" anchor="t">
            <a:normAutofit fontScale="62500" lnSpcReduction="20000"/>
          </a:bodyPr>
          <a:lstStyle/>
          <a:p>
            <a:pPr marL="0" indent="0">
              <a:lnSpc>
                <a:spcPct val="120000"/>
              </a:lnSpc>
              <a:buNone/>
            </a:pPr>
            <a:r>
              <a:rPr lang="en-GB" dirty="0">
                <a:latin typeface="Arial"/>
                <a:cs typeface="Arial"/>
              </a:rPr>
              <a:t>The purpose of this pack is to provide adult social care providers interested in implementing Digital Social Care Records (DSCRs) a summary overview of the DSCR solutions assured by NHSE Digitising Social Care (</a:t>
            </a:r>
            <a:r>
              <a:rPr lang="en-GB" dirty="0" err="1">
                <a:latin typeface="Arial"/>
                <a:cs typeface="Arial"/>
              </a:rPr>
              <a:t>DiSC</a:t>
            </a:r>
            <a:r>
              <a:rPr lang="en-GB" dirty="0">
                <a:latin typeface="Arial"/>
                <a:cs typeface="Arial"/>
              </a:rPr>
              <a:t>) Programme to support care providers considering which solution(s) to demo and take forward. </a:t>
            </a:r>
            <a:endParaRPr lang="en-GB" dirty="0"/>
          </a:p>
          <a:p>
            <a:pPr marL="0" indent="0">
              <a:lnSpc>
                <a:spcPct val="120000"/>
              </a:lnSpc>
              <a:buNone/>
            </a:pPr>
            <a:r>
              <a:rPr lang="en-GB" dirty="0">
                <a:latin typeface="Arial"/>
                <a:cs typeface="Arial"/>
              </a:rPr>
              <a:t>You can also utilise the DSCR Assured Solutions Tool </a:t>
            </a:r>
            <a:r>
              <a:rPr lang="en-GB" dirty="0">
                <a:latin typeface="Arial"/>
                <a:cs typeface="Arial"/>
                <a:hlinkClick r:id="rId2"/>
              </a:rPr>
              <a:t>here</a:t>
            </a:r>
            <a:r>
              <a:rPr lang="en-GB" dirty="0">
                <a:latin typeface="Arial"/>
                <a:cs typeface="Arial"/>
              </a:rPr>
              <a:t> on the </a:t>
            </a:r>
            <a:r>
              <a:rPr lang="en-GB" dirty="0" err="1">
                <a:latin typeface="Arial"/>
                <a:cs typeface="Arial"/>
              </a:rPr>
              <a:t>DiSC</a:t>
            </a:r>
            <a:r>
              <a:rPr lang="en-GB" dirty="0">
                <a:latin typeface="Arial"/>
                <a:cs typeface="Arial"/>
              </a:rPr>
              <a:t> website to filter DSCR solutions by your specific requirements.</a:t>
            </a:r>
            <a:endParaRPr lang="en-GB" sz="100" dirty="0">
              <a:latin typeface="Arial"/>
              <a:cs typeface="Arial"/>
            </a:endParaRPr>
          </a:p>
          <a:p>
            <a:pPr marL="0" indent="0">
              <a:buNone/>
            </a:pPr>
            <a:r>
              <a:rPr lang="en-GB" sz="2600" b="1" dirty="0"/>
              <a:t>What is the Assured Solutions List?</a:t>
            </a:r>
          </a:p>
          <a:p>
            <a:pPr marL="0" indent="0">
              <a:lnSpc>
                <a:spcPct val="120000"/>
              </a:lnSpc>
              <a:buNone/>
            </a:pPr>
            <a:r>
              <a:rPr lang="en-GB" dirty="0">
                <a:latin typeface="Arial"/>
                <a:cs typeface="Arial"/>
              </a:rPr>
              <a:t>The </a:t>
            </a:r>
            <a:r>
              <a:rPr lang="en-GB" dirty="0" err="1">
                <a:latin typeface="Arial"/>
                <a:cs typeface="Arial"/>
              </a:rPr>
              <a:t>DiSC</a:t>
            </a:r>
            <a:r>
              <a:rPr lang="en-GB" dirty="0">
                <a:latin typeface="Arial"/>
                <a:cs typeface="Arial"/>
              </a:rPr>
              <a:t> Programme at the</a:t>
            </a:r>
            <a:r>
              <a:rPr lang="en-GB" sz="1800" b="0" i="0" u="none" strike="noStrike" dirty="0">
                <a:solidFill>
                  <a:srgbClr val="404041"/>
                </a:solidFill>
                <a:effectLst/>
                <a:latin typeface="Arial"/>
                <a:cs typeface="Arial"/>
              </a:rPr>
              <a:t> </a:t>
            </a:r>
            <a:r>
              <a:rPr lang="en-GB" b="1" i="0" u="sng" strike="noStrike" dirty="0">
                <a:solidFill>
                  <a:srgbClr val="00A799"/>
                </a:solidFill>
                <a:effectLst/>
                <a:latin typeface="Arial"/>
                <a:cs typeface="Arial"/>
                <a:hlinkClick r:id="rId3"/>
              </a:rPr>
              <a:t>NHS Transformation Directorate</a:t>
            </a:r>
            <a:r>
              <a:rPr lang="en-GB" b="1" i="0" strike="noStrike" dirty="0">
                <a:solidFill>
                  <a:srgbClr val="00A799"/>
                </a:solidFill>
                <a:effectLst/>
                <a:latin typeface="Arial"/>
                <a:cs typeface="Arial"/>
              </a:rPr>
              <a:t> </a:t>
            </a:r>
            <a:r>
              <a:rPr lang="en-GB" dirty="0">
                <a:latin typeface="Arial"/>
                <a:cs typeface="Arial"/>
              </a:rPr>
              <a:t>created the </a:t>
            </a:r>
            <a:r>
              <a:rPr lang="en-GB" b="1" dirty="0">
                <a:latin typeface="Arial"/>
                <a:cs typeface="Arial"/>
                <a:hlinkClick r:id="rId4"/>
              </a:rPr>
              <a:t>Assured Solutions List</a:t>
            </a:r>
            <a:r>
              <a:rPr lang="en-GB" b="1" dirty="0">
                <a:latin typeface="Arial"/>
                <a:cs typeface="Arial"/>
              </a:rPr>
              <a:t> </a:t>
            </a:r>
            <a:r>
              <a:rPr lang="en-GB" dirty="0">
                <a:latin typeface="Arial"/>
                <a:cs typeface="Arial"/>
              </a:rPr>
              <a:t>to support adult social care providers in England to purchase a DSCR. </a:t>
            </a:r>
            <a:endParaRPr lang="en-GB" dirty="0"/>
          </a:p>
          <a:p>
            <a:pPr marL="0" indent="0">
              <a:lnSpc>
                <a:spcPct val="20000"/>
              </a:lnSpc>
              <a:buNone/>
            </a:pPr>
            <a:endParaRPr lang="en-GB" sz="900" dirty="0"/>
          </a:p>
          <a:p>
            <a:pPr marL="0" indent="0">
              <a:buNone/>
            </a:pPr>
            <a:r>
              <a:rPr lang="en-GB" sz="2600" b="1" dirty="0"/>
              <a:t>What is a DSCR?</a:t>
            </a:r>
          </a:p>
          <a:p>
            <a:pPr marL="0" indent="0">
              <a:lnSpc>
                <a:spcPct val="120000"/>
              </a:lnSpc>
              <a:buNone/>
            </a:pPr>
            <a:r>
              <a:rPr lang="en-GB" dirty="0"/>
              <a:t>A DSCR is a technology solution that allows the digital recording of care information and care received by an individual, within a social care setting, replacing traditional paper records. DSCRs are person-centred and enable information to be shared securely and in real-time with authorised individuals across the health and care sector. </a:t>
            </a:r>
            <a:endParaRPr lang="en-GB" sz="1100" dirty="0"/>
          </a:p>
          <a:p>
            <a:pPr marL="0" indent="0">
              <a:lnSpc>
                <a:spcPct val="120000"/>
              </a:lnSpc>
              <a:buNone/>
            </a:pPr>
            <a:endParaRPr lang="en-GB" sz="200" b="1" dirty="0"/>
          </a:p>
          <a:p>
            <a:pPr marL="0" indent="0">
              <a:lnSpc>
                <a:spcPct val="120000"/>
              </a:lnSpc>
              <a:buNone/>
            </a:pPr>
            <a:r>
              <a:rPr lang="en-GB" sz="2000" b="1" dirty="0"/>
              <a:t>The information in this pack has been compiled from the Assured Solutions List as well as directly from DSCR suppliers via their websites and their answers to a supplemental questionnaire. </a:t>
            </a:r>
          </a:p>
          <a:p>
            <a:pPr marL="0" indent="0">
              <a:lnSpc>
                <a:spcPct val="120000"/>
              </a:lnSpc>
              <a:spcBef>
                <a:spcPts val="0"/>
              </a:spcBef>
              <a:buNone/>
            </a:pPr>
            <a:endParaRPr lang="en-GB" sz="1300" b="1" dirty="0"/>
          </a:p>
          <a:p>
            <a:pPr marL="0" indent="0">
              <a:lnSpc>
                <a:spcPct val="120000"/>
              </a:lnSpc>
              <a:spcBef>
                <a:spcPts val="0"/>
              </a:spcBef>
              <a:buNone/>
            </a:pPr>
            <a:r>
              <a:rPr lang="en-GB" sz="2000" b="1" dirty="0"/>
              <a:t>Please note that the information detailed in this pack may change over time. For full details of the DSCR solutions and for bespoke pricing and packages, please contact the suppliers directly. Further information on how to approach purchasing a DSCR can be found </a:t>
            </a:r>
            <a:r>
              <a:rPr lang="en-GB" sz="2000" b="1" dirty="0">
                <a:hlinkClick r:id="rId5"/>
              </a:rPr>
              <a:t>here</a:t>
            </a:r>
            <a:r>
              <a:rPr lang="en-GB" sz="2000" b="1" dirty="0"/>
              <a:t>. </a:t>
            </a:r>
          </a:p>
        </p:txBody>
      </p:sp>
      <p:sp>
        <p:nvSpPr>
          <p:cNvPr id="3" name="Slide Number Placeholder 2">
            <a:extLst>
              <a:ext uri="{FF2B5EF4-FFF2-40B4-BE49-F238E27FC236}">
                <a16:creationId xmlns:a16="http://schemas.microsoft.com/office/drawing/2014/main" id="{85159E3C-6369-C5CF-5596-50063F78D4F9}"/>
              </a:ext>
            </a:extLst>
          </p:cNvPr>
          <p:cNvSpPr>
            <a:spLocks noGrp="1"/>
          </p:cNvSpPr>
          <p:nvPr>
            <p:ph type="sldNum" sz="quarter" idx="12"/>
          </p:nvPr>
        </p:nvSpPr>
        <p:spPr/>
        <p:txBody>
          <a:bodyPr/>
          <a:lstStyle/>
          <a:p>
            <a:fld id="{E76F84FA-B8EB-462F-97BA-032CB76B4E3A}" type="slidenum">
              <a:rPr lang="en-GB" smtClean="0"/>
              <a:t>3</a:t>
            </a:fld>
            <a:endParaRPr lang="en-GB"/>
          </a:p>
        </p:txBody>
      </p:sp>
      <p:sp>
        <p:nvSpPr>
          <p:cNvPr id="4" name="Title 3">
            <a:extLst>
              <a:ext uri="{FF2B5EF4-FFF2-40B4-BE49-F238E27FC236}">
                <a16:creationId xmlns:a16="http://schemas.microsoft.com/office/drawing/2014/main" id="{842DE869-8398-961E-D5A6-321B95C83A8E}"/>
              </a:ext>
            </a:extLst>
          </p:cNvPr>
          <p:cNvSpPr>
            <a:spLocks noGrp="1"/>
          </p:cNvSpPr>
          <p:nvPr>
            <p:ph type="title"/>
          </p:nvPr>
        </p:nvSpPr>
        <p:spPr/>
        <p:txBody>
          <a:bodyPr>
            <a:normAutofit fontScale="90000"/>
          </a:bodyPr>
          <a:lstStyle/>
          <a:p>
            <a:r>
              <a:rPr lang="en-GB" dirty="0"/>
              <a:t>Context</a:t>
            </a:r>
          </a:p>
        </p:txBody>
      </p:sp>
    </p:spTree>
    <p:extLst>
      <p:ext uri="{BB962C8B-B14F-4D97-AF65-F5344CB8AC3E}">
        <p14:creationId xmlns:p14="http://schemas.microsoft.com/office/powerpoint/2010/main" val="491679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8CDB5A-83A6-8F04-B4D4-F22CA03A78BE}"/>
              </a:ext>
            </a:extLst>
          </p:cNvPr>
          <p:cNvSpPr>
            <a:spLocks noGrp="1"/>
          </p:cNvSpPr>
          <p:nvPr>
            <p:ph idx="1"/>
          </p:nvPr>
        </p:nvSpPr>
        <p:spPr>
          <a:xfrm>
            <a:off x="397989" y="1397238"/>
            <a:ext cx="11386643" cy="1117362"/>
          </a:xfrm>
        </p:spPr>
        <p:txBody>
          <a:bodyPr/>
          <a:lstStyle/>
          <a:p>
            <a:pPr marL="0" indent="0">
              <a:buNone/>
            </a:pPr>
            <a:r>
              <a:rPr lang="en-GB" dirty="0"/>
              <a:t>The following DSCR solutions have been assessed by the NHS Transformation Directorate in England to be included on the </a:t>
            </a:r>
            <a:r>
              <a:rPr lang="en-GB" b="1" dirty="0">
                <a:hlinkClick r:id="rId2"/>
              </a:rPr>
              <a:t>Assured Solutions List </a:t>
            </a:r>
            <a:r>
              <a:rPr lang="en-GB" dirty="0"/>
              <a:t>as of October 2023:</a:t>
            </a:r>
          </a:p>
          <a:p>
            <a:pPr marL="0" indent="0">
              <a:buNone/>
            </a:pPr>
            <a:endParaRPr lang="en-GB" dirty="0"/>
          </a:p>
        </p:txBody>
      </p:sp>
      <p:sp>
        <p:nvSpPr>
          <p:cNvPr id="3" name="Slide Number Placeholder 2">
            <a:extLst>
              <a:ext uri="{FF2B5EF4-FFF2-40B4-BE49-F238E27FC236}">
                <a16:creationId xmlns:a16="http://schemas.microsoft.com/office/drawing/2014/main" id="{C9208D0E-F38E-D516-8E1C-9EB949C56173}"/>
              </a:ext>
            </a:extLst>
          </p:cNvPr>
          <p:cNvSpPr>
            <a:spLocks noGrp="1"/>
          </p:cNvSpPr>
          <p:nvPr>
            <p:ph type="sldNum" sz="quarter" idx="12"/>
          </p:nvPr>
        </p:nvSpPr>
        <p:spPr/>
        <p:txBody>
          <a:bodyPr/>
          <a:lstStyle/>
          <a:p>
            <a:fld id="{E76F84FA-B8EB-462F-97BA-032CB76B4E3A}" type="slidenum">
              <a:rPr lang="en-GB" smtClean="0"/>
              <a:t>4</a:t>
            </a:fld>
            <a:endParaRPr lang="en-GB"/>
          </a:p>
        </p:txBody>
      </p:sp>
      <p:sp>
        <p:nvSpPr>
          <p:cNvPr id="4" name="Title 3">
            <a:extLst>
              <a:ext uri="{FF2B5EF4-FFF2-40B4-BE49-F238E27FC236}">
                <a16:creationId xmlns:a16="http://schemas.microsoft.com/office/drawing/2014/main" id="{4A1BBDC2-905D-1E06-6ADD-6FBFC4EC0802}"/>
              </a:ext>
            </a:extLst>
          </p:cNvPr>
          <p:cNvSpPr>
            <a:spLocks noGrp="1"/>
          </p:cNvSpPr>
          <p:nvPr>
            <p:ph type="title"/>
          </p:nvPr>
        </p:nvSpPr>
        <p:spPr/>
        <p:txBody>
          <a:bodyPr>
            <a:normAutofit fontScale="90000"/>
          </a:bodyPr>
          <a:lstStyle/>
          <a:p>
            <a:r>
              <a:rPr lang="en-GB" dirty="0"/>
              <a:t>Assured Solutions List</a:t>
            </a:r>
          </a:p>
        </p:txBody>
      </p:sp>
      <p:pic>
        <p:nvPicPr>
          <p:cNvPr id="5" name="Picture 4" descr="A close up of a logo&#10;&#10;Description automatically generated">
            <a:extLst>
              <a:ext uri="{FF2B5EF4-FFF2-40B4-BE49-F238E27FC236}">
                <a16:creationId xmlns:a16="http://schemas.microsoft.com/office/drawing/2014/main" id="{D7799FCA-BC68-1EB2-D557-DCFE54817A28}"/>
              </a:ext>
            </a:extLst>
          </p:cNvPr>
          <p:cNvPicPr>
            <a:picLocks noChangeAspect="1"/>
          </p:cNvPicPr>
          <p:nvPr/>
        </p:nvPicPr>
        <p:blipFill>
          <a:blip r:embed="rId3"/>
          <a:stretch>
            <a:fillRect/>
          </a:stretch>
        </p:blipFill>
        <p:spPr>
          <a:xfrm>
            <a:off x="93370" y="2802232"/>
            <a:ext cx="1638300" cy="514350"/>
          </a:xfrm>
          <a:prstGeom prst="rect">
            <a:avLst/>
          </a:prstGeom>
        </p:spPr>
      </p:pic>
      <p:sp>
        <p:nvSpPr>
          <p:cNvPr id="6" name="Rectangle 5">
            <a:extLst>
              <a:ext uri="{FF2B5EF4-FFF2-40B4-BE49-F238E27FC236}">
                <a16:creationId xmlns:a16="http://schemas.microsoft.com/office/drawing/2014/main" id="{8E0FE2FF-EF8D-A003-5EE7-5ED86D6B8D06}"/>
              </a:ext>
            </a:extLst>
          </p:cNvPr>
          <p:cNvSpPr/>
          <p:nvPr/>
        </p:nvSpPr>
        <p:spPr>
          <a:xfrm>
            <a:off x="94076" y="2763075"/>
            <a:ext cx="1636888" cy="86548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GB" sz="1000">
                <a:solidFill>
                  <a:schemeClr val="tx1"/>
                </a:solidFill>
                <a:latin typeface="Arial"/>
                <a:cs typeface="Calibri"/>
                <a:hlinkClick r:id="rId4"/>
              </a:rPr>
              <a:t>Access Care and Clinical</a:t>
            </a:r>
          </a:p>
          <a:p>
            <a:pPr algn="ctr"/>
            <a:r>
              <a:rPr lang="en-GB" sz="1000">
                <a:solidFill>
                  <a:schemeClr val="tx1"/>
                </a:solidFill>
                <a:latin typeface="Arial"/>
                <a:cs typeface="Calibri"/>
              </a:rPr>
              <a:t>&amp; </a:t>
            </a:r>
            <a:r>
              <a:rPr lang="en-GB" sz="1000">
                <a:solidFill>
                  <a:srgbClr val="005EB8"/>
                </a:solidFill>
                <a:latin typeface="Arial"/>
                <a:cs typeface="Calibri"/>
                <a:hlinkClick r:id="rId5">
                  <a:extLst>
                    <a:ext uri="{A12FA001-AC4F-418D-AE19-62706E023703}">
                      <ahyp:hlinkClr xmlns:ahyp="http://schemas.microsoft.com/office/drawing/2018/hyperlinkcolor" val="tx"/>
                    </a:ext>
                  </a:extLst>
                </a:hlinkClick>
              </a:rPr>
              <a:t>Access Care Planning</a:t>
            </a:r>
            <a:endParaRPr lang="en-GB" sz="1000">
              <a:solidFill>
                <a:srgbClr val="005EB8"/>
              </a:solidFill>
              <a:latin typeface="Arial"/>
              <a:cs typeface="Calibri"/>
            </a:endParaRPr>
          </a:p>
        </p:txBody>
      </p:sp>
      <p:sp>
        <p:nvSpPr>
          <p:cNvPr id="7" name="Rectangle 6">
            <a:extLst>
              <a:ext uri="{FF2B5EF4-FFF2-40B4-BE49-F238E27FC236}">
                <a16:creationId xmlns:a16="http://schemas.microsoft.com/office/drawing/2014/main" id="{7F3165CF-5262-B56B-08F1-42C597951BE4}"/>
              </a:ext>
            </a:extLst>
          </p:cNvPr>
          <p:cNvSpPr/>
          <p:nvPr/>
        </p:nvSpPr>
        <p:spPr>
          <a:xfrm>
            <a:off x="1825039" y="2763075"/>
            <a:ext cx="1636888" cy="86548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GB" sz="1000">
                <a:solidFill>
                  <a:srgbClr val="005EB8"/>
                </a:solidFill>
                <a:latin typeface="Arial"/>
                <a:cs typeface="Calibri"/>
                <a:hlinkClick r:id="rId6">
                  <a:extLst>
                    <a:ext uri="{A12FA001-AC4F-418D-AE19-62706E023703}">
                      <ahyp:hlinkClr xmlns:ahyp="http://schemas.microsoft.com/office/drawing/2018/hyperlinkcolor" val="tx"/>
                    </a:ext>
                  </a:extLst>
                </a:hlinkClick>
              </a:rPr>
              <a:t>birdie</a:t>
            </a:r>
            <a:endParaRPr lang="en-GB" sz="1000">
              <a:solidFill>
                <a:srgbClr val="005EB8"/>
              </a:solidFill>
              <a:latin typeface="Arial"/>
              <a:cs typeface="Calibri"/>
            </a:endParaRPr>
          </a:p>
        </p:txBody>
      </p:sp>
      <p:sp>
        <p:nvSpPr>
          <p:cNvPr id="8" name="Rectangle 7">
            <a:extLst>
              <a:ext uri="{FF2B5EF4-FFF2-40B4-BE49-F238E27FC236}">
                <a16:creationId xmlns:a16="http://schemas.microsoft.com/office/drawing/2014/main" id="{DB43DDEF-4D17-D2BF-B2ED-88FF3D557D9B}"/>
              </a:ext>
            </a:extLst>
          </p:cNvPr>
          <p:cNvSpPr/>
          <p:nvPr/>
        </p:nvSpPr>
        <p:spPr>
          <a:xfrm>
            <a:off x="3556002" y="2763075"/>
            <a:ext cx="1636888" cy="86548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GB" sz="1000">
                <a:solidFill>
                  <a:srgbClr val="005EB8"/>
                </a:solidFill>
                <a:latin typeface="Arial"/>
                <a:cs typeface="Calibri"/>
                <a:hlinkClick r:id="rId7"/>
              </a:rPr>
              <a:t>Carebeans Care Software</a:t>
            </a:r>
            <a:endParaRPr lang="en-GB" sz="1000">
              <a:solidFill>
                <a:srgbClr val="005EB8"/>
              </a:solidFill>
              <a:latin typeface="Arial"/>
              <a:cs typeface="Calibri"/>
            </a:endParaRPr>
          </a:p>
        </p:txBody>
      </p:sp>
      <p:pic>
        <p:nvPicPr>
          <p:cNvPr id="9" name="Picture 8" descr="A close up of a logo&#10;&#10;Description automatically generated">
            <a:extLst>
              <a:ext uri="{FF2B5EF4-FFF2-40B4-BE49-F238E27FC236}">
                <a16:creationId xmlns:a16="http://schemas.microsoft.com/office/drawing/2014/main" id="{7F48489C-30D7-33D0-CA05-0D247B123426}"/>
              </a:ext>
            </a:extLst>
          </p:cNvPr>
          <p:cNvPicPr>
            <a:picLocks noChangeAspect="1"/>
          </p:cNvPicPr>
          <p:nvPr/>
        </p:nvPicPr>
        <p:blipFill>
          <a:blip r:embed="rId8"/>
          <a:stretch>
            <a:fillRect/>
          </a:stretch>
        </p:blipFill>
        <p:spPr>
          <a:xfrm>
            <a:off x="3724394" y="2806760"/>
            <a:ext cx="1309514" cy="486482"/>
          </a:xfrm>
          <a:prstGeom prst="rect">
            <a:avLst/>
          </a:prstGeom>
        </p:spPr>
      </p:pic>
      <p:sp>
        <p:nvSpPr>
          <p:cNvPr id="10" name="Rectangle 9">
            <a:extLst>
              <a:ext uri="{FF2B5EF4-FFF2-40B4-BE49-F238E27FC236}">
                <a16:creationId xmlns:a16="http://schemas.microsoft.com/office/drawing/2014/main" id="{55BA5DB4-244D-D6BB-6FD5-8AED9126E13E}"/>
              </a:ext>
            </a:extLst>
          </p:cNvPr>
          <p:cNvSpPr/>
          <p:nvPr/>
        </p:nvSpPr>
        <p:spPr>
          <a:xfrm>
            <a:off x="5286965" y="2763075"/>
            <a:ext cx="1636888" cy="86548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GB" sz="1000">
                <a:solidFill>
                  <a:srgbClr val="005EB8"/>
                </a:solidFill>
                <a:latin typeface="Arial"/>
                <a:cs typeface="Calibri"/>
                <a:hlinkClick r:id="rId9"/>
              </a:rPr>
              <a:t>Careberry</a:t>
            </a:r>
          </a:p>
        </p:txBody>
      </p:sp>
      <p:sp>
        <p:nvSpPr>
          <p:cNvPr id="11" name="Rectangle 10">
            <a:extLst>
              <a:ext uri="{FF2B5EF4-FFF2-40B4-BE49-F238E27FC236}">
                <a16:creationId xmlns:a16="http://schemas.microsoft.com/office/drawing/2014/main" id="{B9DEE5D5-2C93-9ECA-1137-EB62F951F3D0}"/>
              </a:ext>
            </a:extLst>
          </p:cNvPr>
          <p:cNvSpPr/>
          <p:nvPr/>
        </p:nvSpPr>
        <p:spPr>
          <a:xfrm>
            <a:off x="7017928" y="2763075"/>
            <a:ext cx="1636888" cy="86548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GB" sz="1000">
                <a:solidFill>
                  <a:srgbClr val="005EB8"/>
                </a:solidFill>
                <a:latin typeface="Arial"/>
                <a:cs typeface="Calibri"/>
                <a:hlinkClick r:id="rId10"/>
              </a:rPr>
              <a:t>Care Control</a:t>
            </a:r>
            <a:endParaRPr lang="en-GB" sz="1000">
              <a:solidFill>
                <a:srgbClr val="005EB8"/>
              </a:solidFill>
              <a:latin typeface="Arial"/>
              <a:cs typeface="Calibri"/>
            </a:endParaRPr>
          </a:p>
        </p:txBody>
      </p:sp>
      <p:sp>
        <p:nvSpPr>
          <p:cNvPr id="12" name="Rectangle 11">
            <a:extLst>
              <a:ext uri="{FF2B5EF4-FFF2-40B4-BE49-F238E27FC236}">
                <a16:creationId xmlns:a16="http://schemas.microsoft.com/office/drawing/2014/main" id="{00327774-333E-C3AB-106F-48B8DEB37DD2}"/>
              </a:ext>
            </a:extLst>
          </p:cNvPr>
          <p:cNvSpPr/>
          <p:nvPr/>
        </p:nvSpPr>
        <p:spPr>
          <a:xfrm>
            <a:off x="8748891" y="2763075"/>
            <a:ext cx="1636888" cy="86548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GB" sz="1000">
                <a:solidFill>
                  <a:srgbClr val="005EB8"/>
                </a:solidFill>
                <a:latin typeface="Arial"/>
                <a:cs typeface="Calibri"/>
                <a:hlinkClick r:id="rId11"/>
              </a:rPr>
              <a:t>Care Vision</a:t>
            </a:r>
            <a:endParaRPr lang="en-US"/>
          </a:p>
        </p:txBody>
      </p:sp>
      <p:sp>
        <p:nvSpPr>
          <p:cNvPr id="13" name="Rectangle 12">
            <a:extLst>
              <a:ext uri="{FF2B5EF4-FFF2-40B4-BE49-F238E27FC236}">
                <a16:creationId xmlns:a16="http://schemas.microsoft.com/office/drawing/2014/main" id="{9FFD673E-34DB-E1EA-CE9D-4FEF2BD19A4B}"/>
              </a:ext>
            </a:extLst>
          </p:cNvPr>
          <p:cNvSpPr/>
          <p:nvPr/>
        </p:nvSpPr>
        <p:spPr>
          <a:xfrm>
            <a:off x="10451632" y="2763075"/>
            <a:ext cx="1636888" cy="86548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GB" sz="1000">
                <a:solidFill>
                  <a:srgbClr val="005EB8"/>
                </a:solidFill>
                <a:latin typeface="Arial"/>
                <a:cs typeface="Calibri"/>
                <a:hlinkClick r:id="rId12"/>
              </a:rPr>
              <a:t>CareLineLive</a:t>
            </a:r>
          </a:p>
        </p:txBody>
      </p:sp>
      <p:sp>
        <p:nvSpPr>
          <p:cNvPr id="14" name="Rectangle 13">
            <a:extLst>
              <a:ext uri="{FF2B5EF4-FFF2-40B4-BE49-F238E27FC236}">
                <a16:creationId xmlns:a16="http://schemas.microsoft.com/office/drawing/2014/main" id="{A2A8A24D-2F1A-9706-7DD8-C1D0F8088F36}"/>
              </a:ext>
            </a:extLst>
          </p:cNvPr>
          <p:cNvSpPr/>
          <p:nvPr/>
        </p:nvSpPr>
        <p:spPr>
          <a:xfrm>
            <a:off x="94076" y="3703816"/>
            <a:ext cx="1636888" cy="86548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GB" sz="1000">
                <a:solidFill>
                  <a:srgbClr val="005EB8"/>
                </a:solidFill>
                <a:latin typeface="Arial"/>
                <a:cs typeface="Calibri"/>
                <a:hlinkClick r:id="rId13"/>
              </a:rPr>
              <a:t>Cura Systems</a:t>
            </a:r>
            <a:endParaRPr lang="en-GB" sz="1000">
              <a:solidFill>
                <a:srgbClr val="005EB8"/>
              </a:solidFill>
              <a:latin typeface="Arial"/>
              <a:cs typeface="Calibri"/>
            </a:endParaRPr>
          </a:p>
        </p:txBody>
      </p:sp>
      <p:sp>
        <p:nvSpPr>
          <p:cNvPr id="15" name="Rectangle 14">
            <a:extLst>
              <a:ext uri="{FF2B5EF4-FFF2-40B4-BE49-F238E27FC236}">
                <a16:creationId xmlns:a16="http://schemas.microsoft.com/office/drawing/2014/main" id="{B451B8DC-241F-9605-7C0D-AB394CB65F77}"/>
              </a:ext>
            </a:extLst>
          </p:cNvPr>
          <p:cNvSpPr/>
          <p:nvPr/>
        </p:nvSpPr>
        <p:spPr>
          <a:xfrm>
            <a:off x="1825039" y="3703816"/>
            <a:ext cx="1636888" cy="86548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GB" sz="1000">
                <a:solidFill>
                  <a:srgbClr val="005EB8"/>
                </a:solidFill>
                <a:latin typeface="Arial"/>
                <a:cs typeface="Calibri"/>
                <a:hlinkClick r:id="rId14"/>
              </a:rPr>
              <a:t>Dom Portal</a:t>
            </a:r>
            <a:endParaRPr lang="en-GB" sz="1000">
              <a:solidFill>
                <a:srgbClr val="005EB8"/>
              </a:solidFill>
              <a:latin typeface="Arial"/>
              <a:cs typeface="Calibri"/>
            </a:endParaRPr>
          </a:p>
        </p:txBody>
      </p:sp>
      <p:sp>
        <p:nvSpPr>
          <p:cNvPr id="16" name="Rectangle 15">
            <a:extLst>
              <a:ext uri="{FF2B5EF4-FFF2-40B4-BE49-F238E27FC236}">
                <a16:creationId xmlns:a16="http://schemas.microsoft.com/office/drawing/2014/main" id="{71106B1F-F0D8-E54E-0120-F68F2236DE94}"/>
              </a:ext>
            </a:extLst>
          </p:cNvPr>
          <p:cNvSpPr/>
          <p:nvPr/>
        </p:nvSpPr>
        <p:spPr>
          <a:xfrm>
            <a:off x="3556002" y="3703816"/>
            <a:ext cx="1636888" cy="86548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GB" sz="1000">
                <a:solidFill>
                  <a:srgbClr val="005EB8"/>
                </a:solidFill>
                <a:latin typeface="Arial"/>
                <a:cs typeface="Calibri"/>
                <a:hlinkClick r:id="rId15"/>
              </a:rPr>
              <a:t>Fusion eCare Solutions</a:t>
            </a:r>
            <a:endParaRPr lang="en-GB" sz="1000">
              <a:solidFill>
                <a:srgbClr val="005EB8"/>
              </a:solidFill>
              <a:latin typeface="Arial"/>
              <a:cs typeface="Calibri"/>
            </a:endParaRPr>
          </a:p>
        </p:txBody>
      </p:sp>
      <p:sp>
        <p:nvSpPr>
          <p:cNvPr id="17" name="Rectangle 16">
            <a:extLst>
              <a:ext uri="{FF2B5EF4-FFF2-40B4-BE49-F238E27FC236}">
                <a16:creationId xmlns:a16="http://schemas.microsoft.com/office/drawing/2014/main" id="{6500C949-D254-43A3-B7D3-629AAE343749}"/>
              </a:ext>
            </a:extLst>
          </p:cNvPr>
          <p:cNvSpPr/>
          <p:nvPr/>
        </p:nvSpPr>
        <p:spPr>
          <a:xfrm>
            <a:off x="5286965" y="3703816"/>
            <a:ext cx="1636888" cy="86548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GB" sz="1000" dirty="0" err="1">
                <a:solidFill>
                  <a:srgbClr val="005EB8"/>
                </a:solidFill>
                <a:latin typeface="Arial"/>
                <a:cs typeface="Calibri"/>
                <a:hlinkClick r:id="rId16"/>
              </a:rPr>
              <a:t>iPlanit</a:t>
            </a:r>
            <a:r>
              <a:rPr lang="en-GB" sz="1000" dirty="0">
                <a:solidFill>
                  <a:srgbClr val="005EB8"/>
                </a:solidFill>
                <a:latin typeface="Arial"/>
                <a:cs typeface="Calibri"/>
                <a:hlinkClick r:id="rId16"/>
              </a:rPr>
              <a:t> by </a:t>
            </a:r>
            <a:r>
              <a:rPr lang="en-GB" sz="1000" dirty="0" err="1">
                <a:solidFill>
                  <a:srgbClr val="005EB8"/>
                </a:solidFill>
                <a:latin typeface="Arial"/>
                <a:cs typeface="Calibri"/>
                <a:hlinkClick r:id="rId16"/>
              </a:rPr>
              <a:t>Aspirico</a:t>
            </a:r>
            <a:endParaRPr lang="en-GB" sz="1000" dirty="0">
              <a:solidFill>
                <a:srgbClr val="005EB8"/>
              </a:solidFill>
              <a:latin typeface="Arial"/>
              <a:cs typeface="Calibri"/>
              <a:hlinkClick r:id="rId16"/>
            </a:endParaRPr>
          </a:p>
        </p:txBody>
      </p:sp>
      <p:sp>
        <p:nvSpPr>
          <p:cNvPr id="18" name="Rectangle 17">
            <a:extLst>
              <a:ext uri="{FF2B5EF4-FFF2-40B4-BE49-F238E27FC236}">
                <a16:creationId xmlns:a16="http://schemas.microsoft.com/office/drawing/2014/main" id="{3F13BC01-D961-D699-9FA6-2263F62C3DC4}"/>
              </a:ext>
            </a:extLst>
          </p:cNvPr>
          <p:cNvSpPr/>
          <p:nvPr/>
        </p:nvSpPr>
        <p:spPr>
          <a:xfrm>
            <a:off x="7017928" y="3703816"/>
            <a:ext cx="1636888" cy="86548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GB" sz="1000">
                <a:solidFill>
                  <a:srgbClr val="005EB8"/>
                </a:solidFill>
                <a:latin typeface="Arial"/>
                <a:cs typeface="Calibri"/>
                <a:hlinkClick r:id="rId17"/>
              </a:rPr>
              <a:t>Log My Care</a:t>
            </a:r>
            <a:endParaRPr lang="en-GB" sz="1000">
              <a:solidFill>
                <a:srgbClr val="005EB8"/>
              </a:solidFill>
              <a:latin typeface="Arial"/>
              <a:cs typeface="Calibri"/>
            </a:endParaRPr>
          </a:p>
        </p:txBody>
      </p:sp>
      <p:sp>
        <p:nvSpPr>
          <p:cNvPr id="19" name="Rectangle 18">
            <a:extLst>
              <a:ext uri="{FF2B5EF4-FFF2-40B4-BE49-F238E27FC236}">
                <a16:creationId xmlns:a16="http://schemas.microsoft.com/office/drawing/2014/main" id="{B2557A9B-8407-706C-CD35-E5C5B3BA5832}"/>
              </a:ext>
            </a:extLst>
          </p:cNvPr>
          <p:cNvSpPr/>
          <p:nvPr/>
        </p:nvSpPr>
        <p:spPr>
          <a:xfrm>
            <a:off x="8748891" y="3703815"/>
            <a:ext cx="1636888" cy="86548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GB" sz="1000">
                <a:solidFill>
                  <a:srgbClr val="005EB8"/>
                </a:solidFill>
                <a:latin typeface="Arial"/>
                <a:cs typeface="Calibri"/>
                <a:hlinkClick r:id="rId18"/>
              </a:rPr>
              <a:t>KareInn</a:t>
            </a:r>
            <a:endParaRPr lang="en-US" err="1"/>
          </a:p>
        </p:txBody>
      </p:sp>
      <p:sp>
        <p:nvSpPr>
          <p:cNvPr id="20" name="Rectangle 19">
            <a:extLst>
              <a:ext uri="{FF2B5EF4-FFF2-40B4-BE49-F238E27FC236}">
                <a16:creationId xmlns:a16="http://schemas.microsoft.com/office/drawing/2014/main" id="{4D629057-7B37-9D1F-181B-BEF1F43BFAB4}"/>
              </a:ext>
            </a:extLst>
          </p:cNvPr>
          <p:cNvSpPr/>
          <p:nvPr/>
        </p:nvSpPr>
        <p:spPr>
          <a:xfrm>
            <a:off x="10451631" y="3703815"/>
            <a:ext cx="1636888" cy="86548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GB" sz="1000">
                <a:solidFill>
                  <a:srgbClr val="005EB8"/>
                </a:solidFill>
                <a:latin typeface="Arial"/>
                <a:cs typeface="Calibri"/>
                <a:hlinkClick r:id="rId19"/>
              </a:rPr>
              <a:t>Nourish Care</a:t>
            </a:r>
            <a:endParaRPr lang="en-US"/>
          </a:p>
        </p:txBody>
      </p:sp>
      <p:sp>
        <p:nvSpPr>
          <p:cNvPr id="21" name="Rectangle 20">
            <a:extLst>
              <a:ext uri="{FF2B5EF4-FFF2-40B4-BE49-F238E27FC236}">
                <a16:creationId xmlns:a16="http://schemas.microsoft.com/office/drawing/2014/main" id="{A375620F-F08F-78BC-E751-9CEACECD2458}"/>
              </a:ext>
            </a:extLst>
          </p:cNvPr>
          <p:cNvSpPr/>
          <p:nvPr/>
        </p:nvSpPr>
        <p:spPr>
          <a:xfrm>
            <a:off x="1806224" y="4644556"/>
            <a:ext cx="1636888" cy="86548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GB" sz="1000">
                <a:solidFill>
                  <a:srgbClr val="005EB8"/>
                </a:solidFill>
                <a:latin typeface="Arial"/>
                <a:cs typeface="Calibri"/>
                <a:hlinkClick r:id="rId20"/>
              </a:rPr>
              <a:t>OneTouch</a:t>
            </a:r>
            <a:endParaRPr lang="en-US"/>
          </a:p>
        </p:txBody>
      </p:sp>
      <p:sp>
        <p:nvSpPr>
          <p:cNvPr id="22" name="Rectangle 21">
            <a:extLst>
              <a:ext uri="{FF2B5EF4-FFF2-40B4-BE49-F238E27FC236}">
                <a16:creationId xmlns:a16="http://schemas.microsoft.com/office/drawing/2014/main" id="{91C613D4-59FC-9586-3159-9AFD23982C0A}"/>
              </a:ext>
            </a:extLst>
          </p:cNvPr>
          <p:cNvSpPr/>
          <p:nvPr/>
        </p:nvSpPr>
        <p:spPr>
          <a:xfrm>
            <a:off x="3556002" y="4644556"/>
            <a:ext cx="1636888" cy="86548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GB" sz="1000" dirty="0">
                <a:solidFill>
                  <a:srgbClr val="005EB8"/>
                </a:solidFill>
                <a:latin typeface="Arial"/>
                <a:cs typeface="Calibri"/>
                <a:hlinkClick r:id="rId21"/>
              </a:rPr>
              <a:t>PASS by </a:t>
            </a:r>
            <a:r>
              <a:rPr lang="en-GB" sz="1000" dirty="0" err="1">
                <a:solidFill>
                  <a:srgbClr val="005EB8"/>
                </a:solidFill>
                <a:latin typeface="Arial"/>
                <a:cs typeface="Calibri"/>
                <a:hlinkClick r:id="rId21"/>
              </a:rPr>
              <a:t>everyLIFE</a:t>
            </a:r>
            <a:endParaRPr lang="en-US" dirty="0"/>
          </a:p>
        </p:txBody>
      </p:sp>
      <p:sp>
        <p:nvSpPr>
          <p:cNvPr id="23" name="Rectangle 22">
            <a:extLst>
              <a:ext uri="{FF2B5EF4-FFF2-40B4-BE49-F238E27FC236}">
                <a16:creationId xmlns:a16="http://schemas.microsoft.com/office/drawing/2014/main" id="{758B8EE8-38C5-81CE-731C-701148630652}"/>
              </a:ext>
            </a:extLst>
          </p:cNvPr>
          <p:cNvSpPr/>
          <p:nvPr/>
        </p:nvSpPr>
        <p:spPr>
          <a:xfrm>
            <a:off x="5277558" y="4644556"/>
            <a:ext cx="1636888" cy="86548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GB" sz="1000">
                <a:solidFill>
                  <a:srgbClr val="005EB8"/>
                </a:solidFill>
                <a:latin typeface="Arial"/>
                <a:cs typeface="Calibri"/>
                <a:hlinkClick r:id="rId22"/>
              </a:rPr>
              <a:t>Person Centred Software</a:t>
            </a:r>
            <a:endParaRPr lang="en-US"/>
          </a:p>
        </p:txBody>
      </p:sp>
      <p:sp>
        <p:nvSpPr>
          <p:cNvPr id="24" name="Rectangle 23">
            <a:extLst>
              <a:ext uri="{FF2B5EF4-FFF2-40B4-BE49-F238E27FC236}">
                <a16:creationId xmlns:a16="http://schemas.microsoft.com/office/drawing/2014/main" id="{EDAD2FEA-926B-12FF-CA27-64462D7C740C}"/>
              </a:ext>
            </a:extLst>
          </p:cNvPr>
          <p:cNvSpPr/>
          <p:nvPr/>
        </p:nvSpPr>
        <p:spPr>
          <a:xfrm>
            <a:off x="7017928" y="4644556"/>
            <a:ext cx="1636888" cy="86548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GB" sz="1000">
                <a:solidFill>
                  <a:srgbClr val="005EB8"/>
                </a:solidFill>
                <a:latin typeface="Arial"/>
                <a:cs typeface="Calibri"/>
                <a:hlinkClick r:id="rId23"/>
              </a:rPr>
              <a:t>Qwikify Digital Care Records Solution</a:t>
            </a:r>
            <a:endParaRPr lang="en-US"/>
          </a:p>
        </p:txBody>
      </p:sp>
      <p:sp>
        <p:nvSpPr>
          <p:cNvPr id="25" name="Rectangle 24">
            <a:extLst>
              <a:ext uri="{FF2B5EF4-FFF2-40B4-BE49-F238E27FC236}">
                <a16:creationId xmlns:a16="http://schemas.microsoft.com/office/drawing/2014/main" id="{DFB102E7-9021-3DBC-8D13-2464E88EB9E4}"/>
              </a:ext>
            </a:extLst>
          </p:cNvPr>
          <p:cNvSpPr/>
          <p:nvPr/>
        </p:nvSpPr>
        <p:spPr>
          <a:xfrm>
            <a:off x="8748891" y="4644556"/>
            <a:ext cx="1636888" cy="86548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GB" sz="1000">
                <a:solidFill>
                  <a:srgbClr val="005EB8"/>
                </a:solidFill>
                <a:latin typeface="Arial"/>
                <a:cs typeface="Calibri"/>
                <a:hlinkClick r:id="rId24"/>
              </a:rPr>
              <a:t>Sekoia</a:t>
            </a:r>
          </a:p>
        </p:txBody>
      </p:sp>
      <p:pic>
        <p:nvPicPr>
          <p:cNvPr id="26" name="Picture 25" descr="A green and black logo&#10;&#10;Description automatically generated">
            <a:extLst>
              <a:ext uri="{FF2B5EF4-FFF2-40B4-BE49-F238E27FC236}">
                <a16:creationId xmlns:a16="http://schemas.microsoft.com/office/drawing/2014/main" id="{5EB01CD2-1699-895D-3430-1850A98C879C}"/>
              </a:ext>
            </a:extLst>
          </p:cNvPr>
          <p:cNvPicPr>
            <a:picLocks noChangeAspect="1"/>
          </p:cNvPicPr>
          <p:nvPr/>
        </p:nvPicPr>
        <p:blipFill>
          <a:blip r:embed="rId25"/>
          <a:stretch>
            <a:fillRect/>
          </a:stretch>
        </p:blipFill>
        <p:spPr>
          <a:xfrm>
            <a:off x="5326181" y="2857501"/>
            <a:ext cx="1549048" cy="507295"/>
          </a:xfrm>
          <a:prstGeom prst="rect">
            <a:avLst/>
          </a:prstGeom>
        </p:spPr>
      </p:pic>
      <p:pic>
        <p:nvPicPr>
          <p:cNvPr id="27" name="Picture 26" descr="A blue and green text&#10;&#10;Description automatically generated">
            <a:extLst>
              <a:ext uri="{FF2B5EF4-FFF2-40B4-BE49-F238E27FC236}">
                <a16:creationId xmlns:a16="http://schemas.microsoft.com/office/drawing/2014/main" id="{8D75FEB6-A6C5-BA15-AFD4-A381319FCA86}"/>
              </a:ext>
            </a:extLst>
          </p:cNvPr>
          <p:cNvPicPr>
            <a:picLocks noChangeAspect="1"/>
          </p:cNvPicPr>
          <p:nvPr/>
        </p:nvPicPr>
        <p:blipFill rotWithShape="1">
          <a:blip r:embed="rId26"/>
          <a:srcRect l="4242" t="52" r="3030" b="-2083"/>
          <a:stretch/>
        </p:blipFill>
        <p:spPr>
          <a:xfrm>
            <a:off x="7105532" y="2885723"/>
            <a:ext cx="1442607" cy="470089"/>
          </a:xfrm>
          <a:prstGeom prst="rect">
            <a:avLst/>
          </a:prstGeom>
        </p:spPr>
      </p:pic>
      <p:pic>
        <p:nvPicPr>
          <p:cNvPr id="28" name="Picture 27" descr="A logo with hands holding a house&#10;&#10;Description automatically generated">
            <a:extLst>
              <a:ext uri="{FF2B5EF4-FFF2-40B4-BE49-F238E27FC236}">
                <a16:creationId xmlns:a16="http://schemas.microsoft.com/office/drawing/2014/main" id="{F928EDD9-00FC-8909-8179-5F18D666CAAF}"/>
              </a:ext>
            </a:extLst>
          </p:cNvPr>
          <p:cNvPicPr>
            <a:picLocks noChangeAspect="1"/>
          </p:cNvPicPr>
          <p:nvPr/>
        </p:nvPicPr>
        <p:blipFill rotWithShape="1">
          <a:blip r:embed="rId27"/>
          <a:srcRect l="12552" t="1144" r="6694" b="1064"/>
          <a:stretch/>
        </p:blipFill>
        <p:spPr>
          <a:xfrm>
            <a:off x="8918400" y="2791299"/>
            <a:ext cx="1352575" cy="621773"/>
          </a:xfrm>
          <a:prstGeom prst="rect">
            <a:avLst/>
          </a:prstGeom>
        </p:spPr>
      </p:pic>
      <p:pic>
        <p:nvPicPr>
          <p:cNvPr id="29" name="Picture 28" descr="A close-up of a logo&#10;&#10;Description automatically generated">
            <a:extLst>
              <a:ext uri="{FF2B5EF4-FFF2-40B4-BE49-F238E27FC236}">
                <a16:creationId xmlns:a16="http://schemas.microsoft.com/office/drawing/2014/main" id="{EDB845DE-7CA1-B862-68DA-AB8AECAFB5B3}"/>
              </a:ext>
            </a:extLst>
          </p:cNvPr>
          <p:cNvPicPr>
            <a:picLocks noChangeAspect="1"/>
          </p:cNvPicPr>
          <p:nvPr/>
        </p:nvPicPr>
        <p:blipFill>
          <a:blip r:embed="rId28"/>
          <a:stretch>
            <a:fillRect/>
          </a:stretch>
        </p:blipFill>
        <p:spPr>
          <a:xfrm>
            <a:off x="10480734" y="2843449"/>
            <a:ext cx="1569274" cy="525993"/>
          </a:xfrm>
          <a:prstGeom prst="rect">
            <a:avLst/>
          </a:prstGeom>
        </p:spPr>
      </p:pic>
      <p:pic>
        <p:nvPicPr>
          <p:cNvPr id="30" name="Picture 29" descr="A logo for a company&#10;&#10;Description automatically generated">
            <a:extLst>
              <a:ext uri="{FF2B5EF4-FFF2-40B4-BE49-F238E27FC236}">
                <a16:creationId xmlns:a16="http://schemas.microsoft.com/office/drawing/2014/main" id="{73F168B3-0018-9D0D-3D17-293DA0ABB356}"/>
              </a:ext>
            </a:extLst>
          </p:cNvPr>
          <p:cNvPicPr>
            <a:picLocks noChangeAspect="1"/>
          </p:cNvPicPr>
          <p:nvPr/>
        </p:nvPicPr>
        <p:blipFill>
          <a:blip r:embed="rId29"/>
          <a:stretch>
            <a:fillRect/>
          </a:stretch>
        </p:blipFill>
        <p:spPr>
          <a:xfrm>
            <a:off x="187797" y="3727745"/>
            <a:ext cx="1345965" cy="591844"/>
          </a:xfrm>
          <a:prstGeom prst="rect">
            <a:avLst/>
          </a:prstGeom>
        </p:spPr>
      </p:pic>
      <p:pic>
        <p:nvPicPr>
          <p:cNvPr id="31" name="Picture 30" descr="A purple text on a white background&#10;&#10;Description automatically generated">
            <a:extLst>
              <a:ext uri="{FF2B5EF4-FFF2-40B4-BE49-F238E27FC236}">
                <a16:creationId xmlns:a16="http://schemas.microsoft.com/office/drawing/2014/main" id="{0C7C12CF-F7F8-3561-9031-D1A1C86B879A}"/>
              </a:ext>
            </a:extLst>
          </p:cNvPr>
          <p:cNvPicPr>
            <a:picLocks noChangeAspect="1"/>
          </p:cNvPicPr>
          <p:nvPr/>
        </p:nvPicPr>
        <p:blipFill rotWithShape="1">
          <a:blip r:embed="rId30"/>
          <a:srcRect t="-888" r="-395" b="13000"/>
          <a:stretch/>
        </p:blipFill>
        <p:spPr>
          <a:xfrm>
            <a:off x="1876191" y="3788483"/>
            <a:ext cx="1525181" cy="528757"/>
          </a:xfrm>
          <a:prstGeom prst="rect">
            <a:avLst/>
          </a:prstGeom>
        </p:spPr>
      </p:pic>
      <p:pic>
        <p:nvPicPr>
          <p:cNvPr id="20480" name="Picture 20479" descr="A green and orange logo&#10;&#10;Description automatically generated">
            <a:extLst>
              <a:ext uri="{FF2B5EF4-FFF2-40B4-BE49-F238E27FC236}">
                <a16:creationId xmlns:a16="http://schemas.microsoft.com/office/drawing/2014/main" id="{572E9258-8ABD-C1CA-B805-5546330CC975}"/>
              </a:ext>
            </a:extLst>
          </p:cNvPr>
          <p:cNvPicPr>
            <a:picLocks noChangeAspect="1"/>
          </p:cNvPicPr>
          <p:nvPr/>
        </p:nvPicPr>
        <p:blipFill>
          <a:blip r:embed="rId31"/>
          <a:stretch>
            <a:fillRect/>
          </a:stretch>
        </p:blipFill>
        <p:spPr>
          <a:xfrm>
            <a:off x="3581166" y="3750499"/>
            <a:ext cx="1558337" cy="612188"/>
          </a:xfrm>
          <a:prstGeom prst="rect">
            <a:avLst/>
          </a:prstGeom>
        </p:spPr>
      </p:pic>
      <p:pic>
        <p:nvPicPr>
          <p:cNvPr id="20481" name="Picture 20480" descr="A blue and white logo&#10;&#10;Description automatically generated">
            <a:extLst>
              <a:ext uri="{FF2B5EF4-FFF2-40B4-BE49-F238E27FC236}">
                <a16:creationId xmlns:a16="http://schemas.microsoft.com/office/drawing/2014/main" id="{C77CEDFD-3128-7748-234C-58F116DB0CCA}"/>
              </a:ext>
            </a:extLst>
          </p:cNvPr>
          <p:cNvPicPr>
            <a:picLocks noChangeAspect="1"/>
          </p:cNvPicPr>
          <p:nvPr/>
        </p:nvPicPr>
        <p:blipFill>
          <a:blip r:embed="rId32"/>
          <a:stretch>
            <a:fillRect/>
          </a:stretch>
        </p:blipFill>
        <p:spPr>
          <a:xfrm>
            <a:off x="5580475" y="3766336"/>
            <a:ext cx="1031053" cy="571104"/>
          </a:xfrm>
          <a:prstGeom prst="rect">
            <a:avLst/>
          </a:prstGeom>
        </p:spPr>
      </p:pic>
      <p:pic>
        <p:nvPicPr>
          <p:cNvPr id="20501" name="Picture 20500">
            <a:extLst>
              <a:ext uri="{FF2B5EF4-FFF2-40B4-BE49-F238E27FC236}">
                <a16:creationId xmlns:a16="http://schemas.microsoft.com/office/drawing/2014/main" id="{D8734560-834F-EECF-AAB1-681C435534A1}"/>
              </a:ext>
            </a:extLst>
          </p:cNvPr>
          <p:cNvPicPr>
            <a:picLocks noChangeAspect="1"/>
          </p:cNvPicPr>
          <p:nvPr/>
        </p:nvPicPr>
        <p:blipFill>
          <a:blip r:embed="rId33"/>
          <a:stretch>
            <a:fillRect/>
          </a:stretch>
        </p:blipFill>
        <p:spPr>
          <a:xfrm>
            <a:off x="7141164" y="3861331"/>
            <a:ext cx="1371600" cy="390525"/>
          </a:xfrm>
          <a:prstGeom prst="rect">
            <a:avLst/>
          </a:prstGeom>
        </p:spPr>
      </p:pic>
      <p:pic>
        <p:nvPicPr>
          <p:cNvPr id="20521" name="Picture 20520" descr="A black text on a white background&#10;&#10;Description automatically generated">
            <a:extLst>
              <a:ext uri="{FF2B5EF4-FFF2-40B4-BE49-F238E27FC236}">
                <a16:creationId xmlns:a16="http://schemas.microsoft.com/office/drawing/2014/main" id="{B87FD671-0BC7-BD7F-FED3-54C3BFE23D07}"/>
              </a:ext>
            </a:extLst>
          </p:cNvPr>
          <p:cNvPicPr>
            <a:picLocks noChangeAspect="1"/>
          </p:cNvPicPr>
          <p:nvPr/>
        </p:nvPicPr>
        <p:blipFill>
          <a:blip r:embed="rId34"/>
          <a:stretch>
            <a:fillRect/>
          </a:stretch>
        </p:blipFill>
        <p:spPr>
          <a:xfrm>
            <a:off x="8802865" y="3789070"/>
            <a:ext cx="1528940" cy="572675"/>
          </a:xfrm>
          <a:prstGeom prst="rect">
            <a:avLst/>
          </a:prstGeom>
        </p:spPr>
      </p:pic>
      <p:pic>
        <p:nvPicPr>
          <p:cNvPr id="20541" name="Picture 20540" descr="A purple and blue text&#10;&#10;Description automatically generated">
            <a:extLst>
              <a:ext uri="{FF2B5EF4-FFF2-40B4-BE49-F238E27FC236}">
                <a16:creationId xmlns:a16="http://schemas.microsoft.com/office/drawing/2014/main" id="{F6513020-5006-A7D1-691E-5778D284971B}"/>
              </a:ext>
            </a:extLst>
          </p:cNvPr>
          <p:cNvPicPr>
            <a:picLocks noChangeAspect="1"/>
          </p:cNvPicPr>
          <p:nvPr/>
        </p:nvPicPr>
        <p:blipFill>
          <a:blip r:embed="rId35"/>
          <a:stretch>
            <a:fillRect/>
          </a:stretch>
        </p:blipFill>
        <p:spPr>
          <a:xfrm>
            <a:off x="1845088" y="4743863"/>
            <a:ext cx="1559160" cy="516350"/>
          </a:xfrm>
          <a:prstGeom prst="rect">
            <a:avLst/>
          </a:prstGeom>
        </p:spPr>
      </p:pic>
      <p:pic>
        <p:nvPicPr>
          <p:cNvPr id="20542" name="Picture 20541" descr="A purple and white logo&#10;&#10;Description automatically generated">
            <a:extLst>
              <a:ext uri="{FF2B5EF4-FFF2-40B4-BE49-F238E27FC236}">
                <a16:creationId xmlns:a16="http://schemas.microsoft.com/office/drawing/2014/main" id="{6C7F772D-2B33-DC2F-1961-9B72B499C4FA}"/>
              </a:ext>
            </a:extLst>
          </p:cNvPr>
          <p:cNvPicPr>
            <a:picLocks noChangeAspect="1"/>
          </p:cNvPicPr>
          <p:nvPr/>
        </p:nvPicPr>
        <p:blipFill>
          <a:blip r:embed="rId36"/>
          <a:stretch>
            <a:fillRect/>
          </a:stretch>
        </p:blipFill>
        <p:spPr>
          <a:xfrm>
            <a:off x="3607564" y="4702176"/>
            <a:ext cx="1552575" cy="571500"/>
          </a:xfrm>
          <a:prstGeom prst="rect">
            <a:avLst/>
          </a:prstGeom>
        </p:spPr>
      </p:pic>
      <p:pic>
        <p:nvPicPr>
          <p:cNvPr id="20543" name="Picture 20542" descr="A logo for a software company&#10;&#10;Description automatically generated">
            <a:extLst>
              <a:ext uri="{FF2B5EF4-FFF2-40B4-BE49-F238E27FC236}">
                <a16:creationId xmlns:a16="http://schemas.microsoft.com/office/drawing/2014/main" id="{79EF4132-89DE-44A2-B05B-27B87C6DFDBB}"/>
              </a:ext>
            </a:extLst>
          </p:cNvPr>
          <p:cNvPicPr>
            <a:picLocks noChangeAspect="1"/>
          </p:cNvPicPr>
          <p:nvPr/>
        </p:nvPicPr>
        <p:blipFill>
          <a:blip r:embed="rId37"/>
          <a:stretch>
            <a:fillRect/>
          </a:stretch>
        </p:blipFill>
        <p:spPr>
          <a:xfrm>
            <a:off x="5426781" y="4700412"/>
            <a:ext cx="1281993" cy="603250"/>
          </a:xfrm>
          <a:prstGeom prst="rect">
            <a:avLst/>
          </a:prstGeom>
        </p:spPr>
      </p:pic>
      <p:pic>
        <p:nvPicPr>
          <p:cNvPr id="20544" name="Picture 20543">
            <a:extLst>
              <a:ext uri="{FF2B5EF4-FFF2-40B4-BE49-F238E27FC236}">
                <a16:creationId xmlns:a16="http://schemas.microsoft.com/office/drawing/2014/main" id="{7B5EFED9-D721-5E16-76C0-6AE6C78F838A}"/>
              </a:ext>
            </a:extLst>
          </p:cNvPr>
          <p:cNvPicPr>
            <a:picLocks noChangeAspect="1"/>
          </p:cNvPicPr>
          <p:nvPr/>
        </p:nvPicPr>
        <p:blipFill>
          <a:blip r:embed="rId38"/>
          <a:stretch>
            <a:fillRect/>
          </a:stretch>
        </p:blipFill>
        <p:spPr>
          <a:xfrm>
            <a:off x="7207839" y="4712524"/>
            <a:ext cx="1238250" cy="419100"/>
          </a:xfrm>
          <a:prstGeom prst="rect">
            <a:avLst/>
          </a:prstGeom>
        </p:spPr>
      </p:pic>
      <p:pic>
        <p:nvPicPr>
          <p:cNvPr id="20545" name="Picture 20544" descr="A black and green logo&#10;&#10;Description automatically generated">
            <a:extLst>
              <a:ext uri="{FF2B5EF4-FFF2-40B4-BE49-F238E27FC236}">
                <a16:creationId xmlns:a16="http://schemas.microsoft.com/office/drawing/2014/main" id="{4DE390FE-9D50-40EC-FA4D-47CC857916A2}"/>
              </a:ext>
            </a:extLst>
          </p:cNvPr>
          <p:cNvPicPr>
            <a:picLocks noChangeAspect="1"/>
          </p:cNvPicPr>
          <p:nvPr/>
        </p:nvPicPr>
        <p:blipFill rotWithShape="1">
          <a:blip r:embed="rId39"/>
          <a:srcRect t="6157" r="613" b="13246"/>
          <a:stretch/>
        </p:blipFill>
        <p:spPr>
          <a:xfrm>
            <a:off x="8811331" y="4725048"/>
            <a:ext cx="1521431" cy="509045"/>
          </a:xfrm>
          <a:prstGeom prst="rect">
            <a:avLst/>
          </a:prstGeom>
        </p:spPr>
      </p:pic>
      <p:pic>
        <p:nvPicPr>
          <p:cNvPr id="20546" name="Picture 20545" descr="A logo with blue and black text&#10;&#10;Description automatically generated">
            <a:extLst>
              <a:ext uri="{FF2B5EF4-FFF2-40B4-BE49-F238E27FC236}">
                <a16:creationId xmlns:a16="http://schemas.microsoft.com/office/drawing/2014/main" id="{E967CD60-B825-F018-6C3D-5F1F5A8506A5}"/>
              </a:ext>
            </a:extLst>
          </p:cNvPr>
          <p:cNvPicPr>
            <a:picLocks noChangeAspect="1"/>
          </p:cNvPicPr>
          <p:nvPr/>
        </p:nvPicPr>
        <p:blipFill>
          <a:blip r:embed="rId40"/>
          <a:stretch>
            <a:fillRect/>
          </a:stretch>
        </p:blipFill>
        <p:spPr>
          <a:xfrm>
            <a:off x="10566401" y="3762295"/>
            <a:ext cx="1388534" cy="607411"/>
          </a:xfrm>
          <a:prstGeom prst="rect">
            <a:avLst/>
          </a:prstGeom>
        </p:spPr>
      </p:pic>
      <p:pic>
        <p:nvPicPr>
          <p:cNvPr id="20547" name="Picture 20546" descr="A blue and black logo&#10;&#10;Description automatically generated">
            <a:extLst>
              <a:ext uri="{FF2B5EF4-FFF2-40B4-BE49-F238E27FC236}">
                <a16:creationId xmlns:a16="http://schemas.microsoft.com/office/drawing/2014/main" id="{A0B0A6E2-4C29-B058-D7F5-3B9DD19B2E21}"/>
              </a:ext>
            </a:extLst>
          </p:cNvPr>
          <p:cNvPicPr>
            <a:picLocks noChangeAspect="1"/>
          </p:cNvPicPr>
          <p:nvPr/>
        </p:nvPicPr>
        <p:blipFill rotWithShape="1">
          <a:blip r:embed="rId41"/>
          <a:srcRect l="20962" t="24026" r="19244" b="27273"/>
          <a:stretch/>
        </p:blipFill>
        <p:spPr>
          <a:xfrm>
            <a:off x="2024474" y="2828503"/>
            <a:ext cx="1245159" cy="560277"/>
          </a:xfrm>
          <a:prstGeom prst="rect">
            <a:avLst/>
          </a:prstGeom>
        </p:spPr>
      </p:pic>
    </p:spTree>
    <p:extLst>
      <p:ext uri="{BB962C8B-B14F-4D97-AF65-F5344CB8AC3E}">
        <p14:creationId xmlns:p14="http://schemas.microsoft.com/office/powerpoint/2010/main" val="3077880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FF1AD3-9A88-EC88-4026-79F104521638}"/>
              </a:ext>
            </a:extLst>
          </p:cNvPr>
          <p:cNvSpPr>
            <a:spLocks noGrp="1"/>
          </p:cNvSpPr>
          <p:nvPr>
            <p:ph idx="1"/>
          </p:nvPr>
        </p:nvSpPr>
        <p:spPr>
          <a:xfrm>
            <a:off x="397989" y="1397238"/>
            <a:ext cx="4969141" cy="4480034"/>
          </a:xfrm>
        </p:spPr>
        <p:txBody>
          <a:bodyPr>
            <a:normAutofit lnSpcReduction="10000"/>
          </a:bodyPr>
          <a:lstStyle/>
          <a:p>
            <a:pPr marL="0" indent="0">
              <a:buNone/>
            </a:pPr>
            <a:r>
              <a:rPr lang="en-GB" dirty="0"/>
              <a:t>The Assured Solutions List guarantees that listed DSCR solutions offer the minimum required features to meet the basic needs of social care providers, called the </a:t>
            </a:r>
            <a:r>
              <a:rPr lang="en-GB" dirty="0">
                <a:hlinkClick r:id="rId2"/>
              </a:rPr>
              <a:t>core capabilities</a:t>
            </a:r>
            <a:r>
              <a:rPr lang="en-GB" dirty="0"/>
              <a:t>. </a:t>
            </a:r>
          </a:p>
          <a:p>
            <a:pPr marL="0" indent="0">
              <a:buNone/>
            </a:pPr>
            <a:endParaRPr lang="en-GB" dirty="0"/>
          </a:p>
          <a:p>
            <a:pPr marL="0" indent="0">
              <a:buNone/>
            </a:pPr>
            <a:r>
              <a:rPr lang="en-GB" dirty="0"/>
              <a:t>All DSCR solutions on the Assured Solutions List have also passed basic financial and security checks, comply with </a:t>
            </a:r>
            <a:r>
              <a:rPr lang="en-GB" dirty="0">
                <a:hlinkClick r:id="rId3"/>
              </a:rPr>
              <a:t>national standards</a:t>
            </a:r>
            <a:r>
              <a:rPr lang="en-GB" dirty="0"/>
              <a:t> and can help social care providers to meet CQC regulations on good governance. </a:t>
            </a:r>
          </a:p>
          <a:p>
            <a:pPr marL="0" indent="0">
              <a:buNone/>
            </a:pPr>
            <a:endParaRPr lang="en-GB" dirty="0"/>
          </a:p>
        </p:txBody>
      </p:sp>
      <p:sp>
        <p:nvSpPr>
          <p:cNvPr id="3" name="Slide Number Placeholder 2">
            <a:extLst>
              <a:ext uri="{FF2B5EF4-FFF2-40B4-BE49-F238E27FC236}">
                <a16:creationId xmlns:a16="http://schemas.microsoft.com/office/drawing/2014/main" id="{F1407164-79B7-4B3B-A29B-E2EA42DDE2E9}"/>
              </a:ext>
            </a:extLst>
          </p:cNvPr>
          <p:cNvSpPr>
            <a:spLocks noGrp="1"/>
          </p:cNvSpPr>
          <p:nvPr>
            <p:ph type="sldNum" sz="quarter" idx="12"/>
          </p:nvPr>
        </p:nvSpPr>
        <p:spPr/>
        <p:txBody>
          <a:bodyPr/>
          <a:lstStyle/>
          <a:p>
            <a:fld id="{E76F84FA-B8EB-462F-97BA-032CB76B4E3A}" type="slidenum">
              <a:rPr lang="en-GB" smtClean="0"/>
              <a:t>5</a:t>
            </a:fld>
            <a:endParaRPr lang="en-GB"/>
          </a:p>
        </p:txBody>
      </p:sp>
      <p:sp>
        <p:nvSpPr>
          <p:cNvPr id="4" name="Title 3">
            <a:extLst>
              <a:ext uri="{FF2B5EF4-FFF2-40B4-BE49-F238E27FC236}">
                <a16:creationId xmlns:a16="http://schemas.microsoft.com/office/drawing/2014/main" id="{FAEF096E-3C2E-6CDB-B266-ABE4AF01275B}"/>
              </a:ext>
            </a:extLst>
          </p:cNvPr>
          <p:cNvSpPr>
            <a:spLocks noGrp="1"/>
          </p:cNvSpPr>
          <p:nvPr>
            <p:ph type="title"/>
          </p:nvPr>
        </p:nvSpPr>
        <p:spPr/>
        <p:txBody>
          <a:bodyPr>
            <a:normAutofit fontScale="90000"/>
          </a:bodyPr>
          <a:lstStyle/>
          <a:p>
            <a:r>
              <a:rPr lang="en-GB" dirty="0"/>
              <a:t>Core Capability Requirements</a:t>
            </a:r>
          </a:p>
        </p:txBody>
      </p:sp>
      <p:graphicFrame>
        <p:nvGraphicFramePr>
          <p:cNvPr id="10" name="Diagram 9">
            <a:extLst>
              <a:ext uri="{FF2B5EF4-FFF2-40B4-BE49-F238E27FC236}">
                <a16:creationId xmlns:a16="http://schemas.microsoft.com/office/drawing/2014/main" id="{5C528BC6-9B1A-FBD0-E6AE-E4138372A9C7}"/>
              </a:ext>
            </a:extLst>
          </p:cNvPr>
          <p:cNvGraphicFramePr/>
          <p:nvPr>
            <p:extLst>
              <p:ext uri="{D42A27DB-BD31-4B8C-83A1-F6EECF244321}">
                <p14:modId xmlns:p14="http://schemas.microsoft.com/office/powerpoint/2010/main" val="1378194606"/>
              </p:ext>
            </p:extLst>
          </p:nvPr>
        </p:nvGraphicFramePr>
        <p:xfrm>
          <a:off x="4552122" y="1401416"/>
          <a:ext cx="8229599" cy="52396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55572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D4847A-7E0C-E907-1703-83E5D6EDE29F}"/>
              </a:ext>
            </a:extLst>
          </p:cNvPr>
          <p:cNvSpPr>
            <a:spLocks noGrp="1"/>
          </p:cNvSpPr>
          <p:nvPr>
            <p:ph idx="1"/>
          </p:nvPr>
        </p:nvSpPr>
        <p:spPr>
          <a:xfrm>
            <a:off x="397989" y="1397238"/>
            <a:ext cx="11386643" cy="387926"/>
          </a:xfrm>
        </p:spPr>
        <p:txBody>
          <a:bodyPr/>
          <a:lstStyle/>
          <a:p>
            <a:pPr marL="0" indent="0">
              <a:buNone/>
            </a:pPr>
            <a:r>
              <a:rPr lang="en-GB" sz="1800" dirty="0"/>
              <a:t>Each core capability includes the following criteria offered as standard features for all assured DSCR solutions:</a:t>
            </a:r>
            <a:endParaRPr lang="en-GB" dirty="0"/>
          </a:p>
        </p:txBody>
      </p:sp>
      <p:sp>
        <p:nvSpPr>
          <p:cNvPr id="3" name="Slide Number Placeholder 2">
            <a:extLst>
              <a:ext uri="{FF2B5EF4-FFF2-40B4-BE49-F238E27FC236}">
                <a16:creationId xmlns:a16="http://schemas.microsoft.com/office/drawing/2014/main" id="{1192EC43-5E82-28F6-E589-B66017F3D825}"/>
              </a:ext>
            </a:extLst>
          </p:cNvPr>
          <p:cNvSpPr>
            <a:spLocks noGrp="1"/>
          </p:cNvSpPr>
          <p:nvPr>
            <p:ph type="sldNum" sz="quarter" idx="12"/>
          </p:nvPr>
        </p:nvSpPr>
        <p:spPr/>
        <p:txBody>
          <a:bodyPr/>
          <a:lstStyle/>
          <a:p>
            <a:fld id="{E76F84FA-B8EB-462F-97BA-032CB76B4E3A}" type="slidenum">
              <a:rPr lang="en-GB" smtClean="0"/>
              <a:t>6</a:t>
            </a:fld>
            <a:endParaRPr lang="en-GB"/>
          </a:p>
        </p:txBody>
      </p:sp>
      <p:sp>
        <p:nvSpPr>
          <p:cNvPr id="4" name="Title 3">
            <a:extLst>
              <a:ext uri="{FF2B5EF4-FFF2-40B4-BE49-F238E27FC236}">
                <a16:creationId xmlns:a16="http://schemas.microsoft.com/office/drawing/2014/main" id="{5BE883E6-3237-7535-E293-2E3B31B30B6F}"/>
              </a:ext>
            </a:extLst>
          </p:cNvPr>
          <p:cNvSpPr>
            <a:spLocks noGrp="1"/>
          </p:cNvSpPr>
          <p:nvPr>
            <p:ph type="title"/>
          </p:nvPr>
        </p:nvSpPr>
        <p:spPr/>
        <p:txBody>
          <a:bodyPr>
            <a:normAutofit fontScale="90000"/>
          </a:bodyPr>
          <a:lstStyle/>
          <a:p>
            <a:r>
              <a:rPr lang="en-GB" dirty="0"/>
              <a:t>Core Capability Requirements</a:t>
            </a:r>
          </a:p>
        </p:txBody>
      </p:sp>
      <p:graphicFrame>
        <p:nvGraphicFramePr>
          <p:cNvPr id="5" name="Table 4">
            <a:extLst>
              <a:ext uri="{FF2B5EF4-FFF2-40B4-BE49-F238E27FC236}">
                <a16:creationId xmlns:a16="http://schemas.microsoft.com/office/drawing/2014/main" id="{DF7E4BD6-D236-6F2C-F2C0-12CF65275B79}"/>
              </a:ext>
            </a:extLst>
          </p:cNvPr>
          <p:cNvGraphicFramePr>
            <a:graphicFrameLocks/>
          </p:cNvGraphicFramePr>
          <p:nvPr>
            <p:extLst>
              <p:ext uri="{D42A27DB-BD31-4B8C-83A1-F6EECF244321}">
                <p14:modId xmlns:p14="http://schemas.microsoft.com/office/powerpoint/2010/main" val="1529572673"/>
              </p:ext>
            </p:extLst>
          </p:nvPr>
        </p:nvGraphicFramePr>
        <p:xfrm>
          <a:off x="1041400" y="1814981"/>
          <a:ext cx="10093474" cy="1676400"/>
        </p:xfrm>
        <a:graphic>
          <a:graphicData uri="http://schemas.openxmlformats.org/drawingml/2006/table">
            <a:tbl>
              <a:tblPr firstRow="1" bandRow="1">
                <a:tableStyleId>{5C22544A-7EE6-4342-B048-85BDC9FD1C3A}</a:tableStyleId>
              </a:tblPr>
              <a:tblGrid>
                <a:gridCol w="10093474">
                  <a:extLst>
                    <a:ext uri="{9D8B030D-6E8A-4147-A177-3AD203B41FA5}">
                      <a16:colId xmlns:a16="http://schemas.microsoft.com/office/drawing/2014/main" val="526830796"/>
                    </a:ext>
                  </a:extLst>
                </a:gridCol>
              </a:tblGrid>
              <a:tr h="0">
                <a:tc>
                  <a:txBody>
                    <a:bodyPr/>
                    <a:lstStyle/>
                    <a:p>
                      <a:r>
                        <a:rPr lang="en-GB" sz="1400" dirty="0">
                          <a:latin typeface="Arial" panose="020B0604020202020204" pitchFamily="34" charset="0"/>
                          <a:cs typeface="Arial" panose="020B0604020202020204" pitchFamily="34" charset="0"/>
                        </a:rPr>
                        <a:t>1. The solution must support inclusive care planning and needs assessment and include the capability:</a:t>
                      </a:r>
                    </a:p>
                  </a:txBody>
                  <a:tcPr anchor="ctr">
                    <a:solidFill>
                      <a:srgbClr val="005EB8"/>
                    </a:solidFill>
                  </a:tcPr>
                </a:tc>
                <a:extLst>
                  <a:ext uri="{0D108BD9-81ED-4DB2-BD59-A6C34878D82A}">
                    <a16:rowId xmlns:a16="http://schemas.microsoft.com/office/drawing/2014/main" val="1785479990"/>
                  </a:ext>
                </a:extLst>
              </a:tr>
              <a:tr h="0">
                <a:tc>
                  <a:txBody>
                    <a:bodyPr/>
                    <a:lstStyle/>
                    <a:p>
                      <a:pPr marL="285750" indent="-285750" algn="l" fontAlgn="b">
                        <a:buFont typeface="Arial" panose="020B0604020202020204" pitchFamily="34" charset="0"/>
                        <a:buChar char="•"/>
                      </a:pPr>
                      <a:r>
                        <a:rPr lang="en-GB" sz="1400" b="0" i="0" u="none" strike="noStrike" dirty="0">
                          <a:solidFill>
                            <a:srgbClr val="404041"/>
                          </a:solidFill>
                          <a:effectLst/>
                          <a:latin typeface="Muli"/>
                        </a:rPr>
                        <a:t>To capture a person-centred care plan</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To undertake and capture care needs assessments using templates / pre-built criteria</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To create care plans using templates / pre-built care plans</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For a social care provider to add to care plan templates / pre-built care plans</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To involve an individual in the process of planning their own care</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To set a target outcome/goal for the individual receiving care and an associated list of tasks/action</a:t>
                      </a:r>
                    </a:p>
                  </a:txBody>
                  <a:tcPr anchor="b">
                    <a:solidFill>
                      <a:schemeClr val="bg1">
                        <a:lumMod val="95000"/>
                      </a:schemeClr>
                    </a:solidFill>
                  </a:tcPr>
                </a:tc>
                <a:extLst>
                  <a:ext uri="{0D108BD9-81ED-4DB2-BD59-A6C34878D82A}">
                    <a16:rowId xmlns:a16="http://schemas.microsoft.com/office/drawing/2014/main" val="4155044613"/>
                  </a:ext>
                </a:extLst>
              </a:tr>
            </a:tbl>
          </a:graphicData>
        </a:graphic>
      </p:graphicFrame>
      <p:graphicFrame>
        <p:nvGraphicFramePr>
          <p:cNvPr id="6" name="Table 5">
            <a:extLst>
              <a:ext uri="{FF2B5EF4-FFF2-40B4-BE49-F238E27FC236}">
                <a16:creationId xmlns:a16="http://schemas.microsoft.com/office/drawing/2014/main" id="{14257091-3BCA-699C-6C3E-7AD155043C87}"/>
              </a:ext>
            </a:extLst>
          </p:cNvPr>
          <p:cNvGraphicFramePr>
            <a:graphicFrameLocks/>
          </p:cNvGraphicFramePr>
          <p:nvPr>
            <p:extLst>
              <p:ext uri="{D42A27DB-BD31-4B8C-83A1-F6EECF244321}">
                <p14:modId xmlns:p14="http://schemas.microsoft.com/office/powerpoint/2010/main" val="1337902206"/>
              </p:ext>
            </p:extLst>
          </p:nvPr>
        </p:nvGraphicFramePr>
        <p:xfrm>
          <a:off x="1041399" y="3610098"/>
          <a:ext cx="10093475" cy="2529840"/>
        </p:xfrm>
        <a:graphic>
          <a:graphicData uri="http://schemas.openxmlformats.org/drawingml/2006/table">
            <a:tbl>
              <a:tblPr firstRow="1" bandRow="1">
                <a:tableStyleId>{5C22544A-7EE6-4342-B048-85BDC9FD1C3A}</a:tableStyleId>
              </a:tblPr>
              <a:tblGrid>
                <a:gridCol w="10093475">
                  <a:extLst>
                    <a:ext uri="{9D8B030D-6E8A-4147-A177-3AD203B41FA5}">
                      <a16:colId xmlns:a16="http://schemas.microsoft.com/office/drawing/2014/main" val="526830796"/>
                    </a:ext>
                  </a:extLst>
                </a:gridCol>
              </a:tblGrid>
              <a:tr h="0">
                <a:tc>
                  <a:txBody>
                    <a:bodyPr/>
                    <a:lstStyle/>
                    <a:p>
                      <a:r>
                        <a:rPr lang="en-GB" sz="1400" dirty="0">
                          <a:latin typeface="Arial" panose="020B0604020202020204" pitchFamily="34" charset="0"/>
                          <a:cs typeface="Arial" panose="020B0604020202020204" pitchFamily="34" charset="0"/>
                        </a:rPr>
                        <a:t>2. The system must capture real-time, auditable records, notes, and observations that can be accessed at the point of care and include the capability to:</a:t>
                      </a:r>
                    </a:p>
                  </a:txBody>
                  <a:tcPr anchor="ctr">
                    <a:solidFill>
                      <a:srgbClr val="005EB8"/>
                    </a:solidFill>
                  </a:tcPr>
                </a:tc>
                <a:extLst>
                  <a:ext uri="{0D108BD9-81ED-4DB2-BD59-A6C34878D82A}">
                    <a16:rowId xmlns:a16="http://schemas.microsoft.com/office/drawing/2014/main" val="1785479990"/>
                  </a:ext>
                </a:extLst>
              </a:tr>
              <a:tr h="0">
                <a:tc>
                  <a:txBody>
                    <a:bodyPr/>
                    <a:lstStyle/>
                    <a:p>
                      <a:pPr marL="285750" indent="-285750" algn="l" fontAlgn="b">
                        <a:buFont typeface="Arial" panose="020B0604020202020204" pitchFamily="34" charset="0"/>
                        <a:buChar char="•"/>
                      </a:pPr>
                      <a:r>
                        <a:rPr lang="en-GB" sz="1400" b="0" i="0" u="none" strike="noStrike" dirty="0">
                          <a:solidFill>
                            <a:srgbClr val="404041"/>
                          </a:solidFill>
                          <a:effectLst/>
                          <a:latin typeface="Muli"/>
                        </a:rPr>
                        <a:t>To capture structured data for routine tasks, for example when tasks have been completed, that is linked to the care plan, including for plans a carer did not create</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To capture unstructured data, for example, information about activities, patient comments etc., that is linked to the care plan, including for plans a carer did not create</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For data to be captured and displayed consistently throughout the system so that it is easy to absorb</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To provide a longitudinal picture of the care provided to an individual over time</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To capture written notes</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To capture verbal notes that are converted to unstructured text</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To upload existing third party documents and images</a:t>
                      </a:r>
                    </a:p>
                  </a:txBody>
                  <a:tcPr anchor="b">
                    <a:solidFill>
                      <a:schemeClr val="bg1">
                        <a:lumMod val="95000"/>
                      </a:schemeClr>
                    </a:solidFill>
                  </a:tcPr>
                </a:tc>
                <a:extLst>
                  <a:ext uri="{0D108BD9-81ED-4DB2-BD59-A6C34878D82A}">
                    <a16:rowId xmlns:a16="http://schemas.microsoft.com/office/drawing/2014/main" val="4155044613"/>
                  </a:ext>
                </a:extLst>
              </a:tr>
            </a:tbl>
          </a:graphicData>
        </a:graphic>
      </p:graphicFrame>
    </p:spTree>
    <p:extLst>
      <p:ext uri="{BB962C8B-B14F-4D97-AF65-F5344CB8AC3E}">
        <p14:creationId xmlns:p14="http://schemas.microsoft.com/office/powerpoint/2010/main" val="2459296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45519B-EDBD-E642-280D-410168FE5311}"/>
              </a:ext>
            </a:extLst>
          </p:cNvPr>
          <p:cNvSpPr>
            <a:spLocks noGrp="1"/>
          </p:cNvSpPr>
          <p:nvPr>
            <p:ph type="sldNum" sz="quarter" idx="12"/>
          </p:nvPr>
        </p:nvSpPr>
        <p:spPr/>
        <p:txBody>
          <a:bodyPr/>
          <a:lstStyle/>
          <a:p>
            <a:fld id="{E76F84FA-B8EB-462F-97BA-032CB76B4E3A}" type="slidenum">
              <a:rPr lang="en-GB" smtClean="0"/>
              <a:t>7</a:t>
            </a:fld>
            <a:endParaRPr lang="en-GB"/>
          </a:p>
        </p:txBody>
      </p:sp>
      <p:sp>
        <p:nvSpPr>
          <p:cNvPr id="4" name="Title 3">
            <a:extLst>
              <a:ext uri="{FF2B5EF4-FFF2-40B4-BE49-F238E27FC236}">
                <a16:creationId xmlns:a16="http://schemas.microsoft.com/office/drawing/2014/main" id="{C6745DCF-D5DD-3B12-A7E7-128175BA80BE}"/>
              </a:ext>
            </a:extLst>
          </p:cNvPr>
          <p:cNvSpPr>
            <a:spLocks noGrp="1"/>
          </p:cNvSpPr>
          <p:nvPr>
            <p:ph type="title"/>
          </p:nvPr>
        </p:nvSpPr>
        <p:spPr/>
        <p:txBody>
          <a:bodyPr>
            <a:normAutofit fontScale="90000"/>
          </a:bodyPr>
          <a:lstStyle/>
          <a:p>
            <a:r>
              <a:rPr lang="en-GB" dirty="0"/>
              <a:t>Core Capability Requirements</a:t>
            </a:r>
          </a:p>
        </p:txBody>
      </p:sp>
      <p:graphicFrame>
        <p:nvGraphicFramePr>
          <p:cNvPr id="5" name="Table 4">
            <a:extLst>
              <a:ext uri="{FF2B5EF4-FFF2-40B4-BE49-F238E27FC236}">
                <a16:creationId xmlns:a16="http://schemas.microsoft.com/office/drawing/2014/main" id="{6C83400C-863A-CBE8-88AC-C9A39808AEC5}"/>
              </a:ext>
            </a:extLst>
          </p:cNvPr>
          <p:cNvGraphicFramePr>
            <a:graphicFrameLocks/>
          </p:cNvGraphicFramePr>
          <p:nvPr>
            <p:extLst>
              <p:ext uri="{D42A27DB-BD31-4B8C-83A1-F6EECF244321}">
                <p14:modId xmlns:p14="http://schemas.microsoft.com/office/powerpoint/2010/main" val="788447773"/>
              </p:ext>
            </p:extLst>
          </p:nvPr>
        </p:nvGraphicFramePr>
        <p:xfrm>
          <a:off x="1054100" y="1785164"/>
          <a:ext cx="10092211" cy="2103120"/>
        </p:xfrm>
        <a:graphic>
          <a:graphicData uri="http://schemas.openxmlformats.org/drawingml/2006/table">
            <a:tbl>
              <a:tblPr firstRow="1" bandRow="1">
                <a:tableStyleId>{5C22544A-7EE6-4342-B048-85BDC9FD1C3A}</a:tableStyleId>
              </a:tblPr>
              <a:tblGrid>
                <a:gridCol w="10092211">
                  <a:extLst>
                    <a:ext uri="{9D8B030D-6E8A-4147-A177-3AD203B41FA5}">
                      <a16:colId xmlns:a16="http://schemas.microsoft.com/office/drawing/2014/main" val="526830796"/>
                    </a:ext>
                  </a:extLst>
                </a:gridCol>
              </a:tblGrid>
              <a:tr h="218207">
                <a:tc>
                  <a:txBody>
                    <a:bodyPr/>
                    <a:lstStyle/>
                    <a:p>
                      <a:r>
                        <a:rPr lang="en-GB" sz="1400" dirty="0">
                          <a:latin typeface="Arial" panose="020B0604020202020204" pitchFamily="34" charset="0"/>
                          <a:cs typeface="Arial" panose="020B0604020202020204" pitchFamily="34" charset="0"/>
                        </a:rPr>
                        <a:t>3. The system must support task planning, allocation, management and completion and include the capability: </a:t>
                      </a:r>
                    </a:p>
                  </a:txBody>
                  <a:tcPr anchor="ctr">
                    <a:solidFill>
                      <a:srgbClr val="005EB8"/>
                    </a:solidFill>
                  </a:tcPr>
                </a:tc>
                <a:extLst>
                  <a:ext uri="{0D108BD9-81ED-4DB2-BD59-A6C34878D82A}">
                    <a16:rowId xmlns:a16="http://schemas.microsoft.com/office/drawing/2014/main" val="1785479990"/>
                  </a:ext>
                </a:extLst>
              </a:tr>
              <a:tr h="1434883">
                <a:tc>
                  <a:txBody>
                    <a:bodyPr/>
                    <a:lstStyle/>
                    <a:p>
                      <a:pPr marL="285750" indent="-285750" algn="l" fontAlgn="b">
                        <a:buFont typeface="Arial" panose="020B0604020202020204" pitchFamily="34" charset="0"/>
                        <a:buChar char="•"/>
                      </a:pPr>
                      <a:r>
                        <a:rPr lang="en-GB" sz="1400" b="0" i="0" u="none" strike="noStrike" dirty="0">
                          <a:solidFill>
                            <a:srgbClr val="404041"/>
                          </a:solidFill>
                          <a:effectLst/>
                          <a:latin typeface="Muli"/>
                        </a:rPr>
                        <a:t>To allocate tasks to the most appropriate staff members</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To provide information about the status of tasks in real-time</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To provide a list of tasks assigned to an individual care worker showing which are outstanding and which have been completed</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To manually identify priority tasks that require action</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To automatically flag overdue tasks</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To actively calculate an individual’s risk and flag the need for a care plan/activity to be reviewed as a result of rising risk</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To generate handover information for shift changes etc. to ensure continuity of care</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To provide an aggregated dashboard view of the status of tasks for a care manager to view</a:t>
                      </a:r>
                    </a:p>
                  </a:txBody>
                  <a:tcPr anchor="b">
                    <a:solidFill>
                      <a:schemeClr val="bg1">
                        <a:lumMod val="95000"/>
                      </a:schemeClr>
                    </a:solidFill>
                  </a:tcPr>
                </a:tc>
                <a:extLst>
                  <a:ext uri="{0D108BD9-81ED-4DB2-BD59-A6C34878D82A}">
                    <a16:rowId xmlns:a16="http://schemas.microsoft.com/office/drawing/2014/main" val="4155044613"/>
                  </a:ext>
                </a:extLst>
              </a:tr>
            </a:tbl>
          </a:graphicData>
        </a:graphic>
      </p:graphicFrame>
      <p:graphicFrame>
        <p:nvGraphicFramePr>
          <p:cNvPr id="6" name="Table 5">
            <a:extLst>
              <a:ext uri="{FF2B5EF4-FFF2-40B4-BE49-F238E27FC236}">
                <a16:creationId xmlns:a16="http://schemas.microsoft.com/office/drawing/2014/main" id="{DFCDFE4B-7B40-BF74-F792-DC68D17EF1E3}"/>
              </a:ext>
            </a:extLst>
          </p:cNvPr>
          <p:cNvGraphicFramePr>
            <a:graphicFrameLocks/>
          </p:cNvGraphicFramePr>
          <p:nvPr>
            <p:extLst>
              <p:ext uri="{D42A27DB-BD31-4B8C-83A1-F6EECF244321}">
                <p14:modId xmlns:p14="http://schemas.microsoft.com/office/powerpoint/2010/main" val="3172841599"/>
              </p:ext>
            </p:extLst>
          </p:nvPr>
        </p:nvGraphicFramePr>
        <p:xfrm>
          <a:off x="1049410" y="3992709"/>
          <a:ext cx="10083800" cy="2103120"/>
        </p:xfrm>
        <a:graphic>
          <a:graphicData uri="http://schemas.openxmlformats.org/drawingml/2006/table">
            <a:tbl>
              <a:tblPr firstRow="1" bandRow="1">
                <a:tableStyleId>{5C22544A-7EE6-4342-B048-85BDC9FD1C3A}</a:tableStyleId>
              </a:tblPr>
              <a:tblGrid>
                <a:gridCol w="10083800">
                  <a:extLst>
                    <a:ext uri="{9D8B030D-6E8A-4147-A177-3AD203B41FA5}">
                      <a16:colId xmlns:a16="http://schemas.microsoft.com/office/drawing/2014/main" val="526830796"/>
                    </a:ext>
                  </a:extLst>
                </a:gridCol>
              </a:tblGrid>
              <a:tr h="0">
                <a:tc>
                  <a:txBody>
                    <a:bodyPr/>
                    <a:lstStyle/>
                    <a:p>
                      <a:r>
                        <a:rPr lang="en-GB" sz="1400" dirty="0">
                          <a:latin typeface="Arial" panose="020B0604020202020204" pitchFamily="34" charset="0"/>
                          <a:cs typeface="Arial" panose="020B0604020202020204" pitchFamily="34" charset="0"/>
                        </a:rPr>
                        <a:t>4. The system must provide controlled access to data and include the capability:</a:t>
                      </a:r>
                    </a:p>
                  </a:txBody>
                  <a:tcPr anchor="ctr">
                    <a:solidFill>
                      <a:srgbClr val="005EB8"/>
                    </a:solidFill>
                  </a:tcPr>
                </a:tc>
                <a:extLst>
                  <a:ext uri="{0D108BD9-81ED-4DB2-BD59-A6C34878D82A}">
                    <a16:rowId xmlns:a16="http://schemas.microsoft.com/office/drawing/2014/main" val="1785479990"/>
                  </a:ext>
                </a:extLst>
              </a:tr>
              <a:tr h="0">
                <a:tc>
                  <a:txBody>
                    <a:bodyPr/>
                    <a:lstStyle/>
                    <a:p>
                      <a:pPr marL="285750" indent="-285750" algn="l" fontAlgn="b">
                        <a:buFont typeface="Arial" panose="020B0604020202020204" pitchFamily="34" charset="0"/>
                        <a:buChar char="•"/>
                      </a:pPr>
                      <a:r>
                        <a:rPr lang="en-GB" sz="1400" b="0" i="0" u="none" strike="noStrike" dirty="0">
                          <a:solidFill>
                            <a:srgbClr val="404041"/>
                          </a:solidFill>
                          <a:effectLst/>
                          <a:latin typeface="Muli"/>
                        </a:rPr>
                        <a:t>For an individual to view their own care plan and record</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For an authorised care worker to view care plans, assessments and records, including ones they did not create</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For an authorised care worker to edit and update care plans, assessments and records, including ones they did not create</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For authorised health professionals to view care plans, assessments and records, including ones they did not create</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For authorised health professionals to edit care plans, assessments and records, including ones they did not create</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For a version of the care record and plan to be viewable on third party devices</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For a social care provider to set appropriate access controls for who can create, view and edit care plans and records</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To maintain an audit log of all changes to a care record including who accessed the record, the date and what changes were made</a:t>
                      </a:r>
                    </a:p>
                  </a:txBody>
                  <a:tcPr anchor="b">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21" name="Content Placeholder 1">
            <a:extLst>
              <a:ext uri="{FF2B5EF4-FFF2-40B4-BE49-F238E27FC236}">
                <a16:creationId xmlns:a16="http://schemas.microsoft.com/office/drawing/2014/main" id="{28697236-C6EA-1615-F27F-B83B2A4A778A}"/>
              </a:ext>
            </a:extLst>
          </p:cNvPr>
          <p:cNvSpPr>
            <a:spLocks noGrp="1"/>
          </p:cNvSpPr>
          <p:nvPr>
            <p:ph idx="1"/>
          </p:nvPr>
        </p:nvSpPr>
        <p:spPr>
          <a:xfrm>
            <a:off x="397989" y="1397238"/>
            <a:ext cx="11386643" cy="387926"/>
          </a:xfrm>
        </p:spPr>
        <p:txBody>
          <a:bodyPr/>
          <a:lstStyle/>
          <a:p>
            <a:pPr marL="0" indent="0">
              <a:buNone/>
            </a:pPr>
            <a:r>
              <a:rPr lang="en-GB" sz="1800" dirty="0"/>
              <a:t>Each core capability includes the following criteria offered as standard features for all assured DSCR solutions:</a:t>
            </a:r>
            <a:endParaRPr lang="en-GB" dirty="0"/>
          </a:p>
        </p:txBody>
      </p:sp>
    </p:spTree>
    <p:extLst>
      <p:ext uri="{BB962C8B-B14F-4D97-AF65-F5344CB8AC3E}">
        <p14:creationId xmlns:p14="http://schemas.microsoft.com/office/powerpoint/2010/main" val="1225614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C7511B7-D937-E6D6-DAE8-04E6B0C1E07A}"/>
              </a:ext>
            </a:extLst>
          </p:cNvPr>
          <p:cNvSpPr>
            <a:spLocks noGrp="1"/>
          </p:cNvSpPr>
          <p:nvPr>
            <p:ph type="sldNum" sz="quarter" idx="12"/>
          </p:nvPr>
        </p:nvSpPr>
        <p:spPr/>
        <p:txBody>
          <a:bodyPr/>
          <a:lstStyle/>
          <a:p>
            <a:fld id="{E76F84FA-B8EB-462F-97BA-032CB76B4E3A}" type="slidenum">
              <a:rPr lang="en-GB" smtClean="0"/>
              <a:t>8</a:t>
            </a:fld>
            <a:endParaRPr lang="en-GB"/>
          </a:p>
        </p:txBody>
      </p:sp>
      <p:sp>
        <p:nvSpPr>
          <p:cNvPr id="4" name="Title 3">
            <a:extLst>
              <a:ext uri="{FF2B5EF4-FFF2-40B4-BE49-F238E27FC236}">
                <a16:creationId xmlns:a16="http://schemas.microsoft.com/office/drawing/2014/main" id="{DC75068F-71F6-51DA-DFA7-2D3BBBB766F1}"/>
              </a:ext>
            </a:extLst>
          </p:cNvPr>
          <p:cNvSpPr>
            <a:spLocks noGrp="1"/>
          </p:cNvSpPr>
          <p:nvPr>
            <p:ph type="title"/>
          </p:nvPr>
        </p:nvSpPr>
        <p:spPr/>
        <p:txBody>
          <a:bodyPr>
            <a:normAutofit fontScale="90000"/>
          </a:bodyPr>
          <a:lstStyle/>
          <a:p>
            <a:r>
              <a:rPr lang="en-GB" dirty="0"/>
              <a:t>Core Capability Requirements</a:t>
            </a:r>
          </a:p>
        </p:txBody>
      </p:sp>
      <p:graphicFrame>
        <p:nvGraphicFramePr>
          <p:cNvPr id="5" name="Table 4">
            <a:extLst>
              <a:ext uri="{FF2B5EF4-FFF2-40B4-BE49-F238E27FC236}">
                <a16:creationId xmlns:a16="http://schemas.microsoft.com/office/drawing/2014/main" id="{265A4F06-BAA4-7E77-8F25-90A907F71468}"/>
              </a:ext>
            </a:extLst>
          </p:cNvPr>
          <p:cNvGraphicFramePr>
            <a:graphicFrameLocks/>
          </p:cNvGraphicFramePr>
          <p:nvPr>
            <p:extLst>
              <p:ext uri="{D42A27DB-BD31-4B8C-83A1-F6EECF244321}">
                <p14:modId xmlns:p14="http://schemas.microsoft.com/office/powerpoint/2010/main" val="2876708723"/>
              </p:ext>
            </p:extLst>
          </p:nvPr>
        </p:nvGraphicFramePr>
        <p:xfrm>
          <a:off x="1066799" y="2023184"/>
          <a:ext cx="10058401" cy="1249680"/>
        </p:xfrm>
        <a:graphic>
          <a:graphicData uri="http://schemas.openxmlformats.org/drawingml/2006/table">
            <a:tbl>
              <a:tblPr firstRow="1" bandRow="1">
                <a:tableStyleId>{5C22544A-7EE6-4342-B048-85BDC9FD1C3A}</a:tableStyleId>
              </a:tblPr>
              <a:tblGrid>
                <a:gridCol w="10058401">
                  <a:extLst>
                    <a:ext uri="{9D8B030D-6E8A-4147-A177-3AD203B41FA5}">
                      <a16:colId xmlns:a16="http://schemas.microsoft.com/office/drawing/2014/main" val="526830796"/>
                    </a:ext>
                  </a:extLst>
                </a:gridCol>
              </a:tblGrid>
              <a:tr h="0">
                <a:tc>
                  <a:txBody>
                    <a:bodyPr/>
                    <a:lstStyle/>
                    <a:p>
                      <a:r>
                        <a:rPr lang="en-GB" sz="1400" dirty="0">
                          <a:latin typeface="Arial" panose="020B0604020202020204" pitchFamily="34" charset="0"/>
                          <a:cs typeface="Arial" panose="020B0604020202020204" pitchFamily="34" charset="0"/>
                        </a:rPr>
                        <a:t>5. The system must be able to share data with other systems and care settings and include the capability:</a:t>
                      </a:r>
                    </a:p>
                  </a:txBody>
                  <a:tcPr anchor="ctr">
                    <a:solidFill>
                      <a:srgbClr val="005EB8"/>
                    </a:solidFill>
                  </a:tcPr>
                </a:tc>
                <a:extLst>
                  <a:ext uri="{0D108BD9-81ED-4DB2-BD59-A6C34878D82A}">
                    <a16:rowId xmlns:a16="http://schemas.microsoft.com/office/drawing/2014/main" val="1785479990"/>
                  </a:ext>
                </a:extLst>
              </a:tr>
              <a:tr h="0">
                <a:tc>
                  <a:txBody>
                    <a:bodyPr/>
                    <a:lstStyle/>
                    <a:p>
                      <a:pPr marL="285750" indent="-285750" algn="l" fontAlgn="b">
                        <a:buFont typeface="Arial" panose="020B0604020202020204" pitchFamily="34" charset="0"/>
                        <a:buChar char="•"/>
                      </a:pPr>
                      <a:r>
                        <a:rPr lang="en-GB" sz="1400" b="0" i="0" u="none" strike="noStrike" dirty="0">
                          <a:solidFill>
                            <a:srgbClr val="404041"/>
                          </a:solidFill>
                          <a:effectLst/>
                          <a:latin typeface="Muli"/>
                        </a:rPr>
                        <a:t>To export data, including data from locally generated reports, in a flat-file format (e.g. PDF)</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To export data, including data from locally generated reports, in an interrogatable and importable file format (e.g. CSV)</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For documents to be uploaded into an individual’s care record</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To produce key information for emergency hospital admissions in a format that is compliant with standards</a:t>
                      </a:r>
                    </a:p>
                  </a:txBody>
                  <a:tcPr anchor="b">
                    <a:solidFill>
                      <a:schemeClr val="bg1">
                        <a:lumMod val="95000"/>
                      </a:schemeClr>
                    </a:solidFill>
                  </a:tcPr>
                </a:tc>
                <a:extLst>
                  <a:ext uri="{0D108BD9-81ED-4DB2-BD59-A6C34878D82A}">
                    <a16:rowId xmlns:a16="http://schemas.microsoft.com/office/drawing/2014/main" val="4155044613"/>
                  </a:ext>
                </a:extLst>
              </a:tr>
            </a:tbl>
          </a:graphicData>
        </a:graphic>
      </p:graphicFrame>
      <p:graphicFrame>
        <p:nvGraphicFramePr>
          <p:cNvPr id="6" name="Table 5">
            <a:extLst>
              <a:ext uri="{FF2B5EF4-FFF2-40B4-BE49-F238E27FC236}">
                <a16:creationId xmlns:a16="http://schemas.microsoft.com/office/drawing/2014/main" id="{F89D059B-D74F-543B-8A70-645D38F95E2F}"/>
              </a:ext>
            </a:extLst>
          </p:cNvPr>
          <p:cNvGraphicFramePr>
            <a:graphicFrameLocks/>
          </p:cNvGraphicFramePr>
          <p:nvPr>
            <p:extLst>
              <p:ext uri="{D42A27DB-BD31-4B8C-83A1-F6EECF244321}">
                <p14:modId xmlns:p14="http://schemas.microsoft.com/office/powerpoint/2010/main" val="3604927631"/>
              </p:ext>
            </p:extLst>
          </p:nvPr>
        </p:nvGraphicFramePr>
        <p:xfrm>
          <a:off x="1076180" y="3429000"/>
          <a:ext cx="10049020" cy="1676400"/>
        </p:xfrm>
        <a:graphic>
          <a:graphicData uri="http://schemas.openxmlformats.org/drawingml/2006/table">
            <a:tbl>
              <a:tblPr firstRow="1" bandRow="1">
                <a:tableStyleId>{5C22544A-7EE6-4342-B048-85BDC9FD1C3A}</a:tableStyleId>
              </a:tblPr>
              <a:tblGrid>
                <a:gridCol w="10049020">
                  <a:extLst>
                    <a:ext uri="{9D8B030D-6E8A-4147-A177-3AD203B41FA5}">
                      <a16:colId xmlns:a16="http://schemas.microsoft.com/office/drawing/2014/main" val="526830796"/>
                    </a:ext>
                  </a:extLst>
                </a:gridCol>
              </a:tblGrid>
              <a:tr h="0">
                <a:tc>
                  <a:txBody>
                    <a:bodyPr/>
                    <a:lstStyle/>
                    <a:p>
                      <a:r>
                        <a:rPr lang="en-GB" sz="1400" dirty="0">
                          <a:latin typeface="Arial" panose="020B0604020202020204" pitchFamily="34" charset="0"/>
                          <a:cs typeface="Arial" panose="020B0604020202020204" pitchFamily="34" charset="0"/>
                        </a:rPr>
                        <a:t>6. The system must support the operation and management of a care setting and include the capability:</a:t>
                      </a:r>
                    </a:p>
                  </a:txBody>
                  <a:tcPr anchor="ctr">
                    <a:solidFill>
                      <a:srgbClr val="005EB8"/>
                    </a:solidFill>
                  </a:tcPr>
                </a:tc>
                <a:extLst>
                  <a:ext uri="{0D108BD9-81ED-4DB2-BD59-A6C34878D82A}">
                    <a16:rowId xmlns:a16="http://schemas.microsoft.com/office/drawing/2014/main" val="1785479990"/>
                  </a:ext>
                </a:extLst>
              </a:tr>
              <a:tr h="0">
                <a:tc>
                  <a:txBody>
                    <a:bodyPr/>
                    <a:lstStyle/>
                    <a:p>
                      <a:pPr marL="285750" indent="-285750" algn="l" fontAlgn="b">
                        <a:buFont typeface="Arial" panose="020B0604020202020204" pitchFamily="34" charset="0"/>
                        <a:buChar char="•"/>
                      </a:pPr>
                      <a:r>
                        <a:rPr lang="en-GB" sz="1400" b="0" i="0" u="none" strike="noStrike" dirty="0">
                          <a:solidFill>
                            <a:srgbClr val="404041"/>
                          </a:solidFill>
                          <a:effectLst/>
                          <a:latin typeface="Muli"/>
                        </a:rPr>
                        <a:t>For social care providers to generate, save and amend prebuilt summary reports for individual recipients of care. Please demonstrate your five most frequently used reports in your video</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For social care providers to generate, save and amend prebuilt summary reports at a site and service level. Please demonstrate your five most frequently used reports in your video</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To see a chronology of interactions and activities for auditing/inspection purposes and to manage incidents</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To provide reports that support a care provider to meet the Key Lines of Enquiry of the CQC inspection regime</a:t>
                      </a:r>
                    </a:p>
                  </a:txBody>
                  <a:tcPr anchor="b">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7" name="Content Placeholder 1">
            <a:extLst>
              <a:ext uri="{FF2B5EF4-FFF2-40B4-BE49-F238E27FC236}">
                <a16:creationId xmlns:a16="http://schemas.microsoft.com/office/drawing/2014/main" id="{3AA71592-6AF9-16CC-5E8A-C0283EDF66D9}"/>
              </a:ext>
            </a:extLst>
          </p:cNvPr>
          <p:cNvSpPr>
            <a:spLocks noGrp="1"/>
          </p:cNvSpPr>
          <p:nvPr>
            <p:ph idx="1"/>
          </p:nvPr>
        </p:nvSpPr>
        <p:spPr>
          <a:xfrm>
            <a:off x="397989" y="1397238"/>
            <a:ext cx="11386643" cy="387926"/>
          </a:xfrm>
        </p:spPr>
        <p:txBody>
          <a:bodyPr/>
          <a:lstStyle/>
          <a:p>
            <a:pPr marL="0" indent="0">
              <a:buNone/>
            </a:pPr>
            <a:r>
              <a:rPr lang="en-GB" sz="1800" dirty="0"/>
              <a:t>Each core capability includes the following criteria offered as standard features for all assured DSCR solutions:</a:t>
            </a:r>
            <a:endParaRPr lang="en-GB" dirty="0"/>
          </a:p>
        </p:txBody>
      </p:sp>
    </p:spTree>
    <p:extLst>
      <p:ext uri="{BB962C8B-B14F-4D97-AF65-F5344CB8AC3E}">
        <p14:creationId xmlns:p14="http://schemas.microsoft.com/office/powerpoint/2010/main" val="258592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664BAA-49DD-45B1-83DC-24633E115F84}"/>
              </a:ext>
            </a:extLst>
          </p:cNvPr>
          <p:cNvSpPr/>
          <p:nvPr/>
        </p:nvSpPr>
        <p:spPr>
          <a:xfrm>
            <a:off x="0" y="0"/>
            <a:ext cx="4580878" cy="685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F4B929B-CD1D-439E-A261-275F6E66847C}"/>
              </a:ext>
            </a:extLst>
          </p:cNvPr>
          <p:cNvCxnSpPr/>
          <p:nvPr/>
        </p:nvCxnSpPr>
        <p:spPr>
          <a:xfrm flipH="1">
            <a:off x="319596" y="3524435"/>
            <a:ext cx="395944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096B8481-486E-6455-7F3A-9D722649FA1B}"/>
              </a:ext>
            </a:extLst>
          </p:cNvPr>
          <p:cNvPicPr>
            <a:picLocks noChangeAspect="1"/>
          </p:cNvPicPr>
          <p:nvPr/>
        </p:nvPicPr>
        <p:blipFill>
          <a:blip r:embed="rId2"/>
          <a:stretch>
            <a:fillRect/>
          </a:stretch>
        </p:blipFill>
        <p:spPr>
          <a:xfrm>
            <a:off x="10110651" y="0"/>
            <a:ext cx="2081349" cy="729157"/>
          </a:xfrm>
          <a:prstGeom prst="rect">
            <a:avLst/>
          </a:prstGeom>
        </p:spPr>
      </p:pic>
      <p:sp>
        <p:nvSpPr>
          <p:cNvPr id="3" name="Content Placeholder 1">
            <a:extLst>
              <a:ext uri="{FF2B5EF4-FFF2-40B4-BE49-F238E27FC236}">
                <a16:creationId xmlns:a16="http://schemas.microsoft.com/office/drawing/2014/main" id="{3E3E3230-117F-C567-E5F0-8FA3B0BD1D3D}"/>
              </a:ext>
            </a:extLst>
          </p:cNvPr>
          <p:cNvSpPr txBox="1">
            <a:spLocks/>
          </p:cNvSpPr>
          <p:nvPr/>
        </p:nvSpPr>
        <p:spPr>
          <a:xfrm>
            <a:off x="5133703" y="1397238"/>
            <a:ext cx="6650929" cy="4480034"/>
          </a:xfrm>
          <a:prstGeom prst="rect">
            <a:avLst/>
          </a:prstGeom>
        </p:spPr>
        <p:txBody>
          <a:bodyPr anchor="ct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The following profiles outline the additional features and details of the assured DSCR solutions that are suitable for domiciliary care providers, in addition to the core capabilities already listed. </a:t>
            </a:r>
          </a:p>
          <a:p>
            <a:pPr marL="0" indent="0">
              <a:buNone/>
            </a:pPr>
            <a:r>
              <a:rPr lang="en-GB" sz="1400" b="1" dirty="0"/>
              <a:t>For more information on an individual DSCR solution, we would encourage you to reach out to the supplier directly. </a:t>
            </a:r>
          </a:p>
          <a:p>
            <a:pPr marL="0" indent="0">
              <a:buNone/>
            </a:pPr>
            <a:r>
              <a:rPr lang="en-GB" sz="1400" dirty="0"/>
              <a:t>You can find a full list of the contact details, website links, and </a:t>
            </a:r>
            <a:r>
              <a:rPr lang="en-GB" sz="1400" dirty="0" err="1"/>
              <a:t>DiSC</a:t>
            </a:r>
            <a:r>
              <a:rPr lang="en-GB" sz="1400" dirty="0"/>
              <a:t> profiles of each assured solution at </a:t>
            </a:r>
            <a:r>
              <a:rPr lang="en-GB" sz="1400" dirty="0">
                <a:hlinkClick r:id="rId3" action="ppaction://hlinksldjump"/>
              </a:rPr>
              <a:t>the end of this pack</a:t>
            </a:r>
            <a:r>
              <a:rPr lang="en-GB" sz="1400" dirty="0"/>
              <a:t>. </a:t>
            </a:r>
          </a:p>
        </p:txBody>
      </p:sp>
      <p:sp>
        <p:nvSpPr>
          <p:cNvPr id="4" name="TextBox 3">
            <a:extLst>
              <a:ext uri="{FF2B5EF4-FFF2-40B4-BE49-F238E27FC236}">
                <a16:creationId xmlns:a16="http://schemas.microsoft.com/office/drawing/2014/main" id="{7C468A99-D83B-F833-7915-ED480641F855}"/>
              </a:ext>
            </a:extLst>
          </p:cNvPr>
          <p:cNvSpPr txBox="1"/>
          <p:nvPr/>
        </p:nvSpPr>
        <p:spPr>
          <a:xfrm>
            <a:off x="310719" y="2905780"/>
            <a:ext cx="3959440" cy="1661993"/>
          </a:xfrm>
          <a:prstGeom prst="rect">
            <a:avLst/>
          </a:prstGeom>
          <a:noFill/>
        </p:spPr>
        <p:txBody>
          <a:bodyPr wrap="square" rtlCol="0">
            <a:spAutoFit/>
          </a:bodyPr>
          <a:lstStyle/>
          <a:p>
            <a:pPr algn="ctr"/>
            <a:r>
              <a:rPr lang="en-GB" sz="2800" b="1" dirty="0">
                <a:solidFill>
                  <a:schemeClr val="bg1"/>
                </a:solidFill>
              </a:rPr>
              <a:t>Assured DSCR Solutions</a:t>
            </a:r>
          </a:p>
          <a:p>
            <a:pPr algn="ctr"/>
            <a:endParaRPr lang="en-GB" b="1" dirty="0">
              <a:solidFill>
                <a:schemeClr val="bg1"/>
              </a:solidFill>
            </a:endParaRPr>
          </a:p>
          <a:p>
            <a:pPr algn="ctr"/>
            <a:r>
              <a:rPr lang="en-GB" sz="2800" b="1" dirty="0">
                <a:solidFill>
                  <a:schemeClr val="bg1"/>
                </a:solidFill>
              </a:rPr>
              <a:t>Suitable for Domiciliary Care</a:t>
            </a:r>
          </a:p>
        </p:txBody>
      </p:sp>
    </p:spTree>
    <p:extLst>
      <p:ext uri="{BB962C8B-B14F-4D97-AF65-F5344CB8AC3E}">
        <p14:creationId xmlns:p14="http://schemas.microsoft.com/office/powerpoint/2010/main" val="420604523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C0FA79D0610746AE82182A19056167" ma:contentTypeVersion="18" ma:contentTypeDescription="Create a new document." ma:contentTypeScope="" ma:versionID="829c304f63187b0925b804961b4ce981">
  <xsd:schema xmlns:xsd="http://www.w3.org/2001/XMLSchema" xmlns:xs="http://www.w3.org/2001/XMLSchema" xmlns:p="http://schemas.microsoft.com/office/2006/metadata/properties" xmlns:ns1="http://schemas.microsoft.com/sharepoint/v3" xmlns:ns2="8b62255c-3043-41b5-aefa-8d656d28a5c0" xmlns:ns3="999b92dc-126b-4822-9652-4d49331344ef" targetNamespace="http://schemas.microsoft.com/office/2006/metadata/properties" ma:root="true" ma:fieldsID="48b79203aef54c2947c5c923e869c4e8" ns1:_="" ns2:_="" ns3:_="">
    <xsd:import namespace="http://schemas.microsoft.com/sharepoint/v3"/>
    <xsd:import namespace="8b62255c-3043-41b5-aefa-8d656d28a5c0"/>
    <xsd:import namespace="999b92dc-126b-4822-9652-4d49331344e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1:_ip_UnifiedCompliancePolicyProperties" minOccurs="0"/>
                <xsd:element ref="ns1:_ip_UnifiedCompliancePolicyUIActio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62255c-3043-41b5-aefa-8d656d28a5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99b92dc-126b-4822-9652-4d49331344e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717706e-0b66-42f3-8e2f-2fa5e08ee51e}" ma:internalName="TaxCatchAll" ma:showField="CatchAllData" ma:web="999b92dc-126b-4822-9652-4d49331344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8b62255c-3043-41b5-aefa-8d656d28a5c0">
      <Terms xmlns="http://schemas.microsoft.com/office/infopath/2007/PartnerControls"/>
    </lcf76f155ced4ddcb4097134ff3c332f>
    <TaxCatchAll xmlns="999b92dc-126b-4822-9652-4d49331344ef" xsi:nil="true"/>
    <SharedWithUsers xmlns="999b92dc-126b-4822-9652-4d49331344ef">
      <UserInfo>
        <DisplayName>WILLIAMS, Robert (ROYAL FREE LONDON NHS FOUNDATION TRUST)</DisplayName>
        <AccountId>108</AccountId>
        <AccountType/>
      </UserInfo>
      <UserInfo>
        <DisplayName>CLEARY, Michael (ROYAL FREE LONDON NHS FOUNDATION TRUST)</DisplayName>
        <AccountId>239</AccountId>
        <AccountType/>
      </UserInfo>
      <UserInfo>
        <DisplayName>FORDHAM-GOFFI, Lark (ROYAL FREE LONDON NHS FOUNDATION TRUST)</DisplayName>
        <AccountId>213</AccountId>
        <AccountType/>
      </UserInfo>
    </SharedWithUsers>
  </documentManagement>
</p:properties>
</file>

<file path=customXml/itemProps1.xml><?xml version="1.0" encoding="utf-8"?>
<ds:datastoreItem xmlns:ds="http://schemas.openxmlformats.org/officeDocument/2006/customXml" ds:itemID="{1C09B72C-44A4-4329-A569-F22A5398B2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b62255c-3043-41b5-aefa-8d656d28a5c0"/>
    <ds:schemaRef ds:uri="999b92dc-126b-4822-9652-4d49331344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AB372F-FB32-4657-AEDC-E4B9A25F03D7}">
  <ds:schemaRefs>
    <ds:schemaRef ds:uri="http://schemas.microsoft.com/sharepoint/v3/contenttype/forms"/>
  </ds:schemaRefs>
</ds:datastoreItem>
</file>

<file path=customXml/itemProps3.xml><?xml version="1.0" encoding="utf-8"?>
<ds:datastoreItem xmlns:ds="http://schemas.openxmlformats.org/officeDocument/2006/customXml" ds:itemID="{A25E636D-88C7-441F-B838-329B0EAFE1AF}">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8b62255c-3043-41b5-aefa-8d656d28a5c0"/>
    <ds:schemaRef ds:uri="http://schemas.microsoft.com/sharepoint/v3"/>
    <ds:schemaRef ds:uri="http://purl.org/dc/terms/"/>
    <ds:schemaRef ds:uri="999b92dc-126b-4822-9652-4d49331344ef"/>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37846</TotalTime>
  <Words>7716</Words>
  <Application>Microsoft Office PowerPoint</Application>
  <PresentationFormat>Widescreen</PresentationFormat>
  <Paragraphs>1366</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Muli</vt:lpstr>
      <vt:lpstr>Times New Roman</vt:lpstr>
      <vt:lpstr>1_Office Theme</vt:lpstr>
      <vt:lpstr>Summary Information for Assured Digital Social Care Record Solutions</vt:lpstr>
      <vt:lpstr>PowerPoint Presentation</vt:lpstr>
      <vt:lpstr>Context</vt:lpstr>
      <vt:lpstr>Assured Solutions List</vt:lpstr>
      <vt:lpstr>Core Capability Requirements</vt:lpstr>
      <vt:lpstr>Core Capability Requirements</vt:lpstr>
      <vt:lpstr>Core Capability Requirements</vt:lpstr>
      <vt:lpstr>Core Capability Requirements</vt:lpstr>
      <vt:lpstr>PowerPoint Presentation</vt:lpstr>
      <vt:lpstr>Access Care Planning</vt:lpstr>
      <vt:lpstr>birdie</vt:lpstr>
      <vt:lpstr>Carebeans</vt:lpstr>
      <vt:lpstr>Careberry</vt:lpstr>
      <vt:lpstr>Care Vision</vt:lpstr>
      <vt:lpstr>CareLineLive</vt:lpstr>
      <vt:lpstr>Dom Portal</vt:lpstr>
      <vt:lpstr>iPlanit by Aspirico</vt:lpstr>
      <vt:lpstr>Nourish</vt:lpstr>
      <vt:lpstr>OneTouch</vt:lpstr>
      <vt:lpstr>PASS by everyLIFE</vt:lpstr>
      <vt:lpstr>Person Centred Software</vt:lpstr>
      <vt:lpstr>Sekoia</vt:lpstr>
      <vt:lpstr>PowerPoint Presentation</vt:lpstr>
      <vt:lpstr>Features at a Glance</vt:lpstr>
      <vt:lpstr>Assured Solutions Contacts and Information</vt:lpstr>
      <vt:lpstr>Assured Solutions Contacts and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DSCR Funding / Bidding Process (DRAFT)</dc:title>
  <dc:creator>FORDHAM-GOFFI, Lark (ROYAL FREE LONDON NHS FOUNDATION TRUST)</dc:creator>
  <cp:lastModifiedBy>FORDHAM-GOFFI, Lark (ROYAL FREE LONDON NHS FOUNDATION TRUST)</cp:lastModifiedBy>
  <cp:revision>72</cp:revision>
  <dcterms:created xsi:type="dcterms:W3CDTF">2023-08-14T13:37:49Z</dcterms:created>
  <dcterms:modified xsi:type="dcterms:W3CDTF">2023-11-03T14:41:22Z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0x0101006DC0FA79D0610746AE82182A19056167</vt:lpwstr>
  </property>
  <property fmtid="{D5CDD505-2E9C-101B-9397-08002B2CF9AE}" pid="3" name="MediaServiceImageTags">
    <vt:lpwstr/>
  </property>
</Properties>
</file>