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4"/>
  </p:notesMasterIdLst>
  <p:sldIdLst>
    <p:sldId id="646" r:id="rId5"/>
    <p:sldId id="703" r:id="rId6"/>
    <p:sldId id="648" r:id="rId7"/>
    <p:sldId id="649" r:id="rId8"/>
    <p:sldId id="650" r:id="rId9"/>
    <p:sldId id="651" r:id="rId10"/>
    <p:sldId id="652" r:id="rId11"/>
    <p:sldId id="653" r:id="rId12"/>
    <p:sldId id="702" r:id="rId13"/>
    <p:sldId id="656" r:id="rId14"/>
    <p:sldId id="683" r:id="rId15"/>
    <p:sldId id="684" r:id="rId16"/>
    <p:sldId id="686" r:id="rId17"/>
    <p:sldId id="685" r:id="rId18"/>
    <p:sldId id="688" r:id="rId19"/>
    <p:sldId id="690" r:id="rId20"/>
    <p:sldId id="691" r:id="rId21"/>
    <p:sldId id="693" r:id="rId22"/>
    <p:sldId id="692" r:id="rId23"/>
    <p:sldId id="694" r:id="rId24"/>
    <p:sldId id="695" r:id="rId25"/>
    <p:sldId id="696" r:id="rId26"/>
    <p:sldId id="697" r:id="rId27"/>
    <p:sldId id="698" r:id="rId28"/>
    <p:sldId id="699" r:id="rId29"/>
    <p:sldId id="325" r:id="rId30"/>
    <p:sldId id="676" r:id="rId31"/>
    <p:sldId id="677" r:id="rId32"/>
    <p:sldId id="7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DC461-6774-58E4-4562-0D15EDCC02E7}" name="FORDHAM-GOFFI, Lark (ROYAL FREE LONDON NHS FOUNDATION TRUST)" initials="FGL(FLNFT" userId="S::l.fordham-goffi@nhs.net::82fa0425-f105-40a1-81bc-8d924c04f9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LIAMS, Robert (ROYAL FREE LONDON NHS FOUNDATION TRUST)" initials="WR(FLNFT" lastIdx="12" clrIdx="0">
    <p:extLst>
      <p:ext uri="{19B8F6BF-5375-455C-9EA6-DF929625EA0E}">
        <p15:presenceInfo xmlns:p15="http://schemas.microsoft.com/office/powerpoint/2012/main" userId="WILLIAMS, Robert (ROYAL FREE LONDON NHS FOUNDATION TRUST)" providerId="None"/>
      </p:ext>
    </p:extLst>
  </p:cmAuthor>
  <p:cmAuthor id="2" name="FORDHAM-GOFFI, Lark (ROYAL FREE LONDON NHS FOUNDATION TRUST)" initials="FGL(FLNFT" lastIdx="1" clrIdx="1">
    <p:extLst>
      <p:ext uri="{19B8F6BF-5375-455C-9EA6-DF929625EA0E}">
        <p15:presenceInfo xmlns:p15="http://schemas.microsoft.com/office/powerpoint/2012/main" userId="S::l.fordham-goffi@nhs.net::82fa0425-f105-40a1-81bc-8d924c04f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005EB8"/>
    <a:srgbClr val="F76E46"/>
    <a:srgbClr val="863B9D"/>
    <a:srgbClr val="F2F2F2"/>
    <a:srgbClr val="F8AEAE"/>
    <a:srgbClr val="FFFFFF"/>
    <a:srgbClr val="17AFA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4T17:31:21.781" idx="8">
    <p:pos x="6081" y="3431"/>
    <p:text>again, does this mean dom care prices are availale separately? if so, let's say so...</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07D4D-078D-43C3-8401-40BC3C2E13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9A71446B-947A-4874-BC7E-7C72B2C88AB5}">
      <dgm:prSet phldrT="[Text]"/>
      <dgm:spPr>
        <a:solidFill>
          <a:srgbClr val="005EB8"/>
        </a:solidFill>
      </dgm:spPr>
      <dgm:t>
        <a:bodyPr/>
        <a:lstStyle/>
        <a:p>
          <a:r>
            <a:rPr lang="en-GB" b="1" dirty="0">
              <a:latin typeface="Arial" panose="020B0604020202020204" pitchFamily="34" charset="0"/>
              <a:cs typeface="Arial" panose="020B0604020202020204" pitchFamily="34" charset="0"/>
            </a:rPr>
            <a:t>DSCR Core Capabilities</a:t>
          </a:r>
        </a:p>
      </dgm:t>
    </dgm:pt>
    <dgm:pt modelId="{99D54E8C-9A55-4162-B168-2C308DA82E55}" type="parTrans" cxnId="{395681ED-D663-41C3-9C8C-96D8EC3B910C}">
      <dgm:prSet/>
      <dgm:spPr/>
      <dgm:t>
        <a:bodyPr/>
        <a:lstStyle/>
        <a:p>
          <a:endParaRPr lang="en-GB">
            <a:latin typeface="Arial" panose="020B0604020202020204" pitchFamily="34" charset="0"/>
            <a:cs typeface="Arial" panose="020B0604020202020204" pitchFamily="34" charset="0"/>
          </a:endParaRPr>
        </a:p>
      </dgm:t>
    </dgm:pt>
    <dgm:pt modelId="{1E04A65E-243D-4649-AE83-7F2D195BE140}" type="sibTrans" cxnId="{395681ED-D663-41C3-9C8C-96D8EC3B910C}">
      <dgm:prSet/>
      <dgm:spPr/>
      <dgm:t>
        <a:bodyPr/>
        <a:lstStyle/>
        <a:p>
          <a:endParaRPr lang="en-GB">
            <a:latin typeface="Arial" panose="020B0604020202020204" pitchFamily="34" charset="0"/>
            <a:cs typeface="Arial" panose="020B0604020202020204" pitchFamily="34" charset="0"/>
          </a:endParaRPr>
        </a:p>
      </dgm:t>
    </dgm:pt>
    <dgm:pt modelId="{2AE46B97-1C61-4267-B9F5-28E2262FAA93}">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1. </a:t>
          </a:r>
        </a:p>
        <a:p>
          <a:pPr>
            <a:buFont typeface="+mj-lt"/>
            <a:buAutoNum type="arabicPeriod"/>
          </a:pPr>
          <a:r>
            <a:rPr lang="en-GB" sz="900" b="1" dirty="0">
              <a:latin typeface="Arial" panose="020B0604020202020204" pitchFamily="34" charset="0"/>
              <a:cs typeface="Arial" panose="020B0604020202020204" pitchFamily="34" charset="0"/>
            </a:rPr>
            <a:t>The solution must support inclusive care planning and needs assessment</a:t>
          </a:r>
        </a:p>
      </dgm:t>
    </dgm:pt>
    <dgm:pt modelId="{63748218-9C44-4642-8DCB-50950B3790CC}" type="parTrans" cxnId="{7D3B4A04-730B-440B-8899-ACE8EF18D21F}">
      <dgm:prSet/>
      <dgm:spPr/>
      <dgm:t>
        <a:bodyPr/>
        <a:lstStyle/>
        <a:p>
          <a:endParaRPr lang="en-GB">
            <a:latin typeface="Arial" panose="020B0604020202020204" pitchFamily="34" charset="0"/>
            <a:cs typeface="Arial" panose="020B0604020202020204" pitchFamily="34" charset="0"/>
          </a:endParaRPr>
        </a:p>
      </dgm:t>
    </dgm:pt>
    <dgm:pt modelId="{1C462DDF-BA50-4074-9CB4-75EB461B54C3}" type="sibTrans" cxnId="{7D3B4A04-730B-440B-8899-ACE8EF18D21F}">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66ECBF53-9CA4-40BC-B9CD-857A07EEA35F}">
      <dgm:prSet phldrT="[Text]" custT="1"/>
      <dgm:spPr>
        <a:solidFill>
          <a:srgbClr val="005EB8"/>
        </a:solidFill>
      </dgm:spPr>
      <dgm:t>
        <a:bodyPr/>
        <a:lstStyle/>
        <a:p>
          <a:pPr>
            <a:buFont typeface="+mj-lt"/>
            <a:buNone/>
          </a:pPr>
          <a:r>
            <a:rPr lang="en-GB" sz="1000" b="1" dirty="0">
              <a:latin typeface="Arial" panose="020B0604020202020204" pitchFamily="34" charset="0"/>
              <a:cs typeface="Arial" panose="020B0604020202020204" pitchFamily="34" charset="0"/>
            </a:rPr>
            <a:t>2. </a:t>
          </a:r>
        </a:p>
        <a:p>
          <a:pPr>
            <a:buFont typeface="+mj-lt"/>
            <a:buAutoNum type="arabicPeriod"/>
          </a:pPr>
          <a:r>
            <a:rPr lang="en-GB" sz="900" b="1" dirty="0">
              <a:latin typeface="Arial" panose="020B0604020202020204" pitchFamily="34" charset="0"/>
              <a:cs typeface="Arial" panose="020B0604020202020204" pitchFamily="34" charset="0"/>
            </a:rPr>
            <a:t>The system must capture real-time, auditable records, notes, and observations that can be accessed at the point of care</a:t>
          </a:r>
        </a:p>
      </dgm:t>
    </dgm:pt>
    <dgm:pt modelId="{E30CA8E4-D85E-4B83-A40B-52F94A1BE18D}" type="parTrans" cxnId="{0D2B6EDD-93BD-4236-B821-C914A5BA3C7F}">
      <dgm:prSet/>
      <dgm:spPr/>
      <dgm:t>
        <a:bodyPr/>
        <a:lstStyle/>
        <a:p>
          <a:endParaRPr lang="en-GB">
            <a:latin typeface="Arial" panose="020B0604020202020204" pitchFamily="34" charset="0"/>
            <a:cs typeface="Arial" panose="020B0604020202020204" pitchFamily="34" charset="0"/>
          </a:endParaRPr>
        </a:p>
      </dgm:t>
    </dgm:pt>
    <dgm:pt modelId="{584982D8-F66E-4B16-85DE-7C2DC85965BE}" type="sibTrans" cxnId="{0D2B6EDD-93BD-4236-B821-C914A5BA3C7F}">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9064A431-C02D-4AF9-BE1E-C943FF8B2F3B}">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3. </a:t>
          </a:r>
        </a:p>
        <a:p>
          <a:pPr>
            <a:buFont typeface="+mj-lt"/>
            <a:buAutoNum type="arabicPeriod"/>
          </a:pPr>
          <a:r>
            <a:rPr lang="en-GB" sz="900" b="1" dirty="0">
              <a:latin typeface="Arial" panose="020B0604020202020204" pitchFamily="34" charset="0"/>
              <a:cs typeface="Arial" panose="020B0604020202020204" pitchFamily="34" charset="0"/>
            </a:rPr>
            <a:t>The system must support task planning, allocation, management and completion</a:t>
          </a:r>
        </a:p>
      </dgm:t>
    </dgm:pt>
    <dgm:pt modelId="{CD585E47-5BB4-4ED7-8F04-A81FABD718E1}" type="parTrans" cxnId="{C8EC98A1-AB6B-4FEF-8ED4-3F3BB3C4206F}">
      <dgm:prSet/>
      <dgm:spPr/>
      <dgm:t>
        <a:bodyPr/>
        <a:lstStyle/>
        <a:p>
          <a:endParaRPr lang="en-GB">
            <a:latin typeface="Arial" panose="020B0604020202020204" pitchFamily="34" charset="0"/>
            <a:cs typeface="Arial" panose="020B0604020202020204" pitchFamily="34" charset="0"/>
          </a:endParaRPr>
        </a:p>
      </dgm:t>
    </dgm:pt>
    <dgm:pt modelId="{07634FEC-4843-44CA-95FD-0E1DB455B0C0}" type="sibTrans" cxnId="{C8EC98A1-AB6B-4FEF-8ED4-3F3BB3C4206F}">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56BEF067-5E60-402C-B1E6-8549ED7A3CCA}">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4. </a:t>
          </a:r>
        </a:p>
        <a:p>
          <a:pPr>
            <a:buFont typeface="+mj-lt"/>
            <a:buAutoNum type="arabicPeriod"/>
          </a:pPr>
          <a:r>
            <a:rPr lang="en-GB" sz="900" b="1" dirty="0">
              <a:latin typeface="Arial" panose="020B0604020202020204" pitchFamily="34" charset="0"/>
              <a:cs typeface="Arial" panose="020B0604020202020204" pitchFamily="34" charset="0"/>
            </a:rPr>
            <a:t>The system must provide controlled access to data</a:t>
          </a:r>
        </a:p>
      </dgm:t>
    </dgm:pt>
    <dgm:pt modelId="{9A0A3D49-9CF6-4876-A9AC-C1D95C05C18A}" type="parTrans" cxnId="{01893595-82F3-4020-A2E7-EB66850AF4B0}">
      <dgm:prSet/>
      <dgm:spPr/>
      <dgm:t>
        <a:bodyPr/>
        <a:lstStyle/>
        <a:p>
          <a:endParaRPr lang="en-GB">
            <a:latin typeface="Arial" panose="020B0604020202020204" pitchFamily="34" charset="0"/>
            <a:cs typeface="Arial" panose="020B0604020202020204" pitchFamily="34" charset="0"/>
          </a:endParaRPr>
        </a:p>
      </dgm:t>
    </dgm:pt>
    <dgm:pt modelId="{63AB8230-9B55-4682-9656-08045800B977}" type="sibTrans" cxnId="{01893595-82F3-4020-A2E7-EB66850AF4B0}">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8C45B3B9-F777-45FD-8CEA-306DB0107E85}">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6. </a:t>
          </a:r>
        </a:p>
        <a:p>
          <a:pPr>
            <a:buFont typeface="+mj-lt"/>
            <a:buAutoNum type="arabicPeriod"/>
          </a:pPr>
          <a:r>
            <a:rPr lang="en-GB" sz="900" b="1" dirty="0">
              <a:latin typeface="Arial" panose="020B0604020202020204" pitchFamily="34" charset="0"/>
              <a:cs typeface="Arial" panose="020B0604020202020204" pitchFamily="34" charset="0"/>
            </a:rPr>
            <a:t>The system must support the operation and management of a care setting</a:t>
          </a:r>
        </a:p>
      </dgm:t>
    </dgm:pt>
    <dgm:pt modelId="{8A81D3F8-BAB8-4F76-BD63-55B777958608}" type="parTrans" cxnId="{29E36878-A359-4D29-9BDA-028A85F0A992}">
      <dgm:prSet/>
      <dgm:spPr/>
      <dgm:t>
        <a:bodyPr/>
        <a:lstStyle/>
        <a:p>
          <a:endParaRPr lang="en-GB">
            <a:latin typeface="Arial" panose="020B0604020202020204" pitchFamily="34" charset="0"/>
            <a:cs typeface="Arial" panose="020B0604020202020204" pitchFamily="34" charset="0"/>
          </a:endParaRPr>
        </a:p>
      </dgm:t>
    </dgm:pt>
    <dgm:pt modelId="{25795EF3-9A95-433D-9106-AC5EF2D0FFC9}" type="sibTrans" cxnId="{29E36878-A359-4D29-9BDA-028A85F0A992}">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9CC907FE-33FE-407F-85AC-EE04FEF46529}">
      <dgm:prSet phldrT="[Text]" custT="1"/>
      <dgm:spPr>
        <a:solidFill>
          <a:srgbClr val="005EB8"/>
        </a:solidFill>
      </dgm:spPr>
      <dgm:t>
        <a:bodyPr/>
        <a:lstStyle/>
        <a:p>
          <a:pPr>
            <a:buFont typeface="+mj-lt"/>
            <a:buAutoNum type="arabicPeriod"/>
          </a:pPr>
          <a:r>
            <a:rPr lang="en-GB" sz="1000" b="1" dirty="0">
              <a:latin typeface="Arial" panose="020B0604020202020204" pitchFamily="34" charset="0"/>
              <a:cs typeface="Arial" panose="020B0604020202020204" pitchFamily="34" charset="0"/>
            </a:rPr>
            <a:t>5. </a:t>
          </a:r>
        </a:p>
        <a:p>
          <a:pPr>
            <a:buFont typeface="+mj-lt"/>
            <a:buAutoNum type="arabicPeriod"/>
          </a:pPr>
          <a:r>
            <a:rPr lang="en-GB" sz="900" b="1" dirty="0">
              <a:latin typeface="Arial" panose="020B0604020202020204" pitchFamily="34" charset="0"/>
              <a:cs typeface="Arial" panose="020B0604020202020204" pitchFamily="34" charset="0"/>
            </a:rPr>
            <a:t>The system must be able to share data with other systems and care settings</a:t>
          </a:r>
        </a:p>
      </dgm:t>
    </dgm:pt>
    <dgm:pt modelId="{5498FCC3-E1CE-4F52-9213-66F8DF406F2B}" type="parTrans" cxnId="{7B711B47-8F2C-4EA8-88F3-59E19F981F4A}">
      <dgm:prSet/>
      <dgm:spPr/>
      <dgm:t>
        <a:bodyPr/>
        <a:lstStyle/>
        <a:p>
          <a:endParaRPr lang="en-GB">
            <a:latin typeface="Arial" panose="020B0604020202020204" pitchFamily="34" charset="0"/>
            <a:cs typeface="Arial" panose="020B0604020202020204" pitchFamily="34" charset="0"/>
          </a:endParaRPr>
        </a:p>
      </dgm:t>
    </dgm:pt>
    <dgm:pt modelId="{2EFD13D9-3898-49E6-AA21-7C040BF2E6E0}" type="sibTrans" cxnId="{7B711B47-8F2C-4EA8-88F3-59E19F981F4A}">
      <dgm:prSet/>
      <dgm:spPr>
        <a:solidFill>
          <a:schemeClr val="bg1">
            <a:lumMod val="85000"/>
          </a:schemeClr>
        </a:solidFill>
      </dgm:spPr>
      <dgm:t>
        <a:bodyPr/>
        <a:lstStyle/>
        <a:p>
          <a:endParaRPr lang="en-GB">
            <a:latin typeface="Arial" panose="020B0604020202020204" pitchFamily="34" charset="0"/>
            <a:cs typeface="Arial" panose="020B0604020202020204" pitchFamily="34" charset="0"/>
          </a:endParaRPr>
        </a:p>
      </dgm:t>
    </dgm:pt>
    <dgm:pt modelId="{99781484-EF09-4A71-AF34-128ADD297253}" type="pres">
      <dgm:prSet presAssocID="{D9607D4D-078D-43C3-8401-40BC3C2E13A5}" presName="Name0" presStyleCnt="0">
        <dgm:presLayoutVars>
          <dgm:chMax val="1"/>
          <dgm:dir/>
          <dgm:animLvl val="ctr"/>
          <dgm:resizeHandles val="exact"/>
        </dgm:presLayoutVars>
      </dgm:prSet>
      <dgm:spPr/>
    </dgm:pt>
    <dgm:pt modelId="{8A6DE5FA-027B-43BD-9A0A-934E28164A82}" type="pres">
      <dgm:prSet presAssocID="{9A71446B-947A-4874-BC7E-7C72B2C88AB5}" presName="centerShape" presStyleLbl="node0" presStyleIdx="0" presStyleCnt="1" custScaleX="103742" custScaleY="106566"/>
      <dgm:spPr/>
    </dgm:pt>
    <dgm:pt modelId="{5793C93C-8CEF-4052-A5DF-DE021C26A267}" type="pres">
      <dgm:prSet presAssocID="{2AE46B97-1C61-4267-B9F5-28E2262FAA93}" presName="node" presStyleLbl="node1" presStyleIdx="0" presStyleCnt="6" custScaleX="119154" custScaleY="112203">
        <dgm:presLayoutVars>
          <dgm:bulletEnabled val="1"/>
        </dgm:presLayoutVars>
      </dgm:prSet>
      <dgm:spPr/>
    </dgm:pt>
    <dgm:pt modelId="{AB535365-9DEC-4CF2-A6CF-8732C53D1176}" type="pres">
      <dgm:prSet presAssocID="{2AE46B97-1C61-4267-B9F5-28E2262FAA93}" presName="dummy" presStyleCnt="0"/>
      <dgm:spPr/>
    </dgm:pt>
    <dgm:pt modelId="{69B75EDF-6F3D-4402-AB33-06CDDE7BB885}" type="pres">
      <dgm:prSet presAssocID="{1C462DDF-BA50-4074-9CB4-75EB461B54C3}" presName="sibTrans" presStyleLbl="sibTrans2D1" presStyleIdx="0" presStyleCnt="6"/>
      <dgm:spPr/>
    </dgm:pt>
    <dgm:pt modelId="{6C5F57B2-CCE0-4442-8318-3622893D5A14}" type="pres">
      <dgm:prSet presAssocID="{66ECBF53-9CA4-40BC-B9CD-857A07EEA35F}" presName="node" presStyleLbl="node1" presStyleIdx="1" presStyleCnt="6" custScaleX="119154" custScaleY="112203">
        <dgm:presLayoutVars>
          <dgm:bulletEnabled val="1"/>
        </dgm:presLayoutVars>
      </dgm:prSet>
      <dgm:spPr/>
    </dgm:pt>
    <dgm:pt modelId="{212FC521-E215-49F8-8050-2E3061C7D66F}" type="pres">
      <dgm:prSet presAssocID="{66ECBF53-9CA4-40BC-B9CD-857A07EEA35F}" presName="dummy" presStyleCnt="0"/>
      <dgm:spPr/>
    </dgm:pt>
    <dgm:pt modelId="{1FFEED79-A093-4ED2-983A-13B7AADD125E}" type="pres">
      <dgm:prSet presAssocID="{584982D8-F66E-4B16-85DE-7C2DC85965BE}" presName="sibTrans" presStyleLbl="sibTrans2D1" presStyleIdx="1" presStyleCnt="6"/>
      <dgm:spPr/>
    </dgm:pt>
    <dgm:pt modelId="{7342EC41-E2DA-4B36-A06E-CDAB3878220E}" type="pres">
      <dgm:prSet presAssocID="{9064A431-C02D-4AF9-BE1E-C943FF8B2F3B}" presName="node" presStyleLbl="node1" presStyleIdx="2" presStyleCnt="6" custScaleX="119154" custScaleY="112203">
        <dgm:presLayoutVars>
          <dgm:bulletEnabled val="1"/>
        </dgm:presLayoutVars>
      </dgm:prSet>
      <dgm:spPr/>
    </dgm:pt>
    <dgm:pt modelId="{52B5FD5C-08A3-4122-9E81-A1479786FA1B}" type="pres">
      <dgm:prSet presAssocID="{9064A431-C02D-4AF9-BE1E-C943FF8B2F3B}" presName="dummy" presStyleCnt="0"/>
      <dgm:spPr/>
    </dgm:pt>
    <dgm:pt modelId="{11204A11-A1F7-41FC-A68D-0663902F99E7}" type="pres">
      <dgm:prSet presAssocID="{07634FEC-4843-44CA-95FD-0E1DB455B0C0}" presName="sibTrans" presStyleLbl="sibTrans2D1" presStyleIdx="2" presStyleCnt="6"/>
      <dgm:spPr/>
    </dgm:pt>
    <dgm:pt modelId="{0B1E5D3C-03A0-47B5-ACC3-3A2F4443B80D}" type="pres">
      <dgm:prSet presAssocID="{56BEF067-5E60-402C-B1E6-8549ED7A3CCA}" presName="node" presStyleLbl="node1" presStyleIdx="3" presStyleCnt="6" custScaleX="119154" custScaleY="112203">
        <dgm:presLayoutVars>
          <dgm:bulletEnabled val="1"/>
        </dgm:presLayoutVars>
      </dgm:prSet>
      <dgm:spPr/>
    </dgm:pt>
    <dgm:pt modelId="{C8121BA1-6A7C-4F9F-84C6-BDE33709FF05}" type="pres">
      <dgm:prSet presAssocID="{56BEF067-5E60-402C-B1E6-8549ED7A3CCA}" presName="dummy" presStyleCnt="0"/>
      <dgm:spPr/>
    </dgm:pt>
    <dgm:pt modelId="{99E633CA-C4E4-4926-AFBE-76B59361E1AF}" type="pres">
      <dgm:prSet presAssocID="{63AB8230-9B55-4682-9656-08045800B977}" presName="sibTrans" presStyleLbl="sibTrans2D1" presStyleIdx="3" presStyleCnt="6"/>
      <dgm:spPr/>
    </dgm:pt>
    <dgm:pt modelId="{589E8FD4-0014-4EAD-A186-4E487D02A63F}" type="pres">
      <dgm:prSet presAssocID="{9CC907FE-33FE-407F-85AC-EE04FEF46529}" presName="node" presStyleLbl="node1" presStyleIdx="4" presStyleCnt="6" custScaleX="119154" custScaleY="112203">
        <dgm:presLayoutVars>
          <dgm:bulletEnabled val="1"/>
        </dgm:presLayoutVars>
      </dgm:prSet>
      <dgm:spPr/>
    </dgm:pt>
    <dgm:pt modelId="{98D643D2-1425-45AD-B612-C6AE4AFED10F}" type="pres">
      <dgm:prSet presAssocID="{9CC907FE-33FE-407F-85AC-EE04FEF46529}" presName="dummy" presStyleCnt="0"/>
      <dgm:spPr/>
    </dgm:pt>
    <dgm:pt modelId="{1D1468D7-1938-4783-AC96-D98DD7EA722D}" type="pres">
      <dgm:prSet presAssocID="{2EFD13D9-3898-49E6-AA21-7C040BF2E6E0}" presName="sibTrans" presStyleLbl="sibTrans2D1" presStyleIdx="4" presStyleCnt="6"/>
      <dgm:spPr/>
    </dgm:pt>
    <dgm:pt modelId="{00C51F2B-F5A7-4A7E-8CBF-D057CEDE6EA7}" type="pres">
      <dgm:prSet presAssocID="{8C45B3B9-F777-45FD-8CEA-306DB0107E85}" presName="node" presStyleLbl="node1" presStyleIdx="5" presStyleCnt="6" custScaleX="119154" custScaleY="112203">
        <dgm:presLayoutVars>
          <dgm:bulletEnabled val="1"/>
        </dgm:presLayoutVars>
      </dgm:prSet>
      <dgm:spPr/>
    </dgm:pt>
    <dgm:pt modelId="{7E9C172C-3B26-4B8D-8353-BB80B3380438}" type="pres">
      <dgm:prSet presAssocID="{8C45B3B9-F777-45FD-8CEA-306DB0107E85}" presName="dummy" presStyleCnt="0"/>
      <dgm:spPr/>
    </dgm:pt>
    <dgm:pt modelId="{11114E58-3AF7-4BDD-88B3-382B1E485F77}" type="pres">
      <dgm:prSet presAssocID="{25795EF3-9A95-433D-9106-AC5EF2D0FFC9}" presName="sibTrans" presStyleLbl="sibTrans2D1" presStyleIdx="5" presStyleCnt="6"/>
      <dgm:spPr/>
    </dgm:pt>
  </dgm:ptLst>
  <dgm:cxnLst>
    <dgm:cxn modelId="{7D3B4A04-730B-440B-8899-ACE8EF18D21F}" srcId="{9A71446B-947A-4874-BC7E-7C72B2C88AB5}" destId="{2AE46B97-1C61-4267-B9F5-28E2262FAA93}" srcOrd="0" destOrd="0" parTransId="{63748218-9C44-4642-8DCB-50950B3790CC}" sibTransId="{1C462DDF-BA50-4074-9CB4-75EB461B54C3}"/>
    <dgm:cxn modelId="{8B0AAA10-00B3-439D-9AD4-57A79F417C60}" type="presOf" srcId="{9CC907FE-33FE-407F-85AC-EE04FEF46529}" destId="{589E8FD4-0014-4EAD-A186-4E487D02A63F}" srcOrd="0" destOrd="0" presId="urn:microsoft.com/office/officeart/2005/8/layout/radial6"/>
    <dgm:cxn modelId="{81E2F114-B7B7-48D2-B394-696DD1883273}" type="presOf" srcId="{07634FEC-4843-44CA-95FD-0E1DB455B0C0}" destId="{11204A11-A1F7-41FC-A68D-0663902F99E7}" srcOrd="0" destOrd="0" presId="urn:microsoft.com/office/officeart/2005/8/layout/radial6"/>
    <dgm:cxn modelId="{4DBC6024-4DE9-4822-9473-9AC93145D3DF}" type="presOf" srcId="{9A71446B-947A-4874-BC7E-7C72B2C88AB5}" destId="{8A6DE5FA-027B-43BD-9A0A-934E28164A82}" srcOrd="0" destOrd="0" presId="urn:microsoft.com/office/officeart/2005/8/layout/radial6"/>
    <dgm:cxn modelId="{2872532E-383B-404E-ACE8-786EC57D15AD}" type="presOf" srcId="{1C462DDF-BA50-4074-9CB4-75EB461B54C3}" destId="{69B75EDF-6F3D-4402-AB33-06CDDE7BB885}" srcOrd="0" destOrd="0" presId="urn:microsoft.com/office/officeart/2005/8/layout/radial6"/>
    <dgm:cxn modelId="{62429636-C9A8-4BC6-83E4-3048AAA49142}" type="presOf" srcId="{2EFD13D9-3898-49E6-AA21-7C040BF2E6E0}" destId="{1D1468D7-1938-4783-AC96-D98DD7EA722D}" srcOrd="0" destOrd="0" presId="urn:microsoft.com/office/officeart/2005/8/layout/radial6"/>
    <dgm:cxn modelId="{E5713D38-9BC9-460B-9B95-FFB4B4D3E984}" type="presOf" srcId="{2AE46B97-1C61-4267-B9F5-28E2262FAA93}" destId="{5793C93C-8CEF-4052-A5DF-DE021C26A267}" srcOrd="0" destOrd="0" presId="urn:microsoft.com/office/officeart/2005/8/layout/radial6"/>
    <dgm:cxn modelId="{5A974838-DBE0-4C53-8746-9A47771826C2}" type="presOf" srcId="{584982D8-F66E-4B16-85DE-7C2DC85965BE}" destId="{1FFEED79-A093-4ED2-983A-13B7AADD125E}" srcOrd="0" destOrd="0" presId="urn:microsoft.com/office/officeart/2005/8/layout/radial6"/>
    <dgm:cxn modelId="{C0CD3B3E-9DBB-47C0-9C95-3B6D12263576}" type="presOf" srcId="{9064A431-C02D-4AF9-BE1E-C943FF8B2F3B}" destId="{7342EC41-E2DA-4B36-A06E-CDAB3878220E}" srcOrd="0" destOrd="0" presId="urn:microsoft.com/office/officeart/2005/8/layout/radial6"/>
    <dgm:cxn modelId="{FD37F45B-4AB9-4FBE-B319-7C8089D2480A}" type="presOf" srcId="{25795EF3-9A95-433D-9106-AC5EF2D0FFC9}" destId="{11114E58-3AF7-4BDD-88B3-382B1E485F77}" srcOrd="0" destOrd="0" presId="urn:microsoft.com/office/officeart/2005/8/layout/radial6"/>
    <dgm:cxn modelId="{7B711B47-8F2C-4EA8-88F3-59E19F981F4A}" srcId="{9A71446B-947A-4874-BC7E-7C72B2C88AB5}" destId="{9CC907FE-33FE-407F-85AC-EE04FEF46529}" srcOrd="4" destOrd="0" parTransId="{5498FCC3-E1CE-4F52-9213-66F8DF406F2B}" sibTransId="{2EFD13D9-3898-49E6-AA21-7C040BF2E6E0}"/>
    <dgm:cxn modelId="{A834F149-E498-4B63-AFDC-80FD8F0A1CFA}" type="presOf" srcId="{8C45B3B9-F777-45FD-8CEA-306DB0107E85}" destId="{00C51F2B-F5A7-4A7E-8CBF-D057CEDE6EA7}" srcOrd="0" destOrd="0" presId="urn:microsoft.com/office/officeart/2005/8/layout/radial6"/>
    <dgm:cxn modelId="{93A90073-712D-4BF0-B249-50B0A199DE0A}" type="presOf" srcId="{56BEF067-5E60-402C-B1E6-8549ED7A3CCA}" destId="{0B1E5D3C-03A0-47B5-ACC3-3A2F4443B80D}" srcOrd="0" destOrd="0" presId="urn:microsoft.com/office/officeart/2005/8/layout/radial6"/>
    <dgm:cxn modelId="{29E36878-A359-4D29-9BDA-028A85F0A992}" srcId="{9A71446B-947A-4874-BC7E-7C72B2C88AB5}" destId="{8C45B3B9-F777-45FD-8CEA-306DB0107E85}" srcOrd="5" destOrd="0" parTransId="{8A81D3F8-BAB8-4F76-BD63-55B777958608}" sibTransId="{25795EF3-9A95-433D-9106-AC5EF2D0FFC9}"/>
    <dgm:cxn modelId="{01893595-82F3-4020-A2E7-EB66850AF4B0}" srcId="{9A71446B-947A-4874-BC7E-7C72B2C88AB5}" destId="{56BEF067-5E60-402C-B1E6-8549ED7A3CCA}" srcOrd="3" destOrd="0" parTransId="{9A0A3D49-9CF6-4876-A9AC-C1D95C05C18A}" sibTransId="{63AB8230-9B55-4682-9656-08045800B977}"/>
    <dgm:cxn modelId="{C8EC98A1-AB6B-4FEF-8ED4-3F3BB3C4206F}" srcId="{9A71446B-947A-4874-BC7E-7C72B2C88AB5}" destId="{9064A431-C02D-4AF9-BE1E-C943FF8B2F3B}" srcOrd="2" destOrd="0" parTransId="{CD585E47-5BB4-4ED7-8F04-A81FABD718E1}" sibTransId="{07634FEC-4843-44CA-95FD-0E1DB455B0C0}"/>
    <dgm:cxn modelId="{2A660BA4-6E41-4D4C-BB3E-E5B31E2ECC63}" type="presOf" srcId="{66ECBF53-9CA4-40BC-B9CD-857A07EEA35F}" destId="{6C5F57B2-CCE0-4442-8318-3622893D5A14}" srcOrd="0" destOrd="0" presId="urn:microsoft.com/office/officeart/2005/8/layout/radial6"/>
    <dgm:cxn modelId="{0D2B6EDD-93BD-4236-B821-C914A5BA3C7F}" srcId="{9A71446B-947A-4874-BC7E-7C72B2C88AB5}" destId="{66ECBF53-9CA4-40BC-B9CD-857A07EEA35F}" srcOrd="1" destOrd="0" parTransId="{E30CA8E4-D85E-4B83-A40B-52F94A1BE18D}" sibTransId="{584982D8-F66E-4B16-85DE-7C2DC85965BE}"/>
    <dgm:cxn modelId="{C92455E4-FEC1-42DD-8345-4EA6CDE6AE74}" type="presOf" srcId="{63AB8230-9B55-4682-9656-08045800B977}" destId="{99E633CA-C4E4-4926-AFBE-76B59361E1AF}" srcOrd="0" destOrd="0" presId="urn:microsoft.com/office/officeart/2005/8/layout/radial6"/>
    <dgm:cxn modelId="{41D29FE9-C302-4829-9C8E-8781AF7FA221}" type="presOf" srcId="{D9607D4D-078D-43C3-8401-40BC3C2E13A5}" destId="{99781484-EF09-4A71-AF34-128ADD297253}" srcOrd="0" destOrd="0" presId="urn:microsoft.com/office/officeart/2005/8/layout/radial6"/>
    <dgm:cxn modelId="{395681ED-D663-41C3-9C8C-96D8EC3B910C}" srcId="{D9607D4D-078D-43C3-8401-40BC3C2E13A5}" destId="{9A71446B-947A-4874-BC7E-7C72B2C88AB5}" srcOrd="0" destOrd="0" parTransId="{99D54E8C-9A55-4162-B168-2C308DA82E55}" sibTransId="{1E04A65E-243D-4649-AE83-7F2D195BE140}"/>
    <dgm:cxn modelId="{C8D88405-AA9B-445F-856A-B642A2523383}" type="presParOf" srcId="{99781484-EF09-4A71-AF34-128ADD297253}" destId="{8A6DE5FA-027B-43BD-9A0A-934E28164A82}" srcOrd="0" destOrd="0" presId="urn:microsoft.com/office/officeart/2005/8/layout/radial6"/>
    <dgm:cxn modelId="{3AF9587E-BA74-49A7-8622-FD776286A187}" type="presParOf" srcId="{99781484-EF09-4A71-AF34-128ADD297253}" destId="{5793C93C-8CEF-4052-A5DF-DE021C26A267}" srcOrd="1" destOrd="0" presId="urn:microsoft.com/office/officeart/2005/8/layout/radial6"/>
    <dgm:cxn modelId="{05A42A6A-D102-40DC-B348-078BA7CE0F03}" type="presParOf" srcId="{99781484-EF09-4A71-AF34-128ADD297253}" destId="{AB535365-9DEC-4CF2-A6CF-8732C53D1176}" srcOrd="2" destOrd="0" presId="urn:microsoft.com/office/officeart/2005/8/layout/radial6"/>
    <dgm:cxn modelId="{756B0E40-F2F2-4571-B24C-99D25958261C}" type="presParOf" srcId="{99781484-EF09-4A71-AF34-128ADD297253}" destId="{69B75EDF-6F3D-4402-AB33-06CDDE7BB885}" srcOrd="3" destOrd="0" presId="urn:microsoft.com/office/officeart/2005/8/layout/radial6"/>
    <dgm:cxn modelId="{2B5C39FC-8D91-4CEC-B801-5ED9FE96162C}" type="presParOf" srcId="{99781484-EF09-4A71-AF34-128ADD297253}" destId="{6C5F57B2-CCE0-4442-8318-3622893D5A14}" srcOrd="4" destOrd="0" presId="urn:microsoft.com/office/officeart/2005/8/layout/radial6"/>
    <dgm:cxn modelId="{4EC480C3-C3BD-47EA-BBAB-5F7D40AE7A63}" type="presParOf" srcId="{99781484-EF09-4A71-AF34-128ADD297253}" destId="{212FC521-E215-49F8-8050-2E3061C7D66F}" srcOrd="5" destOrd="0" presId="urn:microsoft.com/office/officeart/2005/8/layout/radial6"/>
    <dgm:cxn modelId="{AEA5F913-CD56-4A7D-9A5E-675F69B808B0}" type="presParOf" srcId="{99781484-EF09-4A71-AF34-128ADD297253}" destId="{1FFEED79-A093-4ED2-983A-13B7AADD125E}" srcOrd="6" destOrd="0" presId="urn:microsoft.com/office/officeart/2005/8/layout/radial6"/>
    <dgm:cxn modelId="{02DCC0B1-6DCA-428C-99F0-622F054C5558}" type="presParOf" srcId="{99781484-EF09-4A71-AF34-128ADD297253}" destId="{7342EC41-E2DA-4B36-A06E-CDAB3878220E}" srcOrd="7" destOrd="0" presId="urn:microsoft.com/office/officeart/2005/8/layout/radial6"/>
    <dgm:cxn modelId="{559C07E5-56A2-49E6-83A0-77C7304D6E60}" type="presParOf" srcId="{99781484-EF09-4A71-AF34-128ADD297253}" destId="{52B5FD5C-08A3-4122-9E81-A1479786FA1B}" srcOrd="8" destOrd="0" presId="urn:microsoft.com/office/officeart/2005/8/layout/radial6"/>
    <dgm:cxn modelId="{AD34A120-F1D6-4216-8562-D3FBCD82B65B}" type="presParOf" srcId="{99781484-EF09-4A71-AF34-128ADD297253}" destId="{11204A11-A1F7-41FC-A68D-0663902F99E7}" srcOrd="9" destOrd="0" presId="urn:microsoft.com/office/officeart/2005/8/layout/radial6"/>
    <dgm:cxn modelId="{2B996258-C2FE-4ACA-AA97-0D2B0A3E7ADA}" type="presParOf" srcId="{99781484-EF09-4A71-AF34-128ADD297253}" destId="{0B1E5D3C-03A0-47B5-ACC3-3A2F4443B80D}" srcOrd="10" destOrd="0" presId="urn:microsoft.com/office/officeart/2005/8/layout/radial6"/>
    <dgm:cxn modelId="{DA141ACB-6FDB-4740-BED6-38BC72CF0543}" type="presParOf" srcId="{99781484-EF09-4A71-AF34-128ADD297253}" destId="{C8121BA1-6A7C-4F9F-84C6-BDE33709FF05}" srcOrd="11" destOrd="0" presId="urn:microsoft.com/office/officeart/2005/8/layout/radial6"/>
    <dgm:cxn modelId="{25DBE145-2D92-4FDA-A774-A3611A776D8D}" type="presParOf" srcId="{99781484-EF09-4A71-AF34-128ADD297253}" destId="{99E633CA-C4E4-4926-AFBE-76B59361E1AF}" srcOrd="12" destOrd="0" presId="urn:microsoft.com/office/officeart/2005/8/layout/radial6"/>
    <dgm:cxn modelId="{34444C06-D611-49E5-8909-501D2AFFE22C}" type="presParOf" srcId="{99781484-EF09-4A71-AF34-128ADD297253}" destId="{589E8FD4-0014-4EAD-A186-4E487D02A63F}" srcOrd="13" destOrd="0" presId="urn:microsoft.com/office/officeart/2005/8/layout/radial6"/>
    <dgm:cxn modelId="{A4D384B0-3D90-467A-B403-516562129506}" type="presParOf" srcId="{99781484-EF09-4A71-AF34-128ADD297253}" destId="{98D643D2-1425-45AD-B612-C6AE4AFED10F}" srcOrd="14" destOrd="0" presId="urn:microsoft.com/office/officeart/2005/8/layout/radial6"/>
    <dgm:cxn modelId="{4E37934F-C8EA-47BD-ACC8-84B9B99C7345}" type="presParOf" srcId="{99781484-EF09-4A71-AF34-128ADD297253}" destId="{1D1468D7-1938-4783-AC96-D98DD7EA722D}" srcOrd="15" destOrd="0" presId="urn:microsoft.com/office/officeart/2005/8/layout/radial6"/>
    <dgm:cxn modelId="{E4122B6A-CA85-4584-A584-28797D3D1128}" type="presParOf" srcId="{99781484-EF09-4A71-AF34-128ADD297253}" destId="{00C51F2B-F5A7-4A7E-8CBF-D057CEDE6EA7}" srcOrd="16" destOrd="0" presId="urn:microsoft.com/office/officeart/2005/8/layout/radial6"/>
    <dgm:cxn modelId="{404429CF-B63E-4AB7-BFB5-4A9FADC063C5}" type="presParOf" srcId="{99781484-EF09-4A71-AF34-128ADD297253}" destId="{7E9C172C-3B26-4B8D-8353-BB80B3380438}" srcOrd="17" destOrd="0" presId="urn:microsoft.com/office/officeart/2005/8/layout/radial6"/>
    <dgm:cxn modelId="{F1257A32-6EB7-48EE-8A97-3066F3559F8E}" type="presParOf" srcId="{99781484-EF09-4A71-AF34-128ADD297253}" destId="{11114E58-3AF7-4BDD-88B3-382B1E485F77}"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14E58-3AF7-4BDD-88B3-382B1E485F77}">
      <dsp:nvSpPr>
        <dsp:cNvPr id="0" name=""/>
        <dsp:cNvSpPr/>
      </dsp:nvSpPr>
      <dsp:spPr>
        <a:xfrm>
          <a:off x="2087810" y="592827"/>
          <a:ext cx="4053978" cy="4053978"/>
        </a:xfrm>
        <a:prstGeom prst="blockArc">
          <a:avLst>
            <a:gd name="adj1" fmla="val 12600000"/>
            <a:gd name="adj2" fmla="val 162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D1468D7-1938-4783-AC96-D98DD7EA722D}">
      <dsp:nvSpPr>
        <dsp:cNvPr id="0" name=""/>
        <dsp:cNvSpPr/>
      </dsp:nvSpPr>
      <dsp:spPr>
        <a:xfrm>
          <a:off x="2087810" y="592827"/>
          <a:ext cx="4053978" cy="4053978"/>
        </a:xfrm>
        <a:prstGeom prst="blockArc">
          <a:avLst>
            <a:gd name="adj1" fmla="val 9000000"/>
            <a:gd name="adj2" fmla="val 126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99E633CA-C4E4-4926-AFBE-76B59361E1AF}">
      <dsp:nvSpPr>
        <dsp:cNvPr id="0" name=""/>
        <dsp:cNvSpPr/>
      </dsp:nvSpPr>
      <dsp:spPr>
        <a:xfrm>
          <a:off x="2087810" y="592827"/>
          <a:ext cx="4053978" cy="4053978"/>
        </a:xfrm>
        <a:prstGeom prst="blockArc">
          <a:avLst>
            <a:gd name="adj1" fmla="val 5400000"/>
            <a:gd name="adj2" fmla="val 90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1204A11-A1F7-41FC-A68D-0663902F99E7}">
      <dsp:nvSpPr>
        <dsp:cNvPr id="0" name=""/>
        <dsp:cNvSpPr/>
      </dsp:nvSpPr>
      <dsp:spPr>
        <a:xfrm>
          <a:off x="2087810" y="592827"/>
          <a:ext cx="4053978" cy="4053978"/>
        </a:xfrm>
        <a:prstGeom prst="blockArc">
          <a:avLst>
            <a:gd name="adj1" fmla="val 1800000"/>
            <a:gd name="adj2" fmla="val 54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FFEED79-A093-4ED2-983A-13B7AADD125E}">
      <dsp:nvSpPr>
        <dsp:cNvPr id="0" name=""/>
        <dsp:cNvSpPr/>
      </dsp:nvSpPr>
      <dsp:spPr>
        <a:xfrm>
          <a:off x="2087810" y="592827"/>
          <a:ext cx="4053978" cy="4053978"/>
        </a:xfrm>
        <a:prstGeom prst="blockArc">
          <a:avLst>
            <a:gd name="adj1" fmla="val 19800000"/>
            <a:gd name="adj2" fmla="val 18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69B75EDF-6F3D-4402-AB33-06CDDE7BB885}">
      <dsp:nvSpPr>
        <dsp:cNvPr id="0" name=""/>
        <dsp:cNvSpPr/>
      </dsp:nvSpPr>
      <dsp:spPr>
        <a:xfrm>
          <a:off x="2087810" y="592827"/>
          <a:ext cx="4053978" cy="4053978"/>
        </a:xfrm>
        <a:prstGeom prst="blockArc">
          <a:avLst>
            <a:gd name="adj1" fmla="val 16200000"/>
            <a:gd name="adj2" fmla="val 19800000"/>
            <a:gd name="adj3" fmla="val 4526"/>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A6DE5FA-027B-43BD-9A0A-934E28164A82}">
      <dsp:nvSpPr>
        <dsp:cNvPr id="0" name=""/>
        <dsp:cNvSpPr/>
      </dsp:nvSpPr>
      <dsp:spPr>
        <a:xfrm>
          <a:off x="3170583" y="1649897"/>
          <a:ext cx="1888432" cy="1939838"/>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DSCR Core Capabilities</a:t>
          </a:r>
        </a:p>
      </dsp:txBody>
      <dsp:txXfrm>
        <a:off x="3447137" y="1933980"/>
        <a:ext cx="1335324" cy="1371672"/>
      </dsp:txXfrm>
    </dsp:sp>
    <dsp:sp modelId="{5793C93C-8CEF-4052-A5DF-DE021C26A267}">
      <dsp:nvSpPr>
        <dsp:cNvPr id="0" name=""/>
        <dsp:cNvSpPr/>
      </dsp:nvSpPr>
      <dsp:spPr>
        <a:xfrm>
          <a:off x="3355656" y="-76157"/>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1.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solution must support inclusive care planning and needs assessment</a:t>
          </a:r>
        </a:p>
      </dsp:txBody>
      <dsp:txXfrm>
        <a:off x="3578004" y="133220"/>
        <a:ext cx="1073590" cy="1010960"/>
      </dsp:txXfrm>
    </dsp:sp>
    <dsp:sp modelId="{6C5F57B2-CCE0-4442-8318-3622893D5A14}">
      <dsp:nvSpPr>
        <dsp:cNvPr id="0" name=""/>
        <dsp:cNvSpPr/>
      </dsp:nvSpPr>
      <dsp:spPr>
        <a:xfrm>
          <a:off x="5071354" y="914400"/>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2.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capture real-time, auditable records, notes, and observations that can be accessed at the point of care</a:t>
          </a:r>
        </a:p>
      </dsp:txBody>
      <dsp:txXfrm>
        <a:off x="5293702" y="1123777"/>
        <a:ext cx="1073590" cy="1010960"/>
      </dsp:txXfrm>
    </dsp:sp>
    <dsp:sp modelId="{7342EC41-E2DA-4B36-A06E-CDAB3878220E}">
      <dsp:nvSpPr>
        <dsp:cNvPr id="0" name=""/>
        <dsp:cNvSpPr/>
      </dsp:nvSpPr>
      <dsp:spPr>
        <a:xfrm>
          <a:off x="5071354" y="2895518"/>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3.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support task planning, allocation, management and completion</a:t>
          </a:r>
        </a:p>
      </dsp:txBody>
      <dsp:txXfrm>
        <a:off x="5293702" y="3104895"/>
        <a:ext cx="1073590" cy="1010960"/>
      </dsp:txXfrm>
    </dsp:sp>
    <dsp:sp modelId="{0B1E5D3C-03A0-47B5-ACC3-3A2F4443B80D}">
      <dsp:nvSpPr>
        <dsp:cNvPr id="0" name=""/>
        <dsp:cNvSpPr/>
      </dsp:nvSpPr>
      <dsp:spPr>
        <a:xfrm>
          <a:off x="3355656" y="3886077"/>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4.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provide controlled access to data</a:t>
          </a:r>
        </a:p>
      </dsp:txBody>
      <dsp:txXfrm>
        <a:off x="3578004" y="4095454"/>
        <a:ext cx="1073590" cy="1010960"/>
      </dsp:txXfrm>
    </dsp:sp>
    <dsp:sp modelId="{589E8FD4-0014-4EAD-A186-4E487D02A63F}">
      <dsp:nvSpPr>
        <dsp:cNvPr id="0" name=""/>
        <dsp:cNvSpPr/>
      </dsp:nvSpPr>
      <dsp:spPr>
        <a:xfrm>
          <a:off x="1639958" y="2895518"/>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5.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be able to share data with other systems and care settings</a:t>
          </a:r>
        </a:p>
      </dsp:txBody>
      <dsp:txXfrm>
        <a:off x="1862306" y="3104895"/>
        <a:ext cx="1073590" cy="1010960"/>
      </dsp:txXfrm>
    </dsp:sp>
    <dsp:sp modelId="{00C51F2B-F5A7-4A7E-8CBF-D057CEDE6EA7}">
      <dsp:nvSpPr>
        <dsp:cNvPr id="0" name=""/>
        <dsp:cNvSpPr/>
      </dsp:nvSpPr>
      <dsp:spPr>
        <a:xfrm>
          <a:off x="1639958" y="914400"/>
          <a:ext cx="1518286" cy="1429714"/>
        </a:xfrm>
        <a:prstGeom prst="ellipse">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GB" sz="1000" b="1" kern="1200" dirty="0">
              <a:latin typeface="Arial" panose="020B0604020202020204" pitchFamily="34" charset="0"/>
              <a:cs typeface="Arial" panose="020B0604020202020204" pitchFamily="34" charset="0"/>
            </a:rPr>
            <a:t>6. </a:t>
          </a:r>
        </a:p>
        <a:p>
          <a:pPr marL="0" lvl="0" indent="0" algn="ctr" defTabSz="444500">
            <a:lnSpc>
              <a:spcPct val="90000"/>
            </a:lnSpc>
            <a:spcBef>
              <a:spcPct val="0"/>
            </a:spcBef>
            <a:spcAft>
              <a:spcPct val="35000"/>
            </a:spcAft>
            <a:buFont typeface="+mj-lt"/>
            <a:buNone/>
          </a:pPr>
          <a:r>
            <a:rPr lang="en-GB" sz="900" b="1" kern="1200" dirty="0">
              <a:latin typeface="Arial" panose="020B0604020202020204" pitchFamily="34" charset="0"/>
              <a:cs typeface="Arial" panose="020B0604020202020204" pitchFamily="34" charset="0"/>
            </a:rPr>
            <a:t>The system must support the operation and management of a care setting</a:t>
          </a:r>
        </a:p>
      </dsp:txBody>
      <dsp:txXfrm>
        <a:off x="1862306" y="1123777"/>
        <a:ext cx="1073590" cy="1010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6B7E4-EBF1-42EC-B67A-C095FAC6E75A}"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D5A10-3DBB-4810-8E0E-462595679B0B}" type="slidenum">
              <a:rPr lang="en-GB" smtClean="0"/>
              <a:t>‹#›</a:t>
            </a:fld>
            <a:endParaRPr lang="en-GB"/>
          </a:p>
        </p:txBody>
      </p:sp>
    </p:spTree>
    <p:extLst>
      <p:ext uri="{BB962C8B-B14F-4D97-AF65-F5344CB8AC3E}">
        <p14:creationId xmlns:p14="http://schemas.microsoft.com/office/powerpoint/2010/main" val="277156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2233639" cy="744546"/>
          </a:xfrm>
          <a:prstGeom prst="rect">
            <a:avLst/>
          </a:prstGeom>
          <a:noFill/>
          <a:ln>
            <a:no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4190" y="215642"/>
            <a:ext cx="2018474" cy="621069"/>
          </a:xfrm>
          <a:prstGeom prst="rect">
            <a:avLst/>
          </a:prstGeom>
        </p:spPr>
      </p:pic>
    </p:spTree>
    <p:extLst>
      <p:ext uri="{BB962C8B-B14F-4D97-AF65-F5344CB8AC3E}">
        <p14:creationId xmlns:p14="http://schemas.microsoft.com/office/powerpoint/2010/main" val="1372653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114327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spTree>
    <p:extLst>
      <p:ext uri="{BB962C8B-B14F-4D97-AF65-F5344CB8AC3E}">
        <p14:creationId xmlns:p14="http://schemas.microsoft.com/office/powerpoint/2010/main" val="31971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a:p>
        </p:txBody>
      </p:sp>
      <p:pic>
        <p:nvPicPr>
          <p:cNvPr id="5" name="Picture 4" descr="A blue and white logo&#10;&#10;Description automatically generated with low confidence">
            <a:extLst>
              <a:ext uri="{FF2B5EF4-FFF2-40B4-BE49-F238E27FC236}">
                <a16:creationId xmlns:a16="http://schemas.microsoft.com/office/drawing/2014/main" id="{37DBFAA7-38D3-5E98-B283-A8C21F1B9C13}"/>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65814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353871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theaccessgroup.com/en-gb/health-social-care/form/clinical-management-software-demo-contact-form/" TargetMode="External"/><Relationship Id="rId7" Type="http://schemas.openxmlformats.org/officeDocument/2006/relationships/image" Target="../media/image28.png"/><Relationship Id="rId2" Type="http://schemas.openxmlformats.org/officeDocument/2006/relationships/hyperlink" Target="https://www.youtube.com/watch?v=M8wxRuikTh4"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hyperlink" Target="https://beta.digitisingsocialcare.co.uk/assured-solutions/access-care-clinical" TargetMode="External"/><Relationship Id="rId9" Type="http://schemas.openxmlformats.org/officeDocument/2006/relationships/hyperlink" Target="https://www.theaccessgroup.com/en-gb/health-social-care/care-management-software/clinical-management-softwa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arebeans.co.uk/" TargetMode="External"/><Relationship Id="rId2" Type="http://schemas.openxmlformats.org/officeDocument/2006/relationships/hyperlink" Target="https://www.carebeans.co.uk/book-a-demo/"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carebeans-care-software"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hyperlink" Target="https://mycareberry.com/book-a-demo" TargetMode="External"/><Relationship Id="rId7" Type="http://schemas.openxmlformats.org/officeDocument/2006/relationships/hyperlink" Target="https://beta.digitisingsocialcare.co.uk/assured-solutions/careberry-software" TargetMode="External"/><Relationship Id="rId2" Type="http://schemas.openxmlformats.org/officeDocument/2006/relationships/hyperlink" Target="https://www.youtube.com/watch?v=DN0bOdLxvns"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https://mycareberry.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beta.digitisingsocialcare.co.uk/assured-solutions/care-control-systems" TargetMode="External"/><Relationship Id="rId3" Type="http://schemas.openxmlformats.org/officeDocument/2006/relationships/hyperlink" Target="https://carecontrolsystems.co.uk/book-a-demo/" TargetMode="External"/><Relationship Id="rId7" Type="http://schemas.openxmlformats.org/officeDocument/2006/relationships/image" Target="../media/image36.png"/><Relationship Id="rId2" Type="http://schemas.openxmlformats.org/officeDocument/2006/relationships/hyperlink" Target="https://www.youtube.com/watch?v=IgBaTT6aeco"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carecontrolsystems.co.uk/" TargetMode="Externa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s://www.carevisioncms.co.uk/book-a-demo/" TargetMode="External"/><Relationship Id="rId7" Type="http://schemas.openxmlformats.org/officeDocument/2006/relationships/image" Target="../media/image38.png"/><Relationship Id="rId2" Type="http://schemas.openxmlformats.org/officeDocument/2006/relationships/hyperlink" Target="https://www.youtube.com/watch?v=uT9krBOsD_A"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care-vision" TargetMode="External"/><Relationship Id="rId5" Type="http://schemas.openxmlformats.org/officeDocument/2006/relationships/image" Target="../media/image37.jpeg"/><Relationship Id="rId4" Type="http://schemas.openxmlformats.org/officeDocument/2006/relationships/hyperlink" Target="https://www.carevisioncms.co.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ura.systems/contact-us/" TargetMode="External"/><Relationship Id="rId7" Type="http://schemas.openxmlformats.org/officeDocument/2006/relationships/image" Target="../media/image40.png"/><Relationship Id="rId2" Type="http://schemas.openxmlformats.org/officeDocument/2006/relationships/hyperlink" Target="https://www.youtube.com/watch?v=2fel7RdKts4"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cura-systems" TargetMode="External"/><Relationship Id="rId5" Type="http://schemas.openxmlformats.org/officeDocument/2006/relationships/image" Target="../media/image39.jpeg"/><Relationship Id="rId4" Type="http://schemas.openxmlformats.org/officeDocument/2006/relationships/hyperlink" Target="https://cura.syste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fusionecare.com/" TargetMode="Externa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beta.digitisingsocialcare.co.uk/assured-solutions/fusion-ecare-solutions-ltd" TargetMode="External"/><Relationship Id="rId4" Type="http://schemas.openxmlformats.org/officeDocument/2006/relationships/hyperlink" Target="https://fusionecare.com/contact/#email-for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pirico.com/iplanit/" TargetMode="External"/><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beta.digitisingsocialcare.co.uk/assured-solutions/iplanit-aspirico" TargetMode="External"/><Relationship Id="rId5" Type="http://schemas.openxmlformats.org/officeDocument/2006/relationships/hyperlink" Target="https://www.youtube.com/watch?v=KOGQVrKg2XU" TargetMode="Externa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47.png"/><Relationship Id="rId2" Type="http://schemas.openxmlformats.org/officeDocument/2006/relationships/hyperlink" Target="https://kareinn.com/"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kareinn" TargetMode="External"/><Relationship Id="rId5" Type="http://schemas.openxmlformats.org/officeDocument/2006/relationships/hyperlink" Target="https://kareinn.com/book-a-demo/" TargetMode="External"/><Relationship Id="rId4" Type="http://schemas.openxmlformats.org/officeDocument/2006/relationships/hyperlink" Target="https://www.youtube.com/watch?v=aaEwlqflmE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logmycare.co.uk/book-demo" TargetMode="External"/><Relationship Id="rId7" Type="http://schemas.openxmlformats.org/officeDocument/2006/relationships/hyperlink" Target="https://beta.digitisingsocialcare.co.uk/assured-solutions/log-my-care" TargetMode="External"/><Relationship Id="rId2" Type="http://schemas.openxmlformats.org/officeDocument/2006/relationships/hyperlink" Target="https://www.youtube.com/watch?v=hk2YiIxMJ-w"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dom-portal" TargetMode="External"/><Relationship Id="rId5" Type="http://schemas.openxmlformats.org/officeDocument/2006/relationships/image" Target="../media/image49.jpeg"/><Relationship Id="rId4" Type="http://schemas.openxmlformats.org/officeDocument/2006/relationships/hyperlink" Target="https://www.logmycare.co.uk/" TargetMode="External"/><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6.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3.png"/><Relationship Id="rId2" Type="http://schemas.openxmlformats.org/officeDocument/2006/relationships/hyperlink" Target="https://nourishcare.com/"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nourish" TargetMode="External"/><Relationship Id="rId5" Type="http://schemas.openxmlformats.org/officeDocument/2006/relationships/hyperlink" Target="https://nourishcare.com/book-a-demo/" TargetMode="External"/><Relationship Id="rId4" Type="http://schemas.openxmlformats.org/officeDocument/2006/relationships/hyperlink" Target="https://www.youtube.com/watch?v=sXF2nMGUklc"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beta.digitisingsocialcare.co.uk/assured-solutions/cura-systems" TargetMode="External"/><Relationship Id="rId3" Type="http://schemas.openxmlformats.org/officeDocument/2006/relationships/hyperlink" Target="https://www.youtube.com/watch?v=ELnGjBt20O0" TargetMode="External"/><Relationship Id="rId7" Type="http://schemas.openxmlformats.org/officeDocument/2006/relationships/hyperlink" Target="https://beta.digitisingsocialcare.co.uk/assured-solutions/onetouch" TargetMode="Externa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s://www.onetouchhealth.net/" TargetMode="External"/><Relationship Id="rId4" Type="http://schemas.openxmlformats.org/officeDocument/2006/relationships/hyperlink" Target="https://www.onetouchhealth.net/book-a-demo/" TargetMode="External"/><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hyperlink" Target="https://beta.digitisingsocialcare.co.uk/assured-solutions/pass-everylife" TargetMode="External"/><Relationship Id="rId3" Type="http://schemas.openxmlformats.org/officeDocument/2006/relationships/hyperlink" Target="https://www.everylifetechnologies.com/book-a-demo/" TargetMode="External"/><Relationship Id="rId7" Type="http://schemas.openxmlformats.org/officeDocument/2006/relationships/image" Target="../media/image59.png"/><Relationship Id="rId2" Type="http://schemas.openxmlformats.org/officeDocument/2006/relationships/hyperlink" Target="https://www.youtube.com/watch?v=_kjB82styug" TargetMode="Externa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hyperlink" Target="https://www.everylifetechnologies.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ersoncentredsoftware.com/" TargetMode="External"/><Relationship Id="rId2" Type="http://schemas.openxmlformats.org/officeDocument/2006/relationships/hyperlink" Target="https://www.youtube.com/watch?v=w5VDP7277UY"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person-centred-software" TargetMode="External"/><Relationship Id="rId5" Type="http://schemas.openxmlformats.org/officeDocument/2006/relationships/image" Target="../media/image61.pn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https://www.qwikify.com/try-now" TargetMode="External"/><Relationship Id="rId7" Type="http://schemas.openxmlformats.org/officeDocument/2006/relationships/image" Target="../media/image63.png"/><Relationship Id="rId2" Type="http://schemas.openxmlformats.org/officeDocument/2006/relationships/hyperlink" Target="https://www.youtube.com/watch?v=fctMiJoPUSU" TargetMode="External"/><Relationship Id="rId1" Type="http://schemas.openxmlformats.org/officeDocument/2006/relationships/slideLayout" Target="../slideLayouts/slideLayout2.xml"/><Relationship Id="rId6" Type="http://schemas.openxmlformats.org/officeDocument/2006/relationships/hyperlink" Target="https://beta.digitisingsocialcare.co.uk/assured-solutions/qwikify" TargetMode="External"/><Relationship Id="rId5" Type="http://schemas.openxmlformats.org/officeDocument/2006/relationships/image" Target="../media/image62.jpeg"/><Relationship Id="rId4" Type="http://schemas.openxmlformats.org/officeDocument/2006/relationships/hyperlink" Target="https://www.qwikify.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ekoia.co.uk/demo/" TargetMode="External"/><Relationship Id="rId7" Type="http://schemas.openxmlformats.org/officeDocument/2006/relationships/hyperlink" Target="https://beta.digitisingsocialcare.co.uk/assured-solutions/sekoia-ltd" TargetMode="External"/><Relationship Id="rId2" Type="http://schemas.openxmlformats.org/officeDocument/2006/relationships/hyperlink" Target="https://www.youtube.com/watch?v=b8bQykIVa8c"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hyperlink" Target="https://sekoia.co.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enquiries.dps@birdie.care" TargetMode="External"/><Relationship Id="rId13" Type="http://schemas.openxmlformats.org/officeDocument/2006/relationships/hyperlink" Target="https://www.carebeans.co.uk/" TargetMode="External"/><Relationship Id="rId18" Type="http://schemas.openxmlformats.org/officeDocument/2006/relationships/hyperlink" Target="mailto:sales@carecontrolsystems.co.uk" TargetMode="External"/><Relationship Id="rId26" Type="http://schemas.openxmlformats.org/officeDocument/2006/relationships/hyperlink" Target="https://carelinelive.com/" TargetMode="External"/><Relationship Id="rId3" Type="http://schemas.openxmlformats.org/officeDocument/2006/relationships/hyperlink" Target="https://www.theaccessgroup.com/en-gb/health-social-care/care-management-software/clinical-management-software/" TargetMode="External"/><Relationship Id="rId21" Type="http://schemas.openxmlformats.org/officeDocument/2006/relationships/hyperlink" Target="mailto:rishi@care-vision.co.uk" TargetMode="External"/><Relationship Id="rId7" Type="http://schemas.openxmlformats.org/officeDocument/2006/relationships/hyperlink" Target="https://beta.digitisingsocialcare.co.uk/assured-solutions/access-care-planning" TargetMode="External"/><Relationship Id="rId12" Type="http://schemas.openxmlformats.org/officeDocument/2006/relationships/hyperlink" Target="mailto:carl@carebeans.co.uk" TargetMode="External"/><Relationship Id="rId17" Type="http://schemas.openxmlformats.org/officeDocument/2006/relationships/hyperlink" Target="https://beta.digitisingsocialcare.co.uk/assured-solutions/careberry-software" TargetMode="External"/><Relationship Id="rId25" Type="http://schemas.openxmlformats.org/officeDocument/2006/relationships/hyperlink" Target="mailto:gg@carelinelive.com" TargetMode="External"/><Relationship Id="rId33" Type="http://schemas.openxmlformats.org/officeDocument/2006/relationships/hyperlink" Target="https://beta.digitisingsocialcare.co.uk/assured-solutions/dom-portal" TargetMode="External"/><Relationship Id="rId2" Type="http://schemas.openxmlformats.org/officeDocument/2006/relationships/hyperlink" Target="mailto:lloyd.evans@theaccessgroup.com" TargetMode="External"/><Relationship Id="rId16" Type="http://schemas.openxmlformats.org/officeDocument/2006/relationships/hyperlink" Target="https://mycareberry.com/" TargetMode="External"/><Relationship Id="rId20" Type="http://schemas.openxmlformats.org/officeDocument/2006/relationships/hyperlink" Target="https://beta.digitisingsocialcare.co.uk/assured-solutions/care-control-systems" TargetMode="External"/><Relationship Id="rId29" Type="http://schemas.openxmlformats.org/officeDocument/2006/relationships/hyperlink" Target="https://cura.systems/" TargetMode="External"/><Relationship Id="rId1" Type="http://schemas.openxmlformats.org/officeDocument/2006/relationships/slideLayout" Target="../slideLayouts/slideLayout2.xml"/><Relationship Id="rId6" Type="http://schemas.openxmlformats.org/officeDocument/2006/relationships/hyperlink" Target="mailto:kristaps.bumburs@theaccessgroup.com" TargetMode="External"/><Relationship Id="rId11" Type="http://schemas.openxmlformats.org/officeDocument/2006/relationships/hyperlink" Target="mailto:jeremy@carebeans.co.uk" TargetMode="External"/><Relationship Id="rId24" Type="http://schemas.openxmlformats.org/officeDocument/2006/relationships/hyperlink" Target="mailto:sales+dsc@carelinelive.com" TargetMode="External"/><Relationship Id="rId32" Type="http://schemas.openxmlformats.org/officeDocument/2006/relationships/hyperlink" Target="https://www.domportal.care/" TargetMode="External"/><Relationship Id="rId5" Type="http://schemas.openxmlformats.org/officeDocument/2006/relationships/hyperlink" Target="mailto:victoria.myers@theaccessgroup.com" TargetMode="External"/><Relationship Id="rId15" Type="http://schemas.openxmlformats.org/officeDocument/2006/relationships/hyperlink" Target="mailto:info@mycareberry.com" TargetMode="External"/><Relationship Id="rId23" Type="http://schemas.openxmlformats.org/officeDocument/2006/relationships/hyperlink" Target="https://beta.digitisingsocialcare.co.uk/assured-solutions/care-vision" TargetMode="External"/><Relationship Id="rId28" Type="http://schemas.openxmlformats.org/officeDocument/2006/relationships/hyperlink" Target="mailto:John.rowley@cura.systems" TargetMode="External"/><Relationship Id="rId10" Type="http://schemas.openxmlformats.org/officeDocument/2006/relationships/hyperlink" Target="https://beta.digitisingsocialcare.co.uk/assured-solutions/birdie" TargetMode="External"/><Relationship Id="rId19" Type="http://schemas.openxmlformats.org/officeDocument/2006/relationships/hyperlink" Target="https://carecontrolsystems.co.uk/" TargetMode="External"/><Relationship Id="rId31" Type="http://schemas.openxmlformats.org/officeDocument/2006/relationships/hyperlink" Target="mailto:manager@domportal.care" TargetMode="External"/><Relationship Id="rId4" Type="http://schemas.openxmlformats.org/officeDocument/2006/relationships/hyperlink" Target="https://beta.digitisingsocialcare.co.uk/assured-solutions/access-care-clinical" TargetMode="External"/><Relationship Id="rId9" Type="http://schemas.openxmlformats.org/officeDocument/2006/relationships/hyperlink" Target="https://www.birdie.care/" TargetMode="External"/><Relationship Id="rId14" Type="http://schemas.openxmlformats.org/officeDocument/2006/relationships/hyperlink" Target="https://beta.digitisingsocialcare.co.uk/assured-solutions/carebeans-care-software" TargetMode="External"/><Relationship Id="rId22" Type="http://schemas.openxmlformats.org/officeDocument/2006/relationships/hyperlink" Target="https://care-vision.co.uk/" TargetMode="External"/><Relationship Id="rId27" Type="http://schemas.openxmlformats.org/officeDocument/2006/relationships/hyperlink" Target="https://beta.digitisingsocialcare.co.uk/assured-solutions/carelinelive" TargetMode="External"/><Relationship Id="rId30" Type="http://schemas.openxmlformats.org/officeDocument/2006/relationships/hyperlink" Target="https://beta.digitisingsocialcare.co.uk/assured-solutions/cura-system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hello@kareinn.com" TargetMode="External"/><Relationship Id="rId13" Type="http://schemas.openxmlformats.org/officeDocument/2006/relationships/hyperlink" Target="mailto:getintouch@nourishcare.co.uk" TargetMode="External"/><Relationship Id="rId18" Type="http://schemas.openxmlformats.org/officeDocument/2006/relationships/hyperlink" Target="https://www.onetouchhealth.net/" TargetMode="External"/><Relationship Id="rId26" Type="http://schemas.openxmlformats.org/officeDocument/2006/relationships/hyperlink" Target="mailto:info@qwikify.com" TargetMode="External"/><Relationship Id="rId3" Type="http://schemas.openxmlformats.org/officeDocument/2006/relationships/hyperlink" Target="https://fusionecare.com/" TargetMode="External"/><Relationship Id="rId21" Type="http://schemas.openxmlformats.org/officeDocument/2006/relationships/hyperlink" Target="https://www.everylifetechnologies.com/" TargetMode="External"/><Relationship Id="rId7" Type="http://schemas.openxmlformats.org/officeDocument/2006/relationships/hyperlink" Target="https://beta.digitisingsocialcare.co.uk/assured-solutions/iplanit-aspirico" TargetMode="External"/><Relationship Id="rId12" Type="http://schemas.openxmlformats.org/officeDocument/2006/relationships/hyperlink" Target="https://beta.digitisingsocialcare.co.uk/assured-solutions/log-my-care" TargetMode="External"/><Relationship Id="rId17" Type="http://schemas.openxmlformats.org/officeDocument/2006/relationships/hyperlink" Target="mailto:cillian@onetouchhealth.net" TargetMode="External"/><Relationship Id="rId25" Type="http://schemas.openxmlformats.org/officeDocument/2006/relationships/hyperlink" Target="https://beta.digitisingsocialcare.co.uk/assured-solutions/person-centred-software" TargetMode="External"/><Relationship Id="rId2" Type="http://schemas.openxmlformats.org/officeDocument/2006/relationships/hyperlink" Target="mailto:info@fusionecs.co.uk" TargetMode="External"/><Relationship Id="rId16" Type="http://schemas.openxmlformats.org/officeDocument/2006/relationships/hyperlink" Target="mailto:louis@onetouchhealth.net" TargetMode="External"/><Relationship Id="rId20" Type="http://schemas.openxmlformats.org/officeDocument/2006/relationships/hyperlink" Target="mailto:hello@everylifetechnologies.com" TargetMode="External"/><Relationship Id="rId29" Type="http://schemas.openxmlformats.org/officeDocument/2006/relationships/hyperlink" Target="mailto:contact@sekoia.co.uk" TargetMode="External"/><Relationship Id="rId1" Type="http://schemas.openxmlformats.org/officeDocument/2006/relationships/slideLayout" Target="../slideLayouts/slideLayout2.xml"/><Relationship Id="rId6" Type="http://schemas.openxmlformats.org/officeDocument/2006/relationships/hyperlink" Target="https://aspirico.com/iplanit/" TargetMode="External"/><Relationship Id="rId11" Type="http://schemas.openxmlformats.org/officeDocument/2006/relationships/hyperlink" Target="mailto:sales@logmycare.co.uk" TargetMode="External"/><Relationship Id="rId24" Type="http://schemas.openxmlformats.org/officeDocument/2006/relationships/hyperlink" Target="https://personcentredsoftware.com/" TargetMode="External"/><Relationship Id="rId5" Type="http://schemas.openxmlformats.org/officeDocument/2006/relationships/hyperlink" Target="mailto:enquiry@aspirico.com" TargetMode="External"/><Relationship Id="rId15" Type="http://schemas.openxmlformats.org/officeDocument/2006/relationships/hyperlink" Target="https://beta.digitisingsocialcare.co.uk/assured-solutions/nourish" TargetMode="External"/><Relationship Id="rId23" Type="http://schemas.openxmlformats.org/officeDocument/2006/relationships/hyperlink" Target="mailto:hello@personcentredsoftware.com" TargetMode="External"/><Relationship Id="rId28" Type="http://schemas.openxmlformats.org/officeDocument/2006/relationships/hyperlink" Target="https://beta.digitisingsocialcare.co.uk/assured-solutions/qwikify" TargetMode="External"/><Relationship Id="rId10" Type="http://schemas.openxmlformats.org/officeDocument/2006/relationships/hyperlink" Target="https://beta.digitisingsocialcare.co.uk/assured-solutions/kareinn" TargetMode="External"/><Relationship Id="rId19" Type="http://schemas.openxmlformats.org/officeDocument/2006/relationships/hyperlink" Target="https://beta.digitisingsocialcare.co.uk/assured-solutions/onetouch" TargetMode="External"/><Relationship Id="rId31" Type="http://schemas.openxmlformats.org/officeDocument/2006/relationships/hyperlink" Target="https://beta.digitisingsocialcare.co.uk/assured-solutions/sekoia-ltd" TargetMode="External"/><Relationship Id="rId4" Type="http://schemas.openxmlformats.org/officeDocument/2006/relationships/hyperlink" Target="https://beta.digitisingsocialcare.co.uk/assured-solutions/fusion-ecare-solutions-ltd" TargetMode="External"/><Relationship Id="rId9" Type="http://schemas.openxmlformats.org/officeDocument/2006/relationships/hyperlink" Target="https://kareinn.com/" TargetMode="External"/><Relationship Id="rId14" Type="http://schemas.openxmlformats.org/officeDocument/2006/relationships/hyperlink" Target="https://nourishcare.co.uk/" TargetMode="External"/><Relationship Id="rId22" Type="http://schemas.openxmlformats.org/officeDocument/2006/relationships/hyperlink" Target="https://beta.digitisingsocialcare.co.uk/assured-solutions/pass-everylife" TargetMode="External"/><Relationship Id="rId27" Type="http://schemas.openxmlformats.org/officeDocument/2006/relationships/hyperlink" Target="http://www.qwikify.com/" TargetMode="External"/><Relationship Id="rId30" Type="http://schemas.openxmlformats.org/officeDocument/2006/relationships/hyperlink" Target="https://sekoia.co.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hsx.nhs.uk/" TargetMode="External"/><Relationship Id="rId2" Type="http://schemas.openxmlformats.org/officeDocument/2006/relationships/hyperlink" Target="https://www.digitalsocialcare.co.uk/dscr-assured-supplier-tool" TargetMode="External"/><Relationship Id="rId1" Type="http://schemas.openxmlformats.org/officeDocument/2006/relationships/slideLayout" Target="../slideLayouts/slideLayout2.xml"/><Relationship Id="rId5" Type="http://schemas.openxmlformats.org/officeDocument/2006/relationships/hyperlink" Target="https://beta.digitisingsocialcare.co.uk/get-help-set-and-use-technology/getting-digital-social-care-records" TargetMode="External"/><Relationship Id="rId4" Type="http://schemas.openxmlformats.org/officeDocument/2006/relationships/hyperlink" Target="https://beta.digitisingsocialcare.co.uk/assured-solu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cura.systems/" TargetMode="External"/><Relationship Id="rId18" Type="http://schemas.openxmlformats.org/officeDocument/2006/relationships/hyperlink" Target="https://kareinn.com/" TargetMode="External"/><Relationship Id="rId26" Type="http://schemas.openxmlformats.org/officeDocument/2006/relationships/image" Target="../media/image11.png"/><Relationship Id="rId39" Type="http://schemas.openxmlformats.org/officeDocument/2006/relationships/image" Target="../media/image24.png"/><Relationship Id="rId3" Type="http://schemas.openxmlformats.org/officeDocument/2006/relationships/image" Target="../media/image8.png"/><Relationship Id="rId21" Type="http://schemas.openxmlformats.org/officeDocument/2006/relationships/hyperlink" Target="https://www.everylifetechnologies.com/" TargetMode="External"/><Relationship Id="rId34" Type="http://schemas.openxmlformats.org/officeDocument/2006/relationships/image" Target="../media/image19.png"/><Relationship Id="rId7" Type="http://schemas.openxmlformats.org/officeDocument/2006/relationships/hyperlink" Target="https://www.carebeans.co.uk/" TargetMode="External"/><Relationship Id="rId12" Type="http://schemas.openxmlformats.org/officeDocument/2006/relationships/hyperlink" Target="https://carelinelive.com/" TargetMode="External"/><Relationship Id="rId17" Type="http://schemas.openxmlformats.org/officeDocument/2006/relationships/hyperlink" Target="https://www.logmycare.co.uk/" TargetMode="External"/><Relationship Id="rId25"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image" Target="../media/image23.png"/><Relationship Id="rId2" Type="http://schemas.openxmlformats.org/officeDocument/2006/relationships/hyperlink" Target="https://beta.digitisingsocialcare.co.uk/assured-solutions" TargetMode="External"/><Relationship Id="rId16" Type="http://schemas.openxmlformats.org/officeDocument/2006/relationships/hyperlink" Target="https://aspirico.com/" TargetMode="External"/><Relationship Id="rId20" Type="http://schemas.openxmlformats.org/officeDocument/2006/relationships/hyperlink" Target="https://www.onetouchhealth.net/" TargetMode="External"/><Relationship Id="rId29" Type="http://schemas.openxmlformats.org/officeDocument/2006/relationships/image" Target="../media/image14.png"/><Relationship Id="rId41"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birdie.care/" TargetMode="External"/><Relationship Id="rId11" Type="http://schemas.openxmlformats.org/officeDocument/2006/relationships/hyperlink" Target="https://www.carevisioncms.co.uk/" TargetMode="External"/><Relationship Id="rId24" Type="http://schemas.openxmlformats.org/officeDocument/2006/relationships/hyperlink" Target="https://sekoia.co.uk/" TargetMode="External"/><Relationship Id="rId32" Type="http://schemas.openxmlformats.org/officeDocument/2006/relationships/image" Target="../media/image17.png"/><Relationship Id="rId37" Type="http://schemas.openxmlformats.org/officeDocument/2006/relationships/image" Target="../media/image22.png"/><Relationship Id="rId40" Type="http://schemas.openxmlformats.org/officeDocument/2006/relationships/image" Target="../media/image25.png"/><Relationship Id="rId5" Type="http://schemas.openxmlformats.org/officeDocument/2006/relationships/hyperlink" Target="https://www.theaccessgroup.com/en-gb/health-social-care/care-management-software/care-planning/" TargetMode="External"/><Relationship Id="rId15" Type="http://schemas.openxmlformats.org/officeDocument/2006/relationships/hyperlink" Target="https://fusionecare.com/" TargetMode="External"/><Relationship Id="rId23" Type="http://schemas.openxmlformats.org/officeDocument/2006/relationships/hyperlink" Target="https://www.qwikify.com/" TargetMode="External"/><Relationship Id="rId28" Type="http://schemas.openxmlformats.org/officeDocument/2006/relationships/image" Target="../media/image13.png"/><Relationship Id="rId36" Type="http://schemas.openxmlformats.org/officeDocument/2006/relationships/image" Target="../media/image21.png"/><Relationship Id="rId10" Type="http://schemas.openxmlformats.org/officeDocument/2006/relationships/hyperlink" Target="https://carecontrolsystems.co.uk/" TargetMode="External"/><Relationship Id="rId19" Type="http://schemas.openxmlformats.org/officeDocument/2006/relationships/hyperlink" Target="https://nourishcare.co.uk/" TargetMode="External"/><Relationship Id="rId31" Type="http://schemas.openxmlformats.org/officeDocument/2006/relationships/image" Target="../media/image16.png"/><Relationship Id="rId4" Type="http://schemas.openxmlformats.org/officeDocument/2006/relationships/hyperlink" Target="https://www.theaccessgroup.com/en-gb/health-social-care/care-management-software/clinical-management-software/" TargetMode="External"/><Relationship Id="rId9" Type="http://schemas.openxmlformats.org/officeDocument/2006/relationships/hyperlink" Target="https://mycareberry.com/" TargetMode="External"/><Relationship Id="rId14" Type="http://schemas.openxmlformats.org/officeDocument/2006/relationships/hyperlink" Target="https://www.domportal.care/" TargetMode="External"/><Relationship Id="rId22" Type="http://schemas.openxmlformats.org/officeDocument/2006/relationships/hyperlink" Target="https://personcentredsoftware.com/" TargetMode="External"/><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gpitbjss.atlassian.net/wiki/spaces/DSCR/overview?homepageId=11971330147" TargetMode="External"/><Relationship Id="rId7" Type="http://schemas.openxmlformats.org/officeDocument/2006/relationships/diagramColors" Target="../diagrams/colors1.xml"/><Relationship Id="rId2" Type="http://schemas.openxmlformats.org/officeDocument/2006/relationships/hyperlink" Target="https://beta.digitisingsocialcare.co.uk/sites/default/files/2023-08/Digital%20social%20care%20records_%20core%20capabilities%20for%20assured%20solutions.xlsx"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13CFCF-336C-A39F-73AE-A0B6ABD9B1C3}"/>
              </a:ext>
            </a:extLst>
          </p:cNvPr>
          <p:cNvSpPr>
            <a:spLocks noGrp="1"/>
          </p:cNvSpPr>
          <p:nvPr>
            <p:ph type="ctrTitle"/>
          </p:nvPr>
        </p:nvSpPr>
        <p:spPr/>
        <p:txBody>
          <a:bodyPr>
            <a:normAutofit fontScale="90000"/>
          </a:bodyPr>
          <a:lstStyle/>
          <a:p>
            <a:r>
              <a:rPr lang="en-GB" dirty="0"/>
              <a:t>Summary Information for Assured Digital Social Care Record Solutions</a:t>
            </a:r>
          </a:p>
        </p:txBody>
      </p:sp>
      <p:sp>
        <p:nvSpPr>
          <p:cNvPr id="6" name="Subtitle 5">
            <a:extLst>
              <a:ext uri="{FF2B5EF4-FFF2-40B4-BE49-F238E27FC236}">
                <a16:creationId xmlns:a16="http://schemas.microsoft.com/office/drawing/2014/main" id="{73BC1CDE-32DA-1B0A-47D0-F18986A5FC01}"/>
              </a:ext>
            </a:extLst>
          </p:cNvPr>
          <p:cNvSpPr>
            <a:spLocks noGrp="1"/>
          </p:cNvSpPr>
          <p:nvPr>
            <p:ph type="subTitle" idx="1"/>
          </p:nvPr>
        </p:nvSpPr>
        <p:spPr/>
        <p:txBody>
          <a:bodyPr vert="horz" lIns="91440" tIns="45720" rIns="91440" bIns="45720" rtlCol="0" anchor="t">
            <a:normAutofit/>
          </a:bodyPr>
          <a:lstStyle/>
          <a:p>
            <a:r>
              <a:rPr lang="en-GB" dirty="0"/>
              <a:t>October 2023</a:t>
            </a:r>
          </a:p>
          <a:p>
            <a:r>
              <a:rPr lang="en-GB" sz="1500" i="1" dirty="0">
                <a:latin typeface="Arial"/>
                <a:cs typeface="Arial"/>
              </a:rPr>
              <a:t>Compiled by the North West London (NWL) Social Care Digital Programme Team</a:t>
            </a:r>
          </a:p>
        </p:txBody>
      </p:sp>
    </p:spTree>
    <p:extLst>
      <p:ext uri="{BB962C8B-B14F-4D97-AF65-F5344CB8AC3E}">
        <p14:creationId xmlns:p14="http://schemas.microsoft.com/office/powerpoint/2010/main" val="96815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546475970"/>
              </p:ext>
            </p:extLst>
          </p:nvPr>
        </p:nvGraphicFramePr>
        <p:xfrm>
          <a:off x="2504661" y="3535034"/>
          <a:ext cx="9548594" cy="1905000"/>
        </p:xfrm>
        <a:graphic>
          <a:graphicData uri="http://schemas.openxmlformats.org/drawingml/2006/table">
            <a:tbl>
              <a:tblPr firstRow="1" bandRow="1">
                <a:tableStyleId>{5C22544A-7EE6-4342-B048-85BDC9FD1C3A}</a:tableStyleId>
              </a:tblPr>
              <a:tblGrid>
                <a:gridCol w="4373217">
                  <a:extLst>
                    <a:ext uri="{9D8B030D-6E8A-4147-A177-3AD203B41FA5}">
                      <a16:colId xmlns:a16="http://schemas.microsoft.com/office/drawing/2014/main" val="1279803320"/>
                    </a:ext>
                  </a:extLst>
                </a:gridCol>
                <a:gridCol w="3578088">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r>
                        <a:rPr lang="en-GB" sz="1100" dirty="0">
                          <a:latin typeface="Arial" panose="020B0604020202020204" pitchFamily="34" charset="0"/>
                          <a:cs typeface="Arial" panose="020B0604020202020204" pitchFamily="34" charset="0"/>
                        </a:rPr>
                        <a:t>Offers remote-first ‘</a:t>
                      </a:r>
                      <a:r>
                        <a:rPr lang="en-GB" sz="1100" dirty="0" err="1">
                          <a:latin typeface="Arial" panose="020B0604020202020204" pitchFamily="34" charset="0"/>
                          <a:cs typeface="Arial" panose="020B0604020202020204" pitchFamily="34" charset="0"/>
                        </a:rPr>
                        <a:t>FlightPaths</a:t>
                      </a:r>
                      <a:r>
                        <a:rPr lang="en-GB" sz="1100" dirty="0">
                          <a:latin typeface="Arial" panose="020B0604020202020204" pitchFamily="34" charset="0"/>
                          <a:cs typeface="Arial" panose="020B0604020202020204" pitchFamily="34" charset="0"/>
                        </a:rPr>
                        <a:t>’, which vary based on the training offer. The recommendation for a 40 bed home spans one month and four project days. </a:t>
                      </a:r>
                    </a:p>
                    <a:p>
                      <a:pPr marL="228600" indent="-228600">
                        <a:buAutoNum type="arabicPeriod"/>
                      </a:pPr>
                      <a:r>
                        <a:rPr lang="en-GB" sz="1100" dirty="0">
                          <a:latin typeface="Arial" panose="020B0604020202020204" pitchFamily="34" charset="0"/>
                          <a:cs typeface="Arial" panose="020B0604020202020204" pitchFamily="34" charset="0"/>
                        </a:rPr>
                        <a:t>Kick-off (scoping, initial change management activities) </a:t>
                      </a:r>
                    </a:p>
                    <a:p>
                      <a:pPr marL="228600" indent="-228600">
                        <a:buAutoNum type="arabicPeriod"/>
                      </a:pPr>
                      <a:r>
                        <a:rPr lang="en-GB" sz="1100" dirty="0">
                          <a:latin typeface="Arial" panose="020B0604020202020204" pitchFamily="34" charset="0"/>
                          <a:cs typeface="Arial" panose="020B0604020202020204" pitchFamily="34" charset="0"/>
                        </a:rPr>
                        <a:t>Preparation (requirements gathering)</a:t>
                      </a:r>
                    </a:p>
                    <a:p>
                      <a:pPr marL="228600" indent="-228600">
                        <a:buAutoNum type="arabicPeriod"/>
                      </a:pPr>
                      <a:r>
                        <a:rPr lang="en-GB" sz="1100" dirty="0">
                          <a:latin typeface="Arial" panose="020B0604020202020204" pitchFamily="34" charset="0"/>
                          <a:cs typeface="Arial" panose="020B0604020202020204" pitchFamily="34" charset="0"/>
                        </a:rPr>
                        <a:t>Learning (deployment of change management plan, training)</a:t>
                      </a:r>
                    </a:p>
                    <a:p>
                      <a:pPr marL="228600" indent="-228600">
                        <a:buAutoNum type="arabicPeriod"/>
                      </a:pPr>
                      <a:r>
                        <a:rPr lang="en-GB" sz="1100" dirty="0">
                          <a:latin typeface="Arial" panose="020B0604020202020204" pitchFamily="34" charset="0"/>
                          <a:cs typeface="Arial" panose="020B0604020202020204" pitchFamily="34" charset="0"/>
                        </a:rPr>
                        <a:t>Validation (validation of configuration against requirements)</a:t>
                      </a:r>
                    </a:p>
                    <a:p>
                      <a:pPr marL="228600" indent="-228600">
                        <a:buAutoNum type="arabicPeriod"/>
                      </a:pPr>
                      <a:r>
                        <a:rPr lang="en-GB" sz="1100" dirty="0">
                          <a:latin typeface="Arial" panose="020B0604020202020204" pitchFamily="34" charset="0"/>
                          <a:cs typeface="Arial" panose="020B0604020202020204" pitchFamily="34" charset="0"/>
                        </a:rPr>
                        <a:t>Launch (go live)</a:t>
                      </a:r>
                    </a:p>
                    <a:p>
                      <a:pPr marL="228600" indent="-228600">
                        <a:buAutoNum type="arabicPeriod"/>
                      </a:pPr>
                      <a:r>
                        <a:rPr lang="en-GB" sz="1100" dirty="0">
                          <a:latin typeface="Arial" panose="020B0604020202020204" pitchFamily="34" charset="0"/>
                          <a:cs typeface="Arial" panose="020B0604020202020204" pitchFamily="34" charset="0"/>
                        </a:rPr>
                        <a:t>Review (confirmation of fully-embedded solution)</a:t>
                      </a:r>
                    </a:p>
                  </a:txBody>
                  <a:tcPr>
                    <a:solidFill>
                      <a:schemeClr val="bg1">
                        <a:lumMod val="95000"/>
                      </a:schemeClr>
                    </a:solidFill>
                  </a:tcPr>
                </a:tc>
                <a:tc>
                  <a:txBody>
                    <a:bodyPr/>
                    <a:lstStyle/>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Recommended training options: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Small settings (&lt;30 beds): 1.5 hour documentation Q&amp;A with onboarding consultants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Medium settings (30-70 beds): 2 days remote super user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Large settings (&gt;70 beds): 3 days remote super user training and 3 end user carer trainings</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Additional training costs roughly £750/day</a:t>
                      </a:r>
                    </a:p>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eLearning available</a:t>
                      </a:r>
                    </a:p>
                  </a:txBody>
                  <a:tcP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Implementation costs include access to a data import tool that allows resident and care detail (paper or electronic) to be imported into the Access application</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10</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Access Care and Clinical</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3362750808"/>
              </p:ext>
            </p:extLst>
          </p:nvPr>
        </p:nvGraphicFramePr>
        <p:xfrm>
          <a:off x="138745" y="45585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75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75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75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4222187965"/>
              </p:ext>
            </p:extLst>
          </p:nvPr>
        </p:nvGraphicFramePr>
        <p:xfrm>
          <a:off x="138745" y="2147925"/>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163918">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147526">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746146818"/>
                  </a:ext>
                </a:extLst>
              </a:tr>
              <a:tr h="147526">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147526">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13933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13933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147526">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147526">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147526">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nchor="ctr">
                    <a:solidFill>
                      <a:schemeClr val="bg1">
                        <a:lumMod val="95000"/>
                      </a:schemeClr>
                    </a:solidFill>
                  </a:tcPr>
                </a:tc>
                <a:extLst>
                  <a:ext uri="{0D108BD9-81ED-4DB2-BD59-A6C34878D82A}">
                    <a16:rowId xmlns:a16="http://schemas.microsoft.com/office/drawing/2014/main" val="2734113664"/>
                  </a:ext>
                </a:extLst>
              </a:tr>
            </a:tbl>
          </a:graphicData>
        </a:graphic>
      </p:graphicFrame>
      <p:graphicFrame>
        <p:nvGraphicFramePr>
          <p:cNvPr id="9" name="Table 8">
            <a:extLst>
              <a:ext uri="{FF2B5EF4-FFF2-40B4-BE49-F238E27FC236}">
                <a16:creationId xmlns:a16="http://schemas.microsoft.com/office/drawing/2014/main" id="{68B6D7B0-C72A-DBF8-A3C4-074DBFF62A03}"/>
              </a:ext>
            </a:extLst>
          </p:cNvPr>
          <p:cNvGraphicFramePr>
            <a:graphicFrameLocks/>
          </p:cNvGraphicFramePr>
          <p:nvPr>
            <p:extLst>
              <p:ext uri="{D42A27DB-BD31-4B8C-83A1-F6EECF244321}">
                <p14:modId xmlns:p14="http://schemas.microsoft.com/office/powerpoint/2010/main" val="1425953667"/>
              </p:ext>
            </p:extLst>
          </p:nvPr>
        </p:nvGraphicFramePr>
        <p:xfrm>
          <a:off x="2504662" y="1261926"/>
          <a:ext cx="4382700" cy="2247319"/>
        </p:xfrm>
        <a:graphic>
          <a:graphicData uri="http://schemas.openxmlformats.org/drawingml/2006/table">
            <a:tbl>
              <a:tblPr firstRow="1" bandRow="1">
                <a:tableStyleId>{5C22544A-7EE6-4342-B048-85BDC9FD1C3A}</a:tableStyleId>
              </a:tblPr>
              <a:tblGrid>
                <a:gridCol w="4382700">
                  <a:extLst>
                    <a:ext uri="{9D8B030D-6E8A-4147-A177-3AD203B41FA5}">
                      <a16:colId xmlns:a16="http://schemas.microsoft.com/office/drawing/2014/main" val="526830796"/>
                    </a:ext>
                  </a:extLst>
                </a:gridCol>
              </a:tblGrid>
              <a:tr h="330488">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lnB w="12700" cap="flat" cmpd="sng" algn="ctr">
                      <a:noFill/>
                      <a:prstDash val="solid"/>
                      <a:round/>
                      <a:headEnd type="none" w="med" len="med"/>
                      <a:tailEnd type="none" w="med" len="med"/>
                    </a:lnB>
                    <a:solidFill>
                      <a:srgbClr val="005EB8"/>
                    </a:solidFill>
                  </a:tcPr>
                </a:tc>
                <a:extLst>
                  <a:ext uri="{0D108BD9-81ED-4DB2-BD59-A6C34878D82A}">
                    <a16:rowId xmlns:a16="http://schemas.microsoft.com/office/drawing/2014/main" val="1785479990"/>
                  </a:ext>
                </a:extLst>
              </a:tr>
              <a:tr h="1916831">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Full integration with Access Medication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Mobile first intuitive user interface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Configurable care actions &amp; audits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Proactive care alerts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Dynamic care planning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Configurable assessments &amp; risk plans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Configurable care plan templates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Built in resilience with offline working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Detailed reporting tools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Secure portals &amp; export tools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505224"/>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hlinkClick r:id="rId3"/>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178989734"/>
              </p:ext>
            </p:extLst>
          </p:nvPr>
        </p:nvGraphicFramePr>
        <p:xfrm>
          <a:off x="138745" y="1263393"/>
          <a:ext cx="2259898" cy="851309"/>
        </p:xfrm>
        <a:graphic>
          <a:graphicData uri="http://schemas.openxmlformats.org/drawingml/2006/table">
            <a:tbl>
              <a:tblPr firstRow="1" bandRow="1">
                <a:solidFill>
                  <a:srgbClr val="FF9797"/>
                </a:solidFill>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75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75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299398296"/>
              </p:ext>
            </p:extLst>
          </p:nvPr>
        </p:nvGraphicFramePr>
        <p:xfrm>
          <a:off x="2504662" y="5438391"/>
          <a:ext cx="9548594" cy="1402080"/>
        </p:xfrm>
        <a:graphic>
          <a:graphicData uri="http://schemas.openxmlformats.org/drawingml/2006/table">
            <a:tbl>
              <a:tblPr firstRow="1" bandRow="1">
                <a:tableStyleId>{5C22544A-7EE6-4342-B048-85BDC9FD1C3A}</a:tableStyleId>
              </a:tblPr>
              <a:tblGrid>
                <a:gridCol w="3192050">
                  <a:extLst>
                    <a:ext uri="{9D8B030D-6E8A-4147-A177-3AD203B41FA5}">
                      <a16:colId xmlns:a16="http://schemas.microsoft.com/office/drawing/2014/main" val="526830796"/>
                    </a:ext>
                  </a:extLst>
                </a:gridCol>
                <a:gridCol w="6356544">
                  <a:extLst>
                    <a:ext uri="{9D8B030D-6E8A-4147-A177-3AD203B41FA5}">
                      <a16:colId xmlns:a16="http://schemas.microsoft.com/office/drawing/2014/main" val="3714591478"/>
                    </a:ext>
                  </a:extLst>
                </a:gridCol>
              </a:tblGrid>
              <a:tr h="159225">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573212">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Pricing will not fluctuate for the duration of the initial agreement and additional modules (e.g. </a:t>
                      </a:r>
                      <a:r>
                        <a:rPr lang="en-GB" sz="1100" dirty="0" err="1">
                          <a:latin typeface="Arial" panose="020B0604020202020204" pitchFamily="34" charset="0"/>
                          <a:cs typeface="Arial" panose="020B0604020202020204" pitchFamily="34" charset="0"/>
                        </a:rPr>
                        <a:t>eMar</a:t>
                      </a:r>
                      <a:r>
                        <a:rPr lang="en-GB" sz="1100" dirty="0">
                          <a:latin typeface="Arial" panose="020B0604020202020204" pitchFamily="34" charset="0"/>
                          <a:cs typeface="Arial" panose="020B0604020202020204" pitchFamily="34" charset="0"/>
                        </a:rPr>
                        <a:t> or rostering) are priced independently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Remote only </a:t>
                      </a:r>
                      <a:r>
                        <a:rPr lang="en-GB" sz="1100" dirty="0" err="1">
                          <a:latin typeface="Arial" panose="020B0604020202020204" pitchFamily="34" charset="0"/>
                          <a:cs typeface="Arial" panose="020B0604020202020204" pitchFamily="34" charset="0"/>
                        </a:rPr>
                        <a:t>FlightPaths</a:t>
                      </a:r>
                      <a:r>
                        <a:rPr lang="en-GB" sz="1100" dirty="0">
                          <a:latin typeface="Arial" panose="020B0604020202020204" pitchFamily="34" charset="0"/>
                          <a:cs typeface="Arial" panose="020B0604020202020204" pitchFamily="34" charset="0"/>
                        </a:rPr>
                        <a:t>: £1120 - £7075</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Onsite optional </a:t>
                      </a:r>
                      <a:r>
                        <a:rPr lang="en-GB" sz="1100" dirty="0" err="1">
                          <a:latin typeface="Arial" panose="020B0604020202020204" pitchFamily="34" charset="0"/>
                          <a:cs typeface="Arial" panose="020B0604020202020204" pitchFamily="34" charset="0"/>
                        </a:rPr>
                        <a:t>FlightPaths</a:t>
                      </a:r>
                      <a:r>
                        <a:rPr lang="en-GB" sz="1100" dirty="0">
                          <a:latin typeface="Arial" panose="020B0604020202020204" pitchFamily="34" charset="0"/>
                          <a:cs typeface="Arial" panose="020B0604020202020204" pitchFamily="34" charset="0"/>
                        </a:rPr>
                        <a:t>: £2600 – 8300</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Additional training available to purchase </a:t>
                      </a:r>
                    </a:p>
                  </a:txBody>
                  <a:tcPr>
                    <a:solidFill>
                      <a:schemeClr val="bg1">
                        <a:lumMod val="95000"/>
                      </a:schemeClr>
                    </a:solidFill>
                  </a:tcPr>
                </a:tc>
                <a:tc>
                  <a:txBody>
                    <a:body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6" name="TextBox 15">
            <a:extLst>
              <a:ext uri="{FF2B5EF4-FFF2-40B4-BE49-F238E27FC236}">
                <a16:creationId xmlns:a16="http://schemas.microsoft.com/office/drawing/2014/main" id="{292D197E-298B-F297-79D8-CE7E3F788754}"/>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
        <p:nvSpPr>
          <p:cNvPr id="17" name="TextBox 16">
            <a:extLst>
              <a:ext uri="{FF2B5EF4-FFF2-40B4-BE49-F238E27FC236}">
                <a16:creationId xmlns:a16="http://schemas.microsoft.com/office/drawing/2014/main" id="{6546C94A-8899-388A-E33C-BA06F3AA1777}"/>
              </a:ext>
            </a:extLst>
          </p:cNvPr>
          <p:cNvSpPr txBox="1"/>
          <p:nvPr/>
        </p:nvSpPr>
        <p:spPr>
          <a:xfrm>
            <a:off x="0" y="946292"/>
            <a:ext cx="806502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Access on 2 June 2023  </a:t>
            </a:r>
          </a:p>
        </p:txBody>
      </p:sp>
      <p:pic>
        <p:nvPicPr>
          <p:cNvPr id="29" name="Picture 28">
            <a:extLst>
              <a:ext uri="{FF2B5EF4-FFF2-40B4-BE49-F238E27FC236}">
                <a16:creationId xmlns:a16="http://schemas.microsoft.com/office/drawing/2014/main" id="{6F18FE82-D848-9C18-70B9-AEC2ED0FD87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607" b="98341" l="3871" r="96452">
                        <a14:foregroundMark x1="52407" y1="3346" x2="54125" y2="3297"/>
                        <a14:foregroundMark x1="37708" y1="3766" x2="41301" y2="3663"/>
                        <a14:foregroundMark x1="21123" y1="4241" x2="25666" y2="4111"/>
                        <a14:foregroundMark x1="3710" y1="4739" x2="6570" y2="4657"/>
                        <a14:foregroundMark x1="86557" y1="4585" x2="94194" y2="6398"/>
                        <a14:foregroundMark x1="8344" y1="95101" x2="49194" y2="87915"/>
                        <a14:foregroundMark x1="5942" y1="95523" x2="7005" y2="95336"/>
                        <a14:foregroundMark x1="49194" y1="87915" x2="93871" y2="92180"/>
                        <a14:foregroundMark x1="10323" y1="95024" x2="25968" y2="95972"/>
                        <a14:foregroundMark x1="25968" y1="95972" x2="79839" y2="92417"/>
                        <a14:foregroundMark x1="79839" y1="92417" x2="81129" y2="90047"/>
                        <a14:foregroundMark x1="33548" y1="35545" x2="81129" y2="63744"/>
                        <a14:foregroundMark x1="81129" y1="63744" x2="87258" y2="64692"/>
                        <a14:foregroundMark x1="20968" y1="45498" x2="54194" y2="61374"/>
                        <a14:foregroundMark x1="54194" y1="61374" x2="62742" y2="56872"/>
                        <a14:foregroundMark x1="12742" y1="35545" x2="37419" y2="73934"/>
                        <a14:foregroundMark x1="4032" y1="21327" x2="9677" y2="89810"/>
                        <a14:foregroundMark x1="4032" y1="50474" x2="5161" y2="91706"/>
                        <a14:foregroundMark x1="4839" y1="95498" x2="4355" y2="71327"/>
                        <a14:foregroundMark x1="96452" y1="8057" x2="94677" y2="89336"/>
                        <a14:foregroundMark x1="60161" y1="95498" x2="95806" y2="96445"/>
                        <a14:foregroundMark x1="15464" y1="97266" x2="13620" y2="97468"/>
                        <a14:foregroundMark x1="5645" y1="98341" x2="5484" y2="98104"/>
                        <a14:foregroundMark x1="45645" y1="5924" x2="85645" y2="7583"/>
                        <a14:backgroundMark x1="1774" y1="98815" x2="4516" y2="98815"/>
                        <a14:backgroundMark x1="5645" y1="98341" x2="12903" y2="99052"/>
                        <a14:backgroundMark x1="14677" y1="99052" x2="33065" y2="99763"/>
                        <a14:backgroundMark x1="7742" y1="1896" x2="22419" y2="1185"/>
                        <a14:backgroundMark x1="26452" y1="711" x2="39032" y2="711"/>
                        <a14:backgroundMark x1="42581" y1="711" x2="53548" y2="711"/>
                        <a14:backgroundMark x1="54516" y1="2370" x2="73226" y2="1185"/>
                        <a14:backgroundMark x1="73226" y1="1185" x2="88548" y2="1185"/>
                      </a14:backgroundRemoval>
                    </a14:imgEffect>
                  </a14:imgLayer>
                </a14:imgProps>
              </a:ext>
            </a:extLst>
          </a:blip>
          <a:stretch>
            <a:fillRect/>
          </a:stretch>
        </p:blipFill>
        <p:spPr>
          <a:xfrm>
            <a:off x="7130185" y="1220519"/>
            <a:ext cx="3415282" cy="2324596"/>
          </a:xfrm>
          <a:prstGeom prst="rect">
            <a:avLst/>
          </a:prstGeom>
        </p:spPr>
      </p:pic>
      <p:pic>
        <p:nvPicPr>
          <p:cNvPr id="1024" name="Picture 1023">
            <a:extLst>
              <a:ext uri="{FF2B5EF4-FFF2-40B4-BE49-F238E27FC236}">
                <a16:creationId xmlns:a16="http://schemas.microsoft.com/office/drawing/2014/main" id="{4B4F382A-7537-2920-DA9B-115D972B9C9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40" b="99820" l="755" r="96981">
                        <a14:foregroundMark x1="1132" y1="5216" x2="61887" y2="1259"/>
                        <a14:foregroundMark x1="61887" y1="1259" x2="99623" y2="13129"/>
                        <a14:foregroundMark x1="99623" y1="13129" x2="92075" y2="96942"/>
                        <a14:foregroundMark x1="92075" y1="96942" x2="35849" y2="99281"/>
                        <a14:foregroundMark x1="35849" y1="99281" x2="2642" y2="77338"/>
                        <a14:foregroundMark x1="2642" y1="77338" x2="1509" y2="7014"/>
                        <a14:foregroundMark x1="1509" y1="7014" x2="755" y2="5935"/>
                        <a14:foregroundMark x1="40377" y1="46223" x2="35094" y2="67446"/>
                        <a14:foregroundMark x1="35094" y1="67446" x2="46038" y2="58993"/>
                        <a14:foregroundMark x1="44906" y1="32554" x2="62264" y2="52518"/>
                        <a14:foregroundMark x1="62264" y1="52518" x2="66038" y2="42086"/>
                        <a14:foregroundMark x1="29434" y1="54856" x2="74340" y2="39748"/>
                        <a14:foregroundMark x1="23396" y1="56655" x2="85283" y2="34173"/>
                        <a14:foregroundMark x1="21509" y1="45863" x2="55094" y2="23022"/>
                        <a14:foregroundMark x1="7925" y1="50180" x2="45660" y2="15288"/>
                        <a14:foregroundMark x1="7925" y1="40827" x2="27547" y2="17626"/>
                        <a14:foregroundMark x1="10943" y1="25180" x2="22642" y2="719"/>
                        <a14:foregroundMark x1="81509" y1="31115" x2="67547" y2="10971"/>
                        <a14:foregroundMark x1="69811" y1="28777" x2="39245" y2="17986"/>
                        <a14:foregroundMark x1="69057" y1="17086" x2="33962" y2="14388"/>
                        <a14:foregroundMark x1="60000" y1="18165" x2="43019" y2="16007"/>
                        <a14:foregroundMark x1="43019" y1="16007" x2="19245" y2="8453"/>
                        <a14:foregroundMark x1="6792" y1="12590" x2="7925" y2="9712"/>
                        <a14:foregroundMark x1="7925" y1="16367" x2="7925" y2="16367"/>
                        <a14:foregroundMark x1="65283" y1="29137" x2="76226" y2="61331"/>
                        <a14:foregroundMark x1="97736" y1="51619" x2="97358" y2="4676"/>
                        <a14:foregroundMark x1="97358" y1="4676" x2="90943" y2="719"/>
                        <a14:foregroundMark x1="57358" y1="62410" x2="60755" y2="64209"/>
                        <a14:foregroundMark x1="26415" y1="75000" x2="85283" y2="71223"/>
                        <a14:foregroundMark x1="74340" y1="60252" x2="53208" y2="50719"/>
                        <a14:foregroundMark x1="60755" y1="60612" x2="59623" y2="34712"/>
                        <a14:foregroundMark x1="59623" y1="34712" x2="63396" y2="46403"/>
                        <a14:foregroundMark x1="58113" y1="65288" x2="61887" y2="32374"/>
                        <a14:foregroundMark x1="61887" y1="32374" x2="62642" y2="33094"/>
                        <a14:foregroundMark x1="57736" y1="63309" x2="52830" y2="60791"/>
                        <a14:foregroundMark x1="59245" y1="62770" x2="57358" y2="48381"/>
                        <a14:foregroundMark x1="60377" y1="62410" x2="58491" y2="57734"/>
                        <a14:foregroundMark x1="58491" y1="57734" x2="60377" y2="67986"/>
                        <a14:foregroundMark x1="58868" y1="55576" x2="67170" y2="66367"/>
                        <a14:foregroundMark x1="63774" y1="23381" x2="64151" y2="29676"/>
                        <a14:foregroundMark x1="10566" y1="66007" x2="9811" y2="62410"/>
                        <a14:foregroundMark x1="11698" y1="54856" x2="13962" y2="65468"/>
                        <a14:foregroundMark x1="4151" y1="80935" x2="27547" y2="99820"/>
                        <a14:foregroundMark x1="27547" y1="99820" x2="25660" y2="99640"/>
                        <a14:foregroundMark x1="12075" y1="2338" x2="8302" y2="2518"/>
                        <a14:foregroundMark x1="43019" y1="99640" x2="87925" y2="99640"/>
                        <a14:backgroundMark x1="4151" y1="1619" x2="6125" y2="991"/>
                      </a14:backgroundRemoval>
                    </a14:imgEffect>
                  </a14:imgLayer>
                </a14:imgProps>
              </a:ext>
            </a:extLst>
          </a:blip>
          <a:srcRect l="1552" t="693" r="1"/>
          <a:stretch/>
        </p:blipFill>
        <p:spPr>
          <a:xfrm>
            <a:off x="10291134" y="1380519"/>
            <a:ext cx="1005687" cy="2128443"/>
          </a:xfrm>
          <a:prstGeom prst="rect">
            <a:avLst/>
          </a:prstGeom>
        </p:spPr>
      </p:pic>
      <p:pic>
        <p:nvPicPr>
          <p:cNvPr id="13" name="Picture 12">
            <a:hlinkClick r:id="rId9"/>
            <a:extLst>
              <a:ext uri="{FF2B5EF4-FFF2-40B4-BE49-F238E27FC236}">
                <a16:creationId xmlns:a16="http://schemas.microsoft.com/office/drawing/2014/main" id="{8F9C8871-02ED-0BF0-5A7D-B6C403D552AC}"/>
              </a:ext>
            </a:extLst>
          </p:cNvPr>
          <p:cNvPicPr>
            <a:picLocks noChangeAspect="1"/>
          </p:cNvPicPr>
          <p:nvPr/>
        </p:nvPicPr>
        <p:blipFill>
          <a:blip r:embed="rId10"/>
          <a:stretch>
            <a:fillRect/>
          </a:stretch>
        </p:blipFill>
        <p:spPr>
          <a:xfrm>
            <a:off x="9437986" y="103817"/>
            <a:ext cx="1585382" cy="432377"/>
          </a:xfrm>
          <a:prstGeom prst="rect">
            <a:avLst/>
          </a:prstGeom>
        </p:spPr>
      </p:pic>
      <p:graphicFrame>
        <p:nvGraphicFramePr>
          <p:cNvPr id="10" name="Table 9">
            <a:extLst>
              <a:ext uri="{FF2B5EF4-FFF2-40B4-BE49-F238E27FC236}">
                <a16:creationId xmlns:a16="http://schemas.microsoft.com/office/drawing/2014/main" id="{ECB2435E-6C6C-1530-34B6-B01052FBDA5B}"/>
              </a:ext>
            </a:extLst>
          </p:cNvPr>
          <p:cNvGraphicFramePr>
            <a:graphicFrameLocks noGrp="1"/>
          </p:cNvGraphicFramePr>
          <p:nvPr>
            <p:extLst>
              <p:ext uri="{D42A27DB-BD31-4B8C-83A1-F6EECF244321}">
                <p14:modId xmlns:p14="http://schemas.microsoft.com/office/powerpoint/2010/main" val="2726377332"/>
              </p:ext>
            </p:extLst>
          </p:nvPr>
        </p:nvGraphicFramePr>
        <p:xfrm>
          <a:off x="5814207" y="5469255"/>
          <a:ext cx="6155291" cy="1173480"/>
        </p:xfrm>
        <a:graphic>
          <a:graphicData uri="http://schemas.openxmlformats.org/drawingml/2006/table">
            <a:tbl>
              <a:tblPr/>
              <a:tblGrid>
                <a:gridCol w="1669351">
                  <a:extLst>
                    <a:ext uri="{9D8B030D-6E8A-4147-A177-3AD203B41FA5}">
                      <a16:colId xmlns:a16="http://schemas.microsoft.com/office/drawing/2014/main" val="300602174"/>
                    </a:ext>
                  </a:extLst>
                </a:gridCol>
                <a:gridCol w="1617910">
                  <a:extLst>
                    <a:ext uri="{9D8B030D-6E8A-4147-A177-3AD203B41FA5}">
                      <a16:colId xmlns:a16="http://schemas.microsoft.com/office/drawing/2014/main" val="2205440343"/>
                    </a:ext>
                  </a:extLst>
                </a:gridCol>
                <a:gridCol w="1496428">
                  <a:extLst>
                    <a:ext uri="{9D8B030D-6E8A-4147-A177-3AD203B41FA5}">
                      <a16:colId xmlns:a16="http://schemas.microsoft.com/office/drawing/2014/main" val="2110070424"/>
                    </a:ext>
                  </a:extLst>
                </a:gridCol>
                <a:gridCol w="1371602">
                  <a:extLst>
                    <a:ext uri="{9D8B030D-6E8A-4147-A177-3AD203B41FA5}">
                      <a16:colId xmlns:a16="http://schemas.microsoft.com/office/drawing/2014/main" val="3523189810"/>
                    </a:ext>
                  </a:extLst>
                </a:gridCol>
              </a:tblGrid>
              <a:tr h="0">
                <a:tc gridSpan="4">
                  <a:txBody>
                    <a:bodyPr/>
                    <a:lstStyle/>
                    <a:p>
                      <a:pPr algn="ctr" rtl="0" fontAlgn="base"/>
                      <a:r>
                        <a:rPr lang="en-GB" sz="1100" b="1" i="0" dirty="0">
                          <a:solidFill>
                            <a:schemeClr val="bg1"/>
                          </a:solidFill>
                          <a:effectLst/>
                          <a:latin typeface="Arial" panose="020B0604020202020204" pitchFamily="34" charset="0"/>
                        </a:rPr>
                        <a:t>Licensing Bands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rtl="0" fontAlgn="base"/>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base"/>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1733431"/>
                  </a:ext>
                </a:extLst>
              </a:tr>
              <a:tr h="0">
                <a:tc>
                  <a:txBody>
                    <a:bodyPr/>
                    <a:lstStyle/>
                    <a:p>
                      <a:pPr algn="ctr" rtl="0" fontAlgn="base"/>
                      <a:r>
                        <a:rPr lang="en-GB" sz="900" b="1" i="0" dirty="0">
                          <a:solidFill>
                            <a:schemeClr val="tx1"/>
                          </a:solidFill>
                          <a:effectLst/>
                          <a:latin typeface="Arial" panose="020B0604020202020204" pitchFamily="34" charset="0"/>
                        </a:rPr>
                        <a:t>Registered bed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year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Registered bed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year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0">
                <a:tc>
                  <a:txBody>
                    <a:bodyPr/>
                    <a:lstStyle/>
                    <a:p>
                      <a:pPr algn="l" rtl="0" fontAlgn="base"/>
                      <a:r>
                        <a:rPr lang="en-GB" sz="900" b="0" i="0" dirty="0">
                          <a:solidFill>
                            <a:schemeClr val="tx1"/>
                          </a:solidFill>
                          <a:effectLst/>
                          <a:latin typeface="Arial" panose="020B0604020202020204" pitchFamily="34" charset="0"/>
                        </a:rPr>
                        <a:t>1-30​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£54 +VAT​ per bed</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251-500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£43.20 +VAT per bed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0">
                <a:tc>
                  <a:txBody>
                    <a:bodyPr/>
                    <a:lstStyle/>
                    <a:p>
                      <a:pPr algn="l" rtl="0" fontAlgn="base"/>
                      <a:r>
                        <a:rPr lang="en-GB" sz="900" b="0" i="0" dirty="0">
                          <a:solidFill>
                            <a:schemeClr val="tx1"/>
                          </a:solidFill>
                          <a:effectLst/>
                          <a:latin typeface="Arial" panose="020B0604020202020204" pitchFamily="34" charset="0"/>
                        </a:rPr>
                        <a:t>31-100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£48 +VAT per bed ​</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500+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cs typeface="Arial" panose="020B0604020202020204" pitchFamily="34" charset="0"/>
                        </a:rPr>
                        <a:t>£40.30 +VAT per bed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0">
                <a:tc>
                  <a:txBody>
                    <a:bodyPr/>
                    <a:lstStyle/>
                    <a:p>
                      <a:pPr algn="l" rtl="0" fontAlgn="base"/>
                      <a:r>
                        <a:rPr lang="en-GB" sz="900" b="0" i="0" dirty="0">
                          <a:solidFill>
                            <a:schemeClr val="tx1"/>
                          </a:solidFill>
                          <a:effectLst/>
                          <a:latin typeface="Arial" panose="020B0604020202020204" pitchFamily="34" charset="0"/>
                        </a:rPr>
                        <a:t>101-250​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£45.60 +VAT​ per bed</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rtl="0" fontAlgn="base"/>
                      <a:endParaRPr lang="en-GB" sz="900" b="0" i="0"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fontAlgn="base"/>
                      <a:endParaRPr lang="en-GB" sz="900" b="0" i="0"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398378"/>
                  </a:ext>
                </a:extLst>
              </a:tr>
            </a:tbl>
          </a:graphicData>
        </a:graphic>
      </p:graphicFrame>
    </p:spTree>
    <p:extLst>
      <p:ext uri="{BB962C8B-B14F-4D97-AF65-F5344CB8AC3E}">
        <p14:creationId xmlns:p14="http://schemas.microsoft.com/office/powerpoint/2010/main" val="10330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4079970597"/>
              </p:ext>
            </p:extLst>
          </p:nvPr>
        </p:nvGraphicFramePr>
        <p:xfrm>
          <a:off x="2486902" y="3710628"/>
          <a:ext cx="9548594" cy="1569720"/>
        </p:xfrm>
        <a:graphic>
          <a:graphicData uri="http://schemas.openxmlformats.org/drawingml/2006/table">
            <a:tbl>
              <a:tblPr firstRow="1" bandRow="1">
                <a:tableStyleId>{5C22544A-7EE6-4342-B048-85BDC9FD1C3A}</a:tableStyleId>
              </a:tblPr>
              <a:tblGrid>
                <a:gridCol w="4720675">
                  <a:extLst>
                    <a:ext uri="{9D8B030D-6E8A-4147-A177-3AD203B41FA5}">
                      <a16:colId xmlns:a16="http://schemas.microsoft.com/office/drawing/2014/main" val="1279803320"/>
                    </a:ext>
                  </a:extLst>
                </a:gridCol>
                <a:gridCol w="3148774">
                  <a:extLst>
                    <a:ext uri="{9D8B030D-6E8A-4147-A177-3AD203B41FA5}">
                      <a16:colId xmlns:a16="http://schemas.microsoft.com/office/drawing/2014/main" val="3003256051"/>
                    </a:ext>
                  </a:extLst>
                </a:gridCol>
                <a:gridCol w="1679145">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fully managed onboarding, including data migration and training services as standard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Carebeans</a:t>
                      </a:r>
                      <a:r>
                        <a:rPr lang="en-GB" sz="1100" dirty="0">
                          <a:latin typeface="Arial" panose="020B0604020202020204" pitchFamily="34" charset="0"/>
                          <a:cs typeface="Arial" panose="020B0604020202020204" pitchFamily="34" charset="0"/>
                        </a:rPr>
                        <a:t> system is highly configurable, allowing </a:t>
                      </a:r>
                      <a:r>
                        <a:rPr lang="en-GB" sz="1100" dirty="0" err="1">
                          <a:latin typeface="Arial" panose="020B0604020202020204" pitchFamily="34" charset="0"/>
                          <a:cs typeface="Arial" panose="020B0604020202020204" pitchFamily="34" charset="0"/>
                        </a:rPr>
                        <a:t>custimisation</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Commitment support line and named contact from </a:t>
                      </a:r>
                      <a:r>
                        <a:rPr lang="en-GB" sz="1100" dirty="0" err="1">
                          <a:latin typeface="Arial" panose="020B0604020202020204" pitchFamily="34" charset="0"/>
                          <a:cs typeface="Arial" panose="020B0604020202020204" pitchFamily="34" charset="0"/>
                        </a:rPr>
                        <a:t>Carebeans</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Software system is fully available on day one of the contract.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Onboarding and training team support available from initial stages onward</a:t>
                      </a: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Provides management and carer training before go live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Provides ongoing support while using the system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Offers online training and video user guides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Specialist training teams (1:1 or group)</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Dedicated nurse advisor on staff</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Maintains a general plan for migration, which is then built around each customer’s requirement and their data’s maturity</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11</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Carebeans</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120211756"/>
              </p:ext>
            </p:extLst>
          </p:nvPr>
        </p:nvGraphicFramePr>
        <p:xfrm>
          <a:off x="138745" y="4567912"/>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245183603"/>
              </p:ext>
            </p:extLst>
          </p:nvPr>
        </p:nvGraphicFramePr>
        <p:xfrm>
          <a:off x="138745" y="2126436"/>
          <a:ext cx="2259756" cy="2407920"/>
        </p:xfrm>
        <a:graphic>
          <a:graphicData uri="http://schemas.openxmlformats.org/drawingml/2006/table">
            <a:tbl>
              <a:tblPr firstRow="1" bandRow="1">
                <a:tableStyleId>{5C22544A-7EE6-4342-B048-85BDC9FD1C3A}</a:tableStyleId>
              </a:tblPr>
              <a:tblGrid>
                <a:gridCol w="1955231">
                  <a:extLst>
                    <a:ext uri="{9D8B030D-6E8A-4147-A177-3AD203B41FA5}">
                      <a16:colId xmlns:a16="http://schemas.microsoft.com/office/drawing/2014/main" val="1279803320"/>
                    </a:ext>
                  </a:extLst>
                </a:gridCol>
                <a:gridCol w="304525">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89392180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2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2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200" b="0" i="0" kern="1200" dirty="0">
                          <a:solidFill>
                            <a:schemeClr val="dk1"/>
                          </a:solidFill>
                          <a:effectLst/>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graphicFrame>
        <p:nvGraphicFramePr>
          <p:cNvPr id="9" name="Table 8">
            <a:extLst>
              <a:ext uri="{FF2B5EF4-FFF2-40B4-BE49-F238E27FC236}">
                <a16:creationId xmlns:a16="http://schemas.microsoft.com/office/drawing/2014/main" id="{68B6D7B0-C72A-DBF8-A3C4-074DBFF62A03}"/>
              </a:ext>
            </a:extLst>
          </p:cNvPr>
          <p:cNvGraphicFramePr>
            <a:graphicFrameLocks/>
          </p:cNvGraphicFramePr>
          <p:nvPr>
            <p:extLst>
              <p:ext uri="{D42A27DB-BD31-4B8C-83A1-F6EECF244321}">
                <p14:modId xmlns:p14="http://schemas.microsoft.com/office/powerpoint/2010/main" val="779928482"/>
              </p:ext>
            </p:extLst>
          </p:nvPr>
        </p:nvGraphicFramePr>
        <p:xfrm>
          <a:off x="2484783" y="1265247"/>
          <a:ext cx="5644149" cy="2407920"/>
        </p:xfrm>
        <a:graphic>
          <a:graphicData uri="http://schemas.openxmlformats.org/drawingml/2006/table">
            <a:tbl>
              <a:tblPr firstRow="1" bandRow="1">
                <a:tableStyleId>{5C22544A-7EE6-4342-B048-85BDC9FD1C3A}</a:tableStyleId>
              </a:tblPr>
              <a:tblGrid>
                <a:gridCol w="2749947">
                  <a:extLst>
                    <a:ext uri="{9D8B030D-6E8A-4147-A177-3AD203B41FA5}">
                      <a16:colId xmlns:a16="http://schemas.microsoft.com/office/drawing/2014/main" val="526830796"/>
                    </a:ext>
                  </a:extLst>
                </a:gridCol>
                <a:gridCol w="2894202">
                  <a:extLst>
                    <a:ext uri="{9D8B030D-6E8A-4147-A177-3AD203B41FA5}">
                      <a16:colId xmlns:a16="http://schemas.microsoft.com/office/drawing/2014/main" val="1018241146"/>
                    </a:ext>
                  </a:extLst>
                </a:gridCol>
              </a:tblGrid>
              <a:tr h="171875">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946485">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Resident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Care planning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Risk Assessments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Mental Capacity and Consent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Incident and Accident Management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Staff Allocation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Hospital Transfer Recording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Operations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Customisable Alerts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Observation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Medication Management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Rostering</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Time and Attendance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HR Management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Management</a:t>
                      </a:r>
                    </a:p>
                    <a:p>
                      <a:pPr marL="171450" indent="-171450">
                        <a:buFont typeface="Arial" panose="020B0604020202020204" pitchFamily="34" charset="0"/>
                        <a:buChar char="•"/>
                      </a:pPr>
                      <a:r>
                        <a:rPr lang="en-GB" sz="1100" dirty="0" err="1">
                          <a:latin typeface="Arial" panose="020B0604020202020204" pitchFamily="34" charset="0"/>
                          <a:cs typeface="Arial" panose="020B0604020202020204" pitchFamily="34" charset="0"/>
                        </a:rPr>
                        <a:t>eMAR</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Body Mapping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 and Offline Carer App</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Family Portal</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Full Management reporting &amp; Audit Suite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Messaging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Free System upgrades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Free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All in one System</a:t>
                      </a:r>
                      <a:endParaRPr lang="en-GB" sz="1100" b="0" dirty="0">
                        <a:latin typeface="Arial" panose="020B0604020202020204" pitchFamily="34" charset="0"/>
                        <a:cs typeface="Arial" panose="020B0604020202020204" pitchFamily="34" charset="0"/>
                      </a:endParaRP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593391"/>
            <a:ext cx="2438401" cy="338554"/>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418654788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806970194"/>
              </p:ext>
            </p:extLst>
          </p:nvPr>
        </p:nvGraphicFramePr>
        <p:xfrm>
          <a:off x="2486903" y="5319526"/>
          <a:ext cx="9548594" cy="1400542"/>
        </p:xfrm>
        <a:graphic>
          <a:graphicData uri="http://schemas.openxmlformats.org/drawingml/2006/table">
            <a:tbl>
              <a:tblPr firstRow="1" bandRow="1">
                <a:tableStyleId>{5C22544A-7EE6-4342-B048-85BDC9FD1C3A}</a:tableStyleId>
              </a:tblPr>
              <a:tblGrid>
                <a:gridCol w="4047461">
                  <a:extLst>
                    <a:ext uri="{9D8B030D-6E8A-4147-A177-3AD203B41FA5}">
                      <a16:colId xmlns:a16="http://schemas.microsoft.com/office/drawing/2014/main" val="526830796"/>
                    </a:ext>
                  </a:extLst>
                </a:gridCol>
                <a:gridCol w="5501133">
                  <a:extLst>
                    <a:ext uri="{9D8B030D-6E8A-4147-A177-3AD203B41FA5}">
                      <a16:colId xmlns:a16="http://schemas.microsoft.com/office/drawing/2014/main" val="2739013557"/>
                    </a:ext>
                  </a:extLst>
                </a:gridCol>
              </a:tblGrid>
              <a:tr h="398888">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001654">
                <a:tc>
                  <a:txBody>
                    <a:bodyPr/>
                    <a:lstStyle/>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Priced on a sliding scale per service user, with some minimum charges and volume price reductions that may take place at contract negotiation. Onboarding and training as well as family/payroll modifications are priced separately according to number of users. </a:t>
                      </a:r>
                    </a:p>
                  </a:txBody>
                  <a:tcPr>
                    <a:solidFill>
                      <a:schemeClr val="bg1">
                        <a:lumMod val="95000"/>
                      </a:schemeClr>
                    </a:solidFill>
                  </a:tcPr>
                </a:tc>
                <a:tc>
                  <a:txBody>
                    <a:bodyPr/>
                    <a:lstStyle/>
                    <a:p>
                      <a:pPr marL="0" indent="0">
                        <a:buFont typeface="Arial" panose="020B0604020202020204" pitchFamily="34" charset="0"/>
                        <a:buNone/>
                      </a:pPr>
                      <a:endParaRPr lang="en-GB" sz="1100" b="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3074" name="Picture 2" descr="A close up of a logo&#10;&#10;Description automatically generated">
            <a:hlinkClick r:id="rId3"/>
            <a:extLst>
              <a:ext uri="{FF2B5EF4-FFF2-40B4-BE49-F238E27FC236}">
                <a16:creationId xmlns:a16="http://schemas.microsoft.com/office/drawing/2014/main" id="{9E3AF325-691F-B419-1AD4-E16108F1C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203"/>
          <a:stretch/>
        </p:blipFill>
        <p:spPr bwMode="auto">
          <a:xfrm>
            <a:off x="9559164" y="89182"/>
            <a:ext cx="1343025" cy="453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beans Care Management Software">
            <a:extLst>
              <a:ext uri="{FF2B5EF4-FFF2-40B4-BE49-F238E27FC236}">
                <a16:creationId xmlns:a16="http://schemas.microsoft.com/office/drawing/2014/main" id="{67D18608-F571-B73C-8C34-97003AD97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079" y="1346092"/>
            <a:ext cx="3889732" cy="23662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a:extLst>
              <a:ext uri="{FF2B5EF4-FFF2-40B4-BE49-F238E27FC236}">
                <a16:creationId xmlns:a16="http://schemas.microsoft.com/office/drawing/2014/main" id="{FA8518A6-9B63-FEB0-1D30-0524BA5D9C17}"/>
              </a:ext>
            </a:extLst>
          </p:cNvPr>
          <p:cNvGraphicFramePr>
            <a:graphicFrameLocks noGrp="1"/>
          </p:cNvGraphicFramePr>
          <p:nvPr>
            <p:extLst>
              <p:ext uri="{D42A27DB-BD31-4B8C-83A1-F6EECF244321}">
                <p14:modId xmlns:p14="http://schemas.microsoft.com/office/powerpoint/2010/main" val="1471183856"/>
              </p:ext>
            </p:extLst>
          </p:nvPr>
        </p:nvGraphicFramePr>
        <p:xfrm>
          <a:off x="6908248" y="5435587"/>
          <a:ext cx="4747110" cy="1173480"/>
        </p:xfrm>
        <a:graphic>
          <a:graphicData uri="http://schemas.openxmlformats.org/drawingml/2006/table">
            <a:tbl>
              <a:tblPr/>
              <a:tblGrid>
                <a:gridCol w="1409562">
                  <a:extLst>
                    <a:ext uri="{9D8B030D-6E8A-4147-A177-3AD203B41FA5}">
                      <a16:colId xmlns:a16="http://schemas.microsoft.com/office/drawing/2014/main" val="300602174"/>
                    </a:ext>
                  </a:extLst>
                </a:gridCol>
                <a:gridCol w="1614057">
                  <a:extLst>
                    <a:ext uri="{9D8B030D-6E8A-4147-A177-3AD203B41FA5}">
                      <a16:colId xmlns:a16="http://schemas.microsoft.com/office/drawing/2014/main" val="2205440343"/>
                    </a:ext>
                  </a:extLst>
                </a:gridCol>
                <a:gridCol w="1723491">
                  <a:extLst>
                    <a:ext uri="{9D8B030D-6E8A-4147-A177-3AD203B41FA5}">
                      <a16:colId xmlns:a16="http://schemas.microsoft.com/office/drawing/2014/main" val="4132366206"/>
                    </a:ext>
                  </a:extLst>
                </a:gridCol>
              </a:tblGrid>
              <a:tr h="183620">
                <a:tc gridSpan="3">
                  <a:txBody>
                    <a:bodyPr/>
                    <a:lstStyle/>
                    <a:p>
                      <a:pPr algn="ctr" rtl="0" fontAlgn="base"/>
                      <a:r>
                        <a:rPr lang="en-GB" sz="1100" b="1" i="0" dirty="0">
                          <a:solidFill>
                            <a:schemeClr val="bg1"/>
                          </a:solidFill>
                          <a:effectLst/>
                          <a:latin typeface="Arial" panose="020B0604020202020204" pitchFamily="34" charset="0"/>
                        </a:rPr>
                        <a:t>Licensing Bands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Service user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month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Initial set up &amp; training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900" b="0" i="0" dirty="0">
                          <a:solidFill>
                            <a:schemeClr val="tx1"/>
                          </a:solidFill>
                          <a:effectLst/>
                          <a:latin typeface="Arial" panose="020B0604020202020204" pitchFamily="34" charset="0"/>
                        </a:rPr>
                        <a:t>0-30​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Fixed £220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£1000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900" b="0" i="0" dirty="0">
                          <a:solidFill>
                            <a:schemeClr val="tx1"/>
                          </a:solidFill>
                          <a:effectLst/>
                          <a:latin typeface="Arial" panose="020B0604020202020204" pitchFamily="34" charset="0"/>
                        </a:rPr>
                        <a:t>31-50​</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£7.50 +VAT per user ​</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£1500 +VAT​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053">
                <a:tc>
                  <a:txBody>
                    <a:bodyPr/>
                    <a:lstStyle/>
                    <a:p>
                      <a:pPr algn="l" rtl="0" fontAlgn="base"/>
                      <a:r>
                        <a:rPr lang="en-GB" sz="900" b="0" i="0" dirty="0">
                          <a:solidFill>
                            <a:schemeClr val="tx1"/>
                          </a:solidFill>
                          <a:effectLst/>
                          <a:latin typeface="Arial" panose="020B0604020202020204" pitchFamily="34" charset="0"/>
                        </a:rPr>
                        <a:t>101+​</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£6.50 +VAT​ per user</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Arial" panose="020B0604020202020204" pitchFamily="34" charset="0"/>
                        </a:rPr>
                        <a:t>POA​</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398378"/>
                  </a:ext>
                </a:extLst>
              </a:tr>
            </a:tbl>
          </a:graphicData>
        </a:graphic>
      </p:graphicFrame>
      <p:sp>
        <p:nvSpPr>
          <p:cNvPr id="13" name="TextBox 12">
            <a:extLst>
              <a:ext uri="{FF2B5EF4-FFF2-40B4-BE49-F238E27FC236}">
                <a16:creationId xmlns:a16="http://schemas.microsoft.com/office/drawing/2014/main" id="{1E386485-2D3F-25C7-1ED3-E5484B4F5309}"/>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
        <p:nvSpPr>
          <p:cNvPr id="14" name="TextBox 13">
            <a:extLst>
              <a:ext uri="{FF2B5EF4-FFF2-40B4-BE49-F238E27FC236}">
                <a16:creationId xmlns:a16="http://schemas.microsoft.com/office/drawing/2014/main" id="{379B440E-62C6-B1F5-D598-E178773A61CA}"/>
              </a:ext>
            </a:extLst>
          </p:cNvPr>
          <p:cNvSpPr txBox="1"/>
          <p:nvPr/>
        </p:nvSpPr>
        <p:spPr>
          <a:xfrm>
            <a:off x="0" y="946292"/>
            <a:ext cx="8427307"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Carebeans</a:t>
            </a:r>
            <a:r>
              <a:rPr lang="en-GB" sz="1000" dirty="0">
                <a:solidFill>
                  <a:schemeClr val="bg1"/>
                </a:solidFill>
                <a:latin typeface="Arial" panose="020B0604020202020204" pitchFamily="34" charset="0"/>
                <a:cs typeface="Arial" panose="020B0604020202020204" pitchFamily="34" charset="0"/>
              </a:rPr>
              <a:t> on 24 March 2023  </a:t>
            </a:r>
          </a:p>
        </p:txBody>
      </p:sp>
    </p:spTree>
    <p:extLst>
      <p:ext uri="{BB962C8B-B14F-4D97-AF65-F5344CB8AC3E}">
        <p14:creationId xmlns:p14="http://schemas.microsoft.com/office/powerpoint/2010/main" val="415051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4155660229"/>
              </p:ext>
            </p:extLst>
          </p:nvPr>
        </p:nvGraphicFramePr>
        <p:xfrm>
          <a:off x="2504661" y="3713130"/>
          <a:ext cx="9548594" cy="1569720"/>
        </p:xfrm>
        <a:graphic>
          <a:graphicData uri="http://schemas.openxmlformats.org/drawingml/2006/table">
            <a:tbl>
              <a:tblPr firstRow="1" bandRow="1">
                <a:tableStyleId>{5C22544A-7EE6-4342-B048-85BDC9FD1C3A}</a:tableStyleId>
              </a:tblPr>
              <a:tblGrid>
                <a:gridCol w="5673568">
                  <a:extLst>
                    <a:ext uri="{9D8B030D-6E8A-4147-A177-3AD203B41FA5}">
                      <a16:colId xmlns:a16="http://schemas.microsoft.com/office/drawing/2014/main" val="1279803320"/>
                    </a:ext>
                  </a:extLst>
                </a:gridCol>
                <a:gridCol w="2291137">
                  <a:extLst>
                    <a:ext uri="{9D8B030D-6E8A-4147-A177-3AD203B41FA5}">
                      <a16:colId xmlns:a16="http://schemas.microsoft.com/office/drawing/2014/main" val="3003256051"/>
                    </a:ext>
                  </a:extLst>
                </a:gridCol>
                <a:gridCol w="1583889">
                  <a:extLst>
                    <a:ext uri="{9D8B030D-6E8A-4147-A177-3AD203B41FA5}">
                      <a16:colId xmlns:a16="http://schemas.microsoft.com/office/drawing/2014/main" val="526830796"/>
                    </a:ext>
                  </a:extLst>
                </a:gridCol>
              </a:tblGrid>
              <a:tr h="133065">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625406">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Each implementation is supported by a dedicated case manager who providers training and onboarding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implementation process will be guided by </a:t>
                      </a:r>
                      <a:r>
                        <a:rPr lang="en-GB" sz="1100" dirty="0" err="1">
                          <a:latin typeface="Arial" panose="020B0604020202020204" pitchFamily="34" charset="0"/>
                          <a:cs typeface="Arial" panose="020B0604020202020204" pitchFamily="34" charset="0"/>
                        </a:rPr>
                        <a:t>Careberry</a:t>
                      </a:r>
                      <a:r>
                        <a:rPr lang="en-GB" sz="1100" dirty="0">
                          <a:latin typeface="Arial" panose="020B0604020202020204" pitchFamily="34" charset="0"/>
                          <a:cs typeface="Arial" panose="020B0604020202020204" pitchFamily="34" charset="0"/>
                        </a:rPr>
                        <a:t> with full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timeline for implementation will vary depending on the resources dedicated to the process and the current client caseload, ranging from one week to several months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Case Managers will make a plan and ensure that the customer is live for their desired data, fully explaining what needs to be done to meet deadlines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account manager will provide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 the trainer support available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in-person training with a number of sessions determined with the provider</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Does not currently offer data migration support or cut over support</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12</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Careberry</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054954968"/>
              </p:ext>
            </p:extLst>
          </p:nvPr>
        </p:nvGraphicFramePr>
        <p:xfrm>
          <a:off x="141393" y="4542677"/>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279780">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37813">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37813">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237813">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237813">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237813">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23781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237813">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725515063"/>
              </p:ext>
            </p:extLst>
          </p:nvPr>
        </p:nvGraphicFramePr>
        <p:xfrm>
          <a:off x="138745" y="2137328"/>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216001">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183601">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015675544"/>
                  </a:ext>
                </a:extLst>
              </a:tr>
              <a:tr h="183601">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183601">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194401">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194401">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194401">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194401">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194401">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7" y="486193"/>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4082334036"/>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423400155"/>
              </p:ext>
            </p:extLst>
          </p:nvPr>
        </p:nvGraphicFramePr>
        <p:xfrm>
          <a:off x="2504661" y="5321356"/>
          <a:ext cx="9548594" cy="1493520"/>
        </p:xfrm>
        <a:graphic>
          <a:graphicData uri="http://schemas.openxmlformats.org/drawingml/2006/table">
            <a:tbl>
              <a:tblPr firstRow="1" bandRow="1">
                <a:tableStyleId>{5C22544A-7EE6-4342-B048-85BDC9FD1C3A}</a:tableStyleId>
              </a:tblPr>
              <a:tblGrid>
                <a:gridCol w="5242054">
                  <a:extLst>
                    <a:ext uri="{9D8B030D-6E8A-4147-A177-3AD203B41FA5}">
                      <a16:colId xmlns:a16="http://schemas.microsoft.com/office/drawing/2014/main" val="526830796"/>
                    </a:ext>
                  </a:extLst>
                </a:gridCol>
                <a:gridCol w="4306540">
                  <a:extLst>
                    <a:ext uri="{9D8B030D-6E8A-4147-A177-3AD203B41FA5}">
                      <a16:colId xmlns:a16="http://schemas.microsoft.com/office/drawing/2014/main" val="2858860795"/>
                    </a:ext>
                  </a:extLst>
                </a:gridCol>
              </a:tblGrid>
              <a:tr h="0">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74518">
                <a:tc gridSpan="2">
                  <a:txBody>
                    <a:bodyPr/>
                    <a:lstStyle/>
                    <a:p>
                      <a:pPr marL="0" indent="0">
                        <a:buFont typeface="Arial" panose="020B0604020202020204" pitchFamily="34" charset="0"/>
                        <a:buNone/>
                      </a:pPr>
                      <a:r>
                        <a:rPr lang="en-GB" sz="1100" b="0" dirty="0">
                          <a:latin typeface="Arial" panose="020B0604020202020204" pitchFamily="34" charset="0"/>
                          <a:cs typeface="Arial" panose="020B0604020202020204" pitchFamily="34" charset="0"/>
                        </a:rPr>
                        <a:t>The care provider can choose from two pricing models based on their needs: pricing per service user </a:t>
                      </a:r>
                      <a:r>
                        <a:rPr lang="en-GB" sz="1100" b="1" dirty="0">
                          <a:latin typeface="Arial" panose="020B0604020202020204" pitchFamily="34" charset="0"/>
                          <a:cs typeface="Arial" panose="020B0604020202020204" pitchFamily="34" charset="0"/>
                        </a:rPr>
                        <a:t>or </a:t>
                      </a:r>
                      <a:r>
                        <a:rPr lang="en-GB" sz="1100" b="0" dirty="0">
                          <a:latin typeface="Arial" panose="020B0604020202020204" pitchFamily="34" charset="0"/>
                          <a:cs typeface="Arial" panose="020B0604020202020204" pitchFamily="34" charset="0"/>
                        </a:rPr>
                        <a:t>pricing on a fixed term. Both are billed monthly.</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Alternative pricing models can be explored on request. </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In person training is billed at an extra cost depending on travel and sessions booked</a:t>
                      </a:r>
                    </a:p>
                  </a:txBody>
                  <a:tcPr>
                    <a:solidFill>
                      <a:schemeClr val="bg1">
                        <a:lumMod val="95000"/>
                      </a:schemeClr>
                    </a:solidFill>
                  </a:tcPr>
                </a:tc>
                <a:tc hMerge="1">
                  <a:txBody>
                    <a:bodyPr/>
                    <a:lstStyle/>
                    <a:p>
                      <a:pPr marL="171450" indent="-171450">
                        <a:buFont typeface="Arial" panose="020B0604020202020204" pitchFamily="34" charset="0"/>
                        <a:buChar char="•"/>
                      </a:pPr>
                      <a:endParaRPr lang="en-GB" sz="1100" b="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174518">
                <a:tc>
                  <a:txBody>
                    <a:bodyPr/>
                    <a:lstStyle/>
                    <a:p>
                      <a:pPr marL="0" indent="0">
                        <a:buFont typeface="Arial" panose="020B0604020202020204" pitchFamily="34" charset="0"/>
                        <a:buNone/>
                      </a:pPr>
                      <a:r>
                        <a:rPr lang="en-GB" sz="1100" b="1" dirty="0">
                          <a:latin typeface="Arial" panose="020B0604020202020204" pitchFamily="34" charset="0"/>
                          <a:cs typeface="Arial" panose="020B0604020202020204" pitchFamily="34" charset="0"/>
                        </a:rPr>
                        <a:t>Per service user</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Roughly estimated at between £15 -£40+VAT/month, dependent on service and hours provided. Varies monthly based on active service users</a:t>
                      </a:r>
                    </a:p>
                  </a:txBody>
                  <a:tcPr>
                    <a:solidFill>
                      <a:schemeClr val="bg1">
                        <a:lumMod val="95000"/>
                      </a:schemeClr>
                    </a:solidFill>
                  </a:tcPr>
                </a:tc>
                <a:tc>
                  <a:txBody>
                    <a:bodyPr/>
                    <a:lstStyle/>
                    <a:p>
                      <a:pPr marL="0" indent="0">
                        <a:buFont typeface="Arial" panose="020B0604020202020204" pitchFamily="34" charset="0"/>
                        <a:buNone/>
                      </a:pPr>
                      <a:r>
                        <a:rPr lang="en-GB" sz="1100" b="1" dirty="0">
                          <a:latin typeface="Arial" panose="020B0604020202020204" pitchFamily="34" charset="0"/>
                          <a:cs typeface="Arial" panose="020B0604020202020204" pitchFamily="34" charset="0"/>
                        </a:rPr>
                        <a:t>Fixed term</a:t>
                      </a:r>
                      <a:endParaRPr lang="en-GB"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Based on the number of service users at the time of agreement, usually fixed for 12 months. Can switch between terms</a:t>
                      </a:r>
                      <a:endParaRPr lang="en-GB" sz="1100" b="1"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88047573"/>
                  </a:ext>
                </a:extLst>
              </a:tr>
            </a:tbl>
          </a:graphicData>
        </a:graphic>
      </p:graphicFrame>
      <p:pic>
        <p:nvPicPr>
          <p:cNvPr id="4100" name="Picture 4" descr="A green and black logo&#10;&#10;Description automatically generated">
            <a:hlinkClick r:id="rId4"/>
            <a:extLst>
              <a:ext uri="{FF2B5EF4-FFF2-40B4-BE49-F238E27FC236}">
                <a16:creationId xmlns:a16="http://schemas.microsoft.com/office/drawing/2014/main" id="{E34A5E90-13B2-8D1F-7654-7AC90675C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339" y="64236"/>
            <a:ext cx="1590675" cy="523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ABAA76D1-C174-BA87-4E15-2F4B4C1602D8}"/>
              </a:ext>
            </a:extLst>
          </p:cNvPr>
          <p:cNvGraphicFramePr>
            <a:graphicFrameLocks/>
          </p:cNvGraphicFramePr>
          <p:nvPr>
            <p:extLst>
              <p:ext uri="{D42A27DB-BD31-4B8C-83A1-F6EECF244321}">
                <p14:modId xmlns:p14="http://schemas.microsoft.com/office/powerpoint/2010/main" val="486887577"/>
              </p:ext>
            </p:extLst>
          </p:nvPr>
        </p:nvGraphicFramePr>
        <p:xfrm>
          <a:off x="2484783" y="1265247"/>
          <a:ext cx="6309896" cy="2407920"/>
        </p:xfrm>
        <a:graphic>
          <a:graphicData uri="http://schemas.openxmlformats.org/drawingml/2006/table">
            <a:tbl>
              <a:tblPr firstRow="1" bandRow="1">
                <a:tableStyleId>{5C22544A-7EE6-4342-B048-85BDC9FD1C3A}</a:tableStyleId>
              </a:tblPr>
              <a:tblGrid>
                <a:gridCol w="3074313">
                  <a:extLst>
                    <a:ext uri="{9D8B030D-6E8A-4147-A177-3AD203B41FA5}">
                      <a16:colId xmlns:a16="http://schemas.microsoft.com/office/drawing/2014/main" val="526830796"/>
                    </a:ext>
                  </a:extLst>
                </a:gridCol>
                <a:gridCol w="3235583">
                  <a:extLst>
                    <a:ext uri="{9D8B030D-6E8A-4147-A177-3AD203B41FA5}">
                      <a16:colId xmlns:a16="http://schemas.microsoft.com/office/drawing/2014/main" val="1018241146"/>
                    </a:ext>
                  </a:extLst>
                </a:gridCol>
              </a:tblGrid>
              <a:tr h="171842">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Generate full care plans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Integrate / build your own risk assessments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Third party access for assured safety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Comprehensive rostering system</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Integrated body maps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Accident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Automated compliance checks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Notes and comprehensive reports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Create your own reports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Electronic logs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Integrated client agreements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E-MAR chart, with real time updates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Application API and staff application forms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Integrated referencing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Integrated carer agreements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Interviews/records and competency sign off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Plan and record shadowing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Keeping all staff meeting notes in the platform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Automated training matrix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Custom form builder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Observations and supervision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Recruitment tracker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Real time alerts and notifications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SMS and push Notifications</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4" name="Picture 13">
            <a:extLst>
              <a:ext uri="{FF2B5EF4-FFF2-40B4-BE49-F238E27FC236}">
                <a16:creationId xmlns:a16="http://schemas.microsoft.com/office/drawing/2014/main" id="{D6F924B2-C072-8D07-DB6B-D0D351A12848}"/>
              </a:ext>
            </a:extLst>
          </p:cNvPr>
          <p:cNvPicPr>
            <a:picLocks noChangeAspect="1"/>
          </p:cNvPicPr>
          <p:nvPr/>
        </p:nvPicPr>
        <p:blipFill rotWithShape="1">
          <a:blip r:embed="rId6"/>
          <a:srcRect l="1748" t="2561" b="1"/>
          <a:stretch/>
        </p:blipFill>
        <p:spPr>
          <a:xfrm>
            <a:off x="8880524" y="1716787"/>
            <a:ext cx="3233956" cy="1838002"/>
          </a:xfrm>
          <a:prstGeom prst="rect">
            <a:avLst/>
          </a:prstGeom>
        </p:spPr>
      </p:pic>
      <p:sp>
        <p:nvSpPr>
          <p:cNvPr id="9" name="TextBox 8">
            <a:extLst>
              <a:ext uri="{FF2B5EF4-FFF2-40B4-BE49-F238E27FC236}">
                <a16:creationId xmlns:a16="http://schemas.microsoft.com/office/drawing/2014/main" id="{330455D2-E8B0-EA84-1C7F-5B301D350A35}"/>
              </a:ext>
            </a:extLst>
          </p:cNvPr>
          <p:cNvSpPr txBox="1"/>
          <p:nvPr/>
        </p:nvSpPr>
        <p:spPr>
          <a:xfrm>
            <a:off x="0" y="946292"/>
            <a:ext cx="825899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Careberry</a:t>
            </a:r>
            <a:r>
              <a:rPr lang="en-GB" sz="1000" dirty="0">
                <a:solidFill>
                  <a:schemeClr val="bg1"/>
                </a:solidFill>
                <a:latin typeface="Arial" panose="020B0604020202020204" pitchFamily="34" charset="0"/>
                <a:cs typeface="Arial" panose="020B0604020202020204" pitchFamily="34" charset="0"/>
              </a:rPr>
              <a:t> on 23 May 2023  </a:t>
            </a:r>
          </a:p>
        </p:txBody>
      </p:sp>
      <p:sp>
        <p:nvSpPr>
          <p:cNvPr id="13" name="TextBox 12">
            <a:extLst>
              <a:ext uri="{FF2B5EF4-FFF2-40B4-BE49-F238E27FC236}">
                <a16:creationId xmlns:a16="http://schemas.microsoft.com/office/drawing/2014/main" id="{CC544E48-2BD1-803A-7C04-73E6EB5F60AF}"/>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Tree>
    <p:extLst>
      <p:ext uri="{BB962C8B-B14F-4D97-AF65-F5344CB8AC3E}">
        <p14:creationId xmlns:p14="http://schemas.microsoft.com/office/powerpoint/2010/main" val="177302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140384724"/>
              </p:ext>
            </p:extLst>
          </p:nvPr>
        </p:nvGraphicFramePr>
        <p:xfrm>
          <a:off x="2504661" y="2840075"/>
          <a:ext cx="9548594" cy="2072640"/>
        </p:xfrm>
        <a:graphic>
          <a:graphicData uri="http://schemas.openxmlformats.org/drawingml/2006/table">
            <a:tbl>
              <a:tblPr firstRow="1" bandRow="1">
                <a:tableStyleId>{5C22544A-7EE6-4342-B048-85BDC9FD1C3A}</a:tableStyleId>
              </a:tblPr>
              <a:tblGrid>
                <a:gridCol w="4792317">
                  <a:extLst>
                    <a:ext uri="{9D8B030D-6E8A-4147-A177-3AD203B41FA5}">
                      <a16:colId xmlns:a16="http://schemas.microsoft.com/office/drawing/2014/main" val="1279803320"/>
                    </a:ext>
                  </a:extLst>
                </a:gridCol>
                <a:gridCol w="3248025">
                  <a:extLst>
                    <a:ext uri="{9D8B030D-6E8A-4147-A177-3AD203B41FA5}">
                      <a16:colId xmlns:a16="http://schemas.microsoft.com/office/drawing/2014/main" val="3003256051"/>
                    </a:ext>
                  </a:extLst>
                </a:gridCol>
                <a:gridCol w="1508252">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Initial 4 week implementation plan with the option to purchase additional training packages if required. We will work with the provider to create a bespoke training package​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The typical implementation process involves:</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Configuring the solution</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Installing the solution without interrupting existing ways of working, without downtime (option to make the switch overnight)</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 bespoke plan for easy implementation</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Dedicated staff training over a set period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Option to utilise as few or as many elements of the system as desired</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Maintains an e-learning platform with competency based modules to support training for all members of staff.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Upon implementing and before go-live provides bespoke training plan with regular ‘check ins’, as well as ongoing support during system use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Four training sessions provided during implementation (before go-live)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ongoing support</a:t>
                      </a:r>
                    </a:p>
                  </a:txBody>
                  <a:tcPr>
                    <a:solidFill>
                      <a:schemeClr val="bg1">
                        <a:lumMod val="95000"/>
                      </a:schemeClr>
                    </a:solidFill>
                  </a:tcPr>
                </a:tc>
                <a:tc>
                  <a:txBody>
                    <a:bodyPr/>
                    <a:lstStyle/>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Can support with migration – further information upon request.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13</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9945"/>
            <a:ext cx="11377264" cy="543595"/>
          </a:xfrm>
        </p:spPr>
        <p:txBody>
          <a:bodyPr>
            <a:normAutofit fontScale="90000"/>
          </a:bodyPr>
          <a:lstStyle/>
          <a:p>
            <a:r>
              <a:rPr lang="en-GB" dirty="0"/>
              <a:t>Care Control Systems</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170301525"/>
              </p:ext>
            </p:extLst>
          </p:nvPr>
        </p:nvGraphicFramePr>
        <p:xfrm>
          <a:off x="130911" y="4571309"/>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235003189"/>
              </p:ext>
            </p:extLst>
          </p:nvPr>
        </p:nvGraphicFramePr>
        <p:xfrm>
          <a:off x="138745" y="2144519"/>
          <a:ext cx="2252064" cy="2362200"/>
        </p:xfrm>
        <a:graphic>
          <a:graphicData uri="http://schemas.openxmlformats.org/drawingml/2006/table">
            <a:tbl>
              <a:tblPr firstRow="1" bandRow="1">
                <a:tableStyleId>{5C22544A-7EE6-4342-B048-85BDC9FD1C3A}</a:tableStyleId>
              </a:tblPr>
              <a:tblGrid>
                <a:gridCol w="1994015">
                  <a:extLst>
                    <a:ext uri="{9D8B030D-6E8A-4147-A177-3AD203B41FA5}">
                      <a16:colId xmlns:a16="http://schemas.microsoft.com/office/drawing/2014/main" val="1279803320"/>
                    </a:ext>
                  </a:extLst>
                </a:gridCol>
                <a:gridCol w="258049">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95023841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10349988"/>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77165217"/>
              </p:ext>
            </p:extLst>
          </p:nvPr>
        </p:nvGraphicFramePr>
        <p:xfrm>
          <a:off x="2484783" y="4932429"/>
          <a:ext cx="9548594" cy="1905000"/>
        </p:xfrm>
        <a:graphic>
          <a:graphicData uri="http://schemas.openxmlformats.org/drawingml/2006/table">
            <a:tbl>
              <a:tblPr firstRow="1" bandRow="1">
                <a:tableStyleId>{5C22544A-7EE6-4342-B048-85BDC9FD1C3A}</a:tableStyleId>
              </a:tblPr>
              <a:tblGrid>
                <a:gridCol w="5365342">
                  <a:extLst>
                    <a:ext uri="{9D8B030D-6E8A-4147-A177-3AD203B41FA5}">
                      <a16:colId xmlns:a16="http://schemas.microsoft.com/office/drawing/2014/main" val="526830796"/>
                    </a:ext>
                  </a:extLst>
                </a:gridCol>
                <a:gridCol w="4183252">
                  <a:extLst>
                    <a:ext uri="{9D8B030D-6E8A-4147-A177-3AD203B41FA5}">
                      <a16:colId xmlns:a16="http://schemas.microsoft.com/office/drawing/2014/main" val="622150506"/>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814338">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All on-going support is included within the package, no additional costs​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One-off set-up fee of £399 per site includes an initial 4 week implementation and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training offers: </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 Pack- £169 +VAT;</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Premium Pack - £329 + VAT; </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Enterprise Pack - £419 + VAT​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Costings are based on a per service user/month basis (based on 1 year agreement)</a:t>
                      </a:r>
                    </a:p>
                  </a:txBody>
                  <a:tcPr>
                    <a:solidFill>
                      <a:schemeClr val="bg1">
                        <a:lumMod val="95000"/>
                      </a:schemeClr>
                    </a:solidFill>
                  </a:tcPr>
                </a:tc>
                <a:tc>
                  <a:txBody>
                    <a:body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0" name="Table 9">
            <a:extLst>
              <a:ext uri="{FF2B5EF4-FFF2-40B4-BE49-F238E27FC236}">
                <a16:creationId xmlns:a16="http://schemas.microsoft.com/office/drawing/2014/main" id="{9584870B-A4FD-D8AF-B0C6-22483FFE603D}"/>
              </a:ext>
            </a:extLst>
          </p:cNvPr>
          <p:cNvGraphicFramePr>
            <a:graphicFrameLocks/>
          </p:cNvGraphicFramePr>
          <p:nvPr>
            <p:extLst>
              <p:ext uri="{D42A27DB-BD31-4B8C-83A1-F6EECF244321}">
                <p14:modId xmlns:p14="http://schemas.microsoft.com/office/powerpoint/2010/main" val="1566521790"/>
              </p:ext>
            </p:extLst>
          </p:nvPr>
        </p:nvGraphicFramePr>
        <p:xfrm>
          <a:off x="2484783" y="1265247"/>
          <a:ext cx="5135218" cy="1555113"/>
        </p:xfrm>
        <a:graphic>
          <a:graphicData uri="http://schemas.openxmlformats.org/drawingml/2006/table">
            <a:tbl>
              <a:tblPr firstRow="1" bandRow="1">
                <a:tableStyleId>{5C22544A-7EE6-4342-B048-85BDC9FD1C3A}</a:tableStyleId>
              </a:tblPr>
              <a:tblGrid>
                <a:gridCol w="2567609">
                  <a:extLst>
                    <a:ext uri="{9D8B030D-6E8A-4147-A177-3AD203B41FA5}">
                      <a16:colId xmlns:a16="http://schemas.microsoft.com/office/drawing/2014/main" val="526830796"/>
                    </a:ext>
                  </a:extLst>
                </a:gridCol>
                <a:gridCol w="2567609">
                  <a:extLst>
                    <a:ext uri="{9D8B030D-6E8A-4147-A177-3AD203B41FA5}">
                      <a16:colId xmlns:a16="http://schemas.microsoft.com/office/drawing/2014/main" val="1689696043"/>
                    </a:ext>
                  </a:extLst>
                </a:gridCol>
              </a:tblGrid>
              <a:tr h="383979">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171134">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planning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Medication management</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Rostering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HR</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Income management</a:t>
                      </a:r>
                    </a:p>
                  </a:txBody>
                  <a:tcPr anchor="ct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Payroll</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Compliance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Friends and family support</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Custom tasks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4" name="Rectangle: Top Corners Rounded 13">
            <a:extLst>
              <a:ext uri="{FF2B5EF4-FFF2-40B4-BE49-F238E27FC236}">
                <a16:creationId xmlns:a16="http://schemas.microsoft.com/office/drawing/2014/main" id="{926381F0-A3DB-B7C1-8057-8F297D8FB60C}"/>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D358C91-608B-B1E9-BE54-F23023F56DE3}"/>
              </a:ext>
            </a:extLst>
          </p:cNvPr>
          <p:cNvSpPr txBox="1"/>
          <p:nvPr/>
        </p:nvSpPr>
        <p:spPr>
          <a:xfrm>
            <a:off x="9011478" y="53920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6" name="Picture 2" descr="A blue and green text&#10;&#10;Description automatically generated">
            <a:hlinkClick r:id="rId4"/>
            <a:extLst>
              <a:ext uri="{FF2B5EF4-FFF2-40B4-BE49-F238E27FC236}">
                <a16:creationId xmlns:a16="http://schemas.microsoft.com/office/drawing/2014/main" id="{FFD5B2C2-C715-B11A-211F-F1A1EC93E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489" y="95918"/>
            <a:ext cx="1476375" cy="485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a:extLst>
              <a:ext uri="{FF2B5EF4-FFF2-40B4-BE49-F238E27FC236}">
                <a16:creationId xmlns:a16="http://schemas.microsoft.com/office/drawing/2014/main" id="{DE30781C-665E-5E7F-34C1-1149FE93BE66}"/>
              </a:ext>
            </a:extLst>
          </p:cNvPr>
          <p:cNvGraphicFramePr>
            <a:graphicFrameLocks noGrp="1"/>
          </p:cNvGraphicFramePr>
          <p:nvPr>
            <p:extLst>
              <p:ext uri="{D42A27DB-BD31-4B8C-83A1-F6EECF244321}">
                <p14:modId xmlns:p14="http://schemas.microsoft.com/office/powerpoint/2010/main" val="3932267923"/>
              </p:ext>
            </p:extLst>
          </p:nvPr>
        </p:nvGraphicFramePr>
        <p:xfrm>
          <a:off x="8037966" y="4951065"/>
          <a:ext cx="3839295" cy="1706880"/>
        </p:xfrm>
        <a:graphic>
          <a:graphicData uri="http://schemas.openxmlformats.org/drawingml/2006/table">
            <a:tbl>
              <a:tblPr/>
              <a:tblGrid>
                <a:gridCol w="1548037">
                  <a:extLst>
                    <a:ext uri="{9D8B030D-6E8A-4147-A177-3AD203B41FA5}">
                      <a16:colId xmlns:a16="http://schemas.microsoft.com/office/drawing/2014/main" val="300602174"/>
                    </a:ext>
                  </a:extLst>
                </a:gridCol>
                <a:gridCol w="2291258">
                  <a:extLst>
                    <a:ext uri="{9D8B030D-6E8A-4147-A177-3AD203B41FA5}">
                      <a16:colId xmlns:a16="http://schemas.microsoft.com/office/drawing/2014/main" val="2205440343"/>
                    </a:ext>
                  </a:extLst>
                </a:gridCol>
              </a:tblGrid>
              <a:tr h="133031">
                <a:tc gridSpan="2">
                  <a:txBody>
                    <a:bodyPr/>
                    <a:lstStyle/>
                    <a:p>
                      <a:pPr algn="ctr" rtl="0" fontAlgn="base"/>
                      <a:r>
                        <a:rPr lang="en-GB" sz="1100" b="1" i="0" dirty="0">
                          <a:solidFill>
                            <a:schemeClr val="bg1"/>
                          </a:solidFill>
                          <a:effectLst/>
                          <a:latin typeface="Arial" panose="020B0604020202020204" pitchFamily="34" charset="0"/>
                        </a:rPr>
                        <a:t>Care Homes </a:t>
                      </a:r>
                      <a:r>
                        <a:rPr lang="en-GB" sz="1000" b="1" i="0" dirty="0">
                          <a:solidFill>
                            <a:schemeClr val="bg1"/>
                          </a:solidFill>
                          <a:effectLst/>
                          <a:latin typeface="Arial" panose="020B0604020202020204" pitchFamily="34" charset="0"/>
                        </a:rPr>
                        <a:t>(more service user bands available) </a:t>
                      </a:r>
                      <a:r>
                        <a:rPr lang="en-GB" sz="1000" b="0" i="0" dirty="0">
                          <a:solidFill>
                            <a:schemeClr val="bg1"/>
                          </a:solidFill>
                          <a:effectLst/>
                          <a:latin typeface="Arial" panose="020B0604020202020204" pitchFamily="34" charset="0"/>
                        </a:rPr>
                        <a:t>​</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851733431"/>
                  </a:ext>
                </a:extLst>
              </a:tr>
              <a:tr h="117380">
                <a:tc>
                  <a:txBody>
                    <a:bodyPr/>
                    <a:lstStyle/>
                    <a:p>
                      <a:pPr algn="ctr" rtl="0" fontAlgn="base"/>
                      <a:r>
                        <a:rPr lang="en-GB" sz="900" b="1" i="0" dirty="0">
                          <a:solidFill>
                            <a:schemeClr val="tx1"/>
                          </a:solidFill>
                          <a:effectLst/>
                          <a:latin typeface="Arial" panose="020B0604020202020204" pitchFamily="34" charset="0"/>
                        </a:rPr>
                        <a:t>Service user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20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Up to 15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rPr>
                        <a:t>flat rate £1700 per annum </a:t>
                      </a:r>
                      <a:endParaRPr lang="en-GB" sz="100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20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16-35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rPr>
                        <a:t>£10.00 per service user/per month </a:t>
                      </a:r>
                      <a:endParaRPr lang="en-GB" sz="100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20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36-54</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rPr>
                        <a:t>£9.50 per service user/per month  ​</a:t>
                      </a:r>
                      <a:endParaRPr lang="en-GB" sz="100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32229725"/>
                  </a:ext>
                </a:extLst>
              </a:tr>
              <a:tr h="12520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55-74</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rPr>
                        <a:t>£9.00 per service user/per month  ​</a:t>
                      </a:r>
                      <a:endParaRPr lang="en-GB" sz="100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4079380"/>
                  </a:ext>
                </a:extLst>
              </a:tr>
              <a:tr h="12520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75-100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rPr>
                        <a:t>£8.50 per service user/per month  ​</a:t>
                      </a:r>
                      <a:endParaRPr lang="en-GB" sz="1000"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5203352"/>
                  </a:ext>
                </a:extLst>
              </a:tr>
            </a:tbl>
          </a:graphicData>
        </a:graphic>
      </p:graphicFrame>
      <p:pic>
        <p:nvPicPr>
          <p:cNvPr id="2050" name="Picture 2" descr="Person Centred Care Software | Care Monitoring System">
            <a:extLst>
              <a:ext uri="{FF2B5EF4-FFF2-40B4-BE49-F238E27FC236}">
                <a16:creationId xmlns:a16="http://schemas.microsoft.com/office/drawing/2014/main" id="{C39CFCC7-9F7D-C1C6-689A-E508A57246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3535" y="1203941"/>
            <a:ext cx="2259898" cy="16513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yroll Software | Payroll For Care Homes | Care Control Systems">
            <a:extLst>
              <a:ext uri="{FF2B5EF4-FFF2-40B4-BE49-F238E27FC236}">
                <a16:creationId xmlns:a16="http://schemas.microsoft.com/office/drawing/2014/main" id="{D4346C08-1D5A-DFE1-441C-0136305FBC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1762" y="1212881"/>
            <a:ext cx="1981615" cy="1651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CF5B24-60E0-E6F3-6D73-4655D8DED11E}"/>
              </a:ext>
            </a:extLst>
          </p:cNvPr>
          <p:cNvSpPr txBox="1"/>
          <p:nvPr/>
        </p:nvSpPr>
        <p:spPr>
          <a:xfrm>
            <a:off x="0" y="946292"/>
            <a:ext cx="905408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Care Control Systems on 29 March 2023  </a:t>
            </a:r>
          </a:p>
        </p:txBody>
      </p:sp>
    </p:spTree>
    <p:extLst>
      <p:ext uri="{BB962C8B-B14F-4D97-AF65-F5344CB8AC3E}">
        <p14:creationId xmlns:p14="http://schemas.microsoft.com/office/powerpoint/2010/main" val="301509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787796379"/>
              </p:ext>
            </p:extLst>
          </p:nvPr>
        </p:nvGraphicFramePr>
        <p:xfrm>
          <a:off x="2483332" y="3235593"/>
          <a:ext cx="9548594" cy="2072640"/>
        </p:xfrm>
        <a:graphic>
          <a:graphicData uri="http://schemas.openxmlformats.org/drawingml/2006/table">
            <a:tbl>
              <a:tblPr firstRow="1" bandRow="1">
                <a:tableStyleId>{5C22544A-7EE6-4342-B048-85BDC9FD1C3A}</a:tableStyleId>
              </a:tblPr>
              <a:tblGrid>
                <a:gridCol w="5218043">
                  <a:extLst>
                    <a:ext uri="{9D8B030D-6E8A-4147-A177-3AD203B41FA5}">
                      <a16:colId xmlns:a16="http://schemas.microsoft.com/office/drawing/2014/main" val="1279803320"/>
                    </a:ext>
                  </a:extLst>
                </a:gridCol>
                <a:gridCol w="273326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Approximately 30 day implementation period, tailored to needs and availability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The following steps are included in mobilisation plan following contract signing: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Migration files to be completed and sent back;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Hardware ordered and invoice sent;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Cloud built;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Onboarded date agreed, hardware shipped; </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Onsite training carried out​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Plan of action outlined with key activities for go live and set up with assigned roles and responsibilities at implementation outset</a:t>
                      </a: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Offers both onsite and online training (at additional cost for onsite training), individually or as a blend of face-to-face, group, and self-service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Online training and tutorial videos available on website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Ongoing support at no extra cost​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 day training for all staff provided during typical implementation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One-off data transfer per home available, with or without care plan options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14</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Care Vision</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1512863968"/>
              </p:ext>
            </p:extLst>
          </p:nvPr>
        </p:nvGraphicFramePr>
        <p:xfrm>
          <a:off x="138744"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639038945"/>
              </p:ext>
            </p:extLst>
          </p:nvPr>
        </p:nvGraphicFramePr>
        <p:xfrm>
          <a:off x="138745" y="2152272"/>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884111757"/>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706513864"/>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8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785879839"/>
              </p:ext>
            </p:extLst>
          </p:nvPr>
        </p:nvGraphicFramePr>
        <p:xfrm>
          <a:off x="2504662" y="5340198"/>
          <a:ext cx="9548594" cy="1395110"/>
        </p:xfrm>
        <a:graphic>
          <a:graphicData uri="http://schemas.openxmlformats.org/drawingml/2006/table">
            <a:tbl>
              <a:tblPr firstRow="1" bandRow="1">
                <a:tableStyleId>{5C22544A-7EE6-4342-B048-85BDC9FD1C3A}</a:tableStyleId>
              </a:tblPr>
              <a:tblGrid>
                <a:gridCol w="5313972">
                  <a:extLst>
                    <a:ext uri="{9D8B030D-6E8A-4147-A177-3AD203B41FA5}">
                      <a16:colId xmlns:a16="http://schemas.microsoft.com/office/drawing/2014/main" val="526830796"/>
                    </a:ext>
                  </a:extLst>
                </a:gridCol>
                <a:gridCol w="4234622">
                  <a:extLst>
                    <a:ext uri="{9D8B030D-6E8A-4147-A177-3AD203B41FA5}">
                      <a16:colId xmlns:a16="http://schemas.microsoft.com/office/drawing/2014/main" val="3481531622"/>
                    </a:ext>
                  </a:extLst>
                </a:gridCol>
              </a:tblGrid>
              <a:tr h="344472">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050638">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modules have an additional cost (Medication, chef, house keeping, rota, clocking in, accounts/billing, HR, nurse call integration, visitor book.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£600 - data transfer per home (£900 with care plans)​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£400 online training, £700 on-site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Minimum charge per location is £150 for both care homes and domiciliary care</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0" name="Table 9">
            <a:extLst>
              <a:ext uri="{FF2B5EF4-FFF2-40B4-BE49-F238E27FC236}">
                <a16:creationId xmlns:a16="http://schemas.microsoft.com/office/drawing/2014/main" id="{760482A9-3C9E-1247-2C28-0521D2D50623}"/>
              </a:ext>
            </a:extLst>
          </p:cNvPr>
          <p:cNvGraphicFramePr>
            <a:graphicFrameLocks/>
          </p:cNvGraphicFramePr>
          <p:nvPr>
            <p:extLst>
              <p:ext uri="{D42A27DB-BD31-4B8C-83A1-F6EECF244321}">
                <p14:modId xmlns:p14="http://schemas.microsoft.com/office/powerpoint/2010/main" val="965202106"/>
              </p:ext>
            </p:extLst>
          </p:nvPr>
        </p:nvGraphicFramePr>
        <p:xfrm>
          <a:off x="2484783" y="1265247"/>
          <a:ext cx="6309897" cy="1938381"/>
        </p:xfrm>
        <a:graphic>
          <a:graphicData uri="http://schemas.openxmlformats.org/drawingml/2006/table">
            <a:tbl>
              <a:tblPr firstRow="1" bandRow="1">
                <a:tableStyleId>{5C22544A-7EE6-4342-B048-85BDC9FD1C3A}</a:tableStyleId>
              </a:tblPr>
              <a:tblGrid>
                <a:gridCol w="2211042">
                  <a:extLst>
                    <a:ext uri="{9D8B030D-6E8A-4147-A177-3AD203B41FA5}">
                      <a16:colId xmlns:a16="http://schemas.microsoft.com/office/drawing/2014/main" val="526830796"/>
                    </a:ext>
                  </a:extLst>
                </a:gridCol>
                <a:gridCol w="2133600">
                  <a:extLst>
                    <a:ext uri="{9D8B030D-6E8A-4147-A177-3AD203B41FA5}">
                      <a16:colId xmlns:a16="http://schemas.microsoft.com/office/drawing/2014/main" val="1018241146"/>
                    </a:ext>
                  </a:extLst>
                </a:gridCol>
                <a:gridCol w="1965255">
                  <a:extLst>
                    <a:ext uri="{9D8B030D-6E8A-4147-A177-3AD203B41FA5}">
                      <a16:colId xmlns:a16="http://schemas.microsoft.com/office/drawing/2014/main" val="2869285837"/>
                    </a:ext>
                  </a:extLst>
                </a:gridCol>
              </a:tblGrid>
              <a:tr h="333034">
                <a:tc gridSpan="3">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605347">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planning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Body map</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Professional notes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QR code scanning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Group activities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Rota</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HR module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Nurse call integration</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Pre-admission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Accidents and incidents trend analysis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Service user and staff filing cabinets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Training and supervision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Event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Visitor book</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Chef &amp; housekeeping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Handover</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Message centre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Icon driven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Reporting and analysis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Accounts/billing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Audit management</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Directors Dashboard</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7" name="Table 16">
            <a:extLst>
              <a:ext uri="{FF2B5EF4-FFF2-40B4-BE49-F238E27FC236}">
                <a16:creationId xmlns:a16="http://schemas.microsoft.com/office/drawing/2014/main" id="{D42FF1FB-F9C0-7A89-AC4A-42FAD9E9132E}"/>
              </a:ext>
            </a:extLst>
          </p:cNvPr>
          <p:cNvGraphicFramePr>
            <a:graphicFrameLocks noGrp="1"/>
          </p:cNvGraphicFramePr>
          <p:nvPr>
            <p:extLst>
              <p:ext uri="{D42A27DB-BD31-4B8C-83A1-F6EECF244321}">
                <p14:modId xmlns:p14="http://schemas.microsoft.com/office/powerpoint/2010/main" val="1326596072"/>
              </p:ext>
            </p:extLst>
          </p:nvPr>
        </p:nvGraphicFramePr>
        <p:xfrm>
          <a:off x="8048240" y="5404129"/>
          <a:ext cx="3627567" cy="975360"/>
        </p:xfrm>
        <a:graphic>
          <a:graphicData uri="http://schemas.openxmlformats.org/drawingml/2006/table">
            <a:tbl>
              <a:tblPr/>
              <a:tblGrid>
                <a:gridCol w="1691113">
                  <a:extLst>
                    <a:ext uri="{9D8B030D-6E8A-4147-A177-3AD203B41FA5}">
                      <a16:colId xmlns:a16="http://schemas.microsoft.com/office/drawing/2014/main" val="300602174"/>
                    </a:ext>
                  </a:extLst>
                </a:gridCol>
                <a:gridCol w="1936454">
                  <a:extLst>
                    <a:ext uri="{9D8B030D-6E8A-4147-A177-3AD203B41FA5}">
                      <a16:colId xmlns:a16="http://schemas.microsoft.com/office/drawing/2014/main" val="2205440343"/>
                    </a:ext>
                  </a:extLst>
                </a:gridCol>
              </a:tblGrid>
              <a:tr h="183620">
                <a:tc gridSpan="2">
                  <a:txBody>
                    <a:bodyPr/>
                    <a:lstStyle/>
                    <a:p>
                      <a:pPr algn="ctr" rtl="0" fontAlgn="base"/>
                      <a:r>
                        <a:rPr lang="en-GB" sz="1100" b="1" i="0" dirty="0">
                          <a:solidFill>
                            <a:schemeClr val="bg1"/>
                          </a:solidFill>
                          <a:effectLst/>
                          <a:latin typeface="Arial" panose="020B0604020202020204" pitchFamily="34" charset="0"/>
                        </a:rPr>
                        <a:t>Care Homes </a:t>
                      </a:r>
                      <a:r>
                        <a:rPr lang="en-GB" sz="1000" b="1" i="0" dirty="0">
                          <a:solidFill>
                            <a:schemeClr val="bg1"/>
                          </a:solidFill>
                          <a:effectLst/>
                          <a:latin typeface="Arial" panose="020B0604020202020204" pitchFamily="34" charset="0"/>
                        </a:rPr>
                        <a:t>(more service user bands available) </a:t>
                      </a:r>
                      <a:r>
                        <a:rPr lang="en-GB" sz="1000" b="0" i="0" dirty="0">
                          <a:solidFill>
                            <a:schemeClr val="bg1"/>
                          </a:solidFill>
                          <a:effectLst/>
                          <a:latin typeface="Arial" panose="020B0604020202020204" pitchFamily="34" charset="0"/>
                        </a:rPr>
                        <a:t>​</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Service user bands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month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39-50​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£239​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0-12​</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£72​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9325798"/>
                  </a:ext>
                </a:extLst>
              </a:tr>
            </a:tbl>
          </a:graphicData>
        </a:graphic>
      </p:graphicFrame>
      <p:sp>
        <p:nvSpPr>
          <p:cNvPr id="18" name="Rectangle: Top Corners Rounded 17">
            <a:extLst>
              <a:ext uri="{FF2B5EF4-FFF2-40B4-BE49-F238E27FC236}">
                <a16:creationId xmlns:a16="http://schemas.microsoft.com/office/drawing/2014/main" id="{7A12E1A6-E4F9-49FF-F0D0-03074F790D0C}"/>
              </a:ext>
            </a:extLst>
          </p:cNvPr>
          <p:cNvSpPr/>
          <p:nvPr/>
        </p:nvSpPr>
        <p:spPr>
          <a:xfrm rot="10800000">
            <a:off x="9011477" y="8500"/>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7C1A1FC-9500-F2BB-E9D2-226E2545A1FA}"/>
              </a:ext>
            </a:extLst>
          </p:cNvPr>
          <p:cNvSpPr txBox="1"/>
          <p:nvPr/>
        </p:nvSpPr>
        <p:spPr>
          <a:xfrm>
            <a:off x="9011477" y="600649"/>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20" name="Picture 2" descr="A logo with hands holding a house&#10;&#10;Description automatically generated">
            <a:hlinkClick r:id="rId4"/>
            <a:extLst>
              <a:ext uri="{FF2B5EF4-FFF2-40B4-BE49-F238E27FC236}">
                <a16:creationId xmlns:a16="http://schemas.microsoft.com/office/drawing/2014/main" id="{677DFBC7-9A52-9B18-CC63-84B966566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5079" y="68307"/>
            <a:ext cx="1231195" cy="568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6CC1FC-2FA2-4CFF-609E-CD1186F86FAF}"/>
              </a:ext>
            </a:extLst>
          </p:cNvPr>
          <p:cNvSpPr txBox="1"/>
          <p:nvPr/>
        </p:nvSpPr>
        <p:spPr>
          <a:xfrm>
            <a:off x="0" y="946292"/>
            <a:ext cx="8464177"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Care Vision on 24 March 2023  </a:t>
            </a:r>
          </a:p>
        </p:txBody>
      </p:sp>
      <p:sp>
        <p:nvSpPr>
          <p:cNvPr id="9" name="TextBox 8">
            <a:extLst>
              <a:ext uri="{FF2B5EF4-FFF2-40B4-BE49-F238E27FC236}">
                <a16:creationId xmlns:a16="http://schemas.microsoft.com/office/drawing/2014/main" id="{0B100750-BE4F-F4B2-C843-FC6DF034311B}"/>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pic>
        <p:nvPicPr>
          <p:cNvPr id="18434" name="Picture 2" descr="The Role Of Data Management In Aged Care | CareVision">
            <a:extLst>
              <a:ext uri="{FF2B5EF4-FFF2-40B4-BE49-F238E27FC236}">
                <a16:creationId xmlns:a16="http://schemas.microsoft.com/office/drawing/2014/main" id="{8FE0A6C0-BF12-EEB8-8554-4A3BE600E8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8410" y="1245261"/>
            <a:ext cx="3204723" cy="196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48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159277765"/>
              </p:ext>
            </p:extLst>
          </p:nvPr>
        </p:nvGraphicFramePr>
        <p:xfrm>
          <a:off x="2504661" y="3553322"/>
          <a:ext cx="9548594" cy="2072640"/>
        </p:xfrm>
        <a:graphic>
          <a:graphicData uri="http://schemas.openxmlformats.org/drawingml/2006/table">
            <a:tbl>
              <a:tblPr firstRow="1" bandRow="1">
                <a:tableStyleId>{5C22544A-7EE6-4342-B048-85BDC9FD1C3A}</a:tableStyleId>
              </a:tblPr>
              <a:tblGrid>
                <a:gridCol w="5009323">
                  <a:extLst>
                    <a:ext uri="{9D8B030D-6E8A-4147-A177-3AD203B41FA5}">
                      <a16:colId xmlns:a16="http://schemas.microsoft.com/office/drawing/2014/main" val="1279803320"/>
                    </a:ext>
                  </a:extLst>
                </a:gridCol>
                <a:gridCol w="294198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Timescales of a minimum of four days, an average of six days, and a maximum of 10 days (factors such as data migration and complexity can affect timescales)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Provides a dedicated account manager</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Guidance through the digital transition and change management process: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 kick-off meeting to outline the process, change management, gap analysis and tailored training plan</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Online or onsite training – providing follow-up training for staff changes and video tutorials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Quarterly business review meetings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online or onsite training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Train the trainer approach: </a:t>
                      </a:r>
                      <a:r>
                        <a:rPr lang="en-GB" sz="1100" dirty="0" err="1">
                          <a:latin typeface="Arial" panose="020B0604020202020204" pitchFamily="34" charset="0"/>
                          <a:cs typeface="Arial" panose="020B0604020202020204" pitchFamily="34" charset="0"/>
                        </a:rPr>
                        <a:t>Cura</a:t>
                      </a:r>
                      <a:r>
                        <a:rPr lang="en-GB" sz="1100" dirty="0">
                          <a:latin typeface="Arial" panose="020B0604020202020204" pitchFamily="34" charset="0"/>
                          <a:cs typeface="Arial" panose="020B0604020202020204" pitchFamily="34" charset="0"/>
                        </a:rPr>
                        <a:t> trains a group of staff champions chosen by the provider, who then train other staff</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Includes ongoing consultation to help train all end users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migration is typically completed as part of implementation</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15</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Cura</a:t>
            </a:r>
            <a:r>
              <a:rPr lang="en-GB" dirty="0"/>
              <a:t> Systems</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06181968"/>
              </p:ext>
            </p:extLst>
          </p:nvPr>
        </p:nvGraphicFramePr>
        <p:xfrm>
          <a:off x="138544" y="4541837"/>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306909051"/>
              </p:ext>
            </p:extLst>
          </p:nvPr>
        </p:nvGraphicFramePr>
        <p:xfrm>
          <a:off x="138544" y="2144519"/>
          <a:ext cx="2259898" cy="2377440"/>
        </p:xfrm>
        <a:graphic>
          <a:graphicData uri="http://schemas.openxmlformats.org/drawingml/2006/table">
            <a:tbl>
              <a:tblPr firstRow="1" bandRow="1">
                <a:tableStyleId>{5C22544A-7EE6-4342-B048-85BDC9FD1C3A}</a:tableStyleId>
              </a:tblPr>
              <a:tblGrid>
                <a:gridCol w="1992008">
                  <a:extLst>
                    <a:ext uri="{9D8B030D-6E8A-4147-A177-3AD203B41FA5}">
                      <a16:colId xmlns:a16="http://schemas.microsoft.com/office/drawing/2014/main" val="1279803320"/>
                    </a:ext>
                  </a:extLst>
                </a:gridCol>
                <a:gridCol w="267890">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58995775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EC905E-0AB4-617A-8ED6-56735826B899}"/>
              </a:ext>
            </a:extLst>
          </p:cNvPr>
          <p:cNvSpPr txBox="1"/>
          <p:nvPr/>
        </p:nvSpPr>
        <p:spPr>
          <a:xfrm>
            <a:off x="9011478" y="576085"/>
            <a:ext cx="2438400" cy="830997"/>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a:p>
            <a:pPr algn="ctr"/>
            <a:endParaRPr lang="en-GB" sz="1600" dirty="0"/>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816043569"/>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166189871"/>
              </p:ext>
            </p:extLst>
          </p:nvPr>
        </p:nvGraphicFramePr>
        <p:xfrm>
          <a:off x="2504661" y="5625962"/>
          <a:ext cx="9548593" cy="1119138"/>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14338">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active license, charged at £1 per week, is required for each active service user and each staff user. For example, a care home with 30 service users and 40 staff users will cost £70 per week for licensing the software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Implementation costs will depend on the modules selected by the provider and staff requirements for training and support. Implementation is priced in a package, and a typical 40 bed care home typically requires a 6 day package, priced at £2500</a:t>
                      </a: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8194" name="Picture 2" descr="A logo for a company&#10;&#10;Description automatically generated">
            <a:hlinkClick r:id="rId4"/>
            <a:extLst>
              <a:ext uri="{FF2B5EF4-FFF2-40B4-BE49-F238E27FC236}">
                <a16:creationId xmlns:a16="http://schemas.microsoft.com/office/drawing/2014/main" id="{9C0BF737-383B-53F6-068A-09F9B5C23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0114" y="37461"/>
            <a:ext cx="1381125" cy="600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464A0927-DB07-53E1-8FF8-9EEE9C4D6D95}"/>
              </a:ext>
            </a:extLst>
          </p:cNvPr>
          <p:cNvGraphicFramePr>
            <a:graphicFrameLocks/>
          </p:cNvGraphicFramePr>
          <p:nvPr>
            <p:extLst>
              <p:ext uri="{D42A27DB-BD31-4B8C-83A1-F6EECF244321}">
                <p14:modId xmlns:p14="http://schemas.microsoft.com/office/powerpoint/2010/main" val="1821577022"/>
              </p:ext>
            </p:extLst>
          </p:nvPr>
        </p:nvGraphicFramePr>
        <p:xfrm>
          <a:off x="2484783" y="1265247"/>
          <a:ext cx="6309896" cy="2240280"/>
        </p:xfrm>
        <a:graphic>
          <a:graphicData uri="http://schemas.openxmlformats.org/drawingml/2006/table">
            <a:tbl>
              <a:tblPr firstRow="1" bandRow="1">
                <a:tableStyleId>{5C22544A-7EE6-4342-B048-85BDC9FD1C3A}</a:tableStyleId>
              </a:tblPr>
              <a:tblGrid>
                <a:gridCol w="3074313">
                  <a:extLst>
                    <a:ext uri="{9D8B030D-6E8A-4147-A177-3AD203B41FA5}">
                      <a16:colId xmlns:a16="http://schemas.microsoft.com/office/drawing/2014/main" val="526830796"/>
                    </a:ext>
                  </a:extLst>
                </a:gridCol>
                <a:gridCol w="3235583">
                  <a:extLst>
                    <a:ext uri="{9D8B030D-6E8A-4147-A177-3AD203B41FA5}">
                      <a16:colId xmlns:a16="http://schemas.microsoft.com/office/drawing/2014/main" val="1018241146"/>
                    </a:ext>
                  </a:extLst>
                </a:gridCol>
              </a:tblGrid>
              <a:tr h="171842">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Person-centred, configurable care plans, assessments and monitoring tools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Advanced Incident Reporting forms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Saves time and allows carers to focus on care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Recording of information about staff induction, skills, experience and training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Complete medication administration with safeguards and connectivity to our pharmacy system</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Mobile apps for care givers and next of kin</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Task allocation to the most appropriate staff or team, with update status and reminders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Bespoke management dashboard reporting enabling views by locations and drill down functions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Proactive support for the digital journey, change expertise &amp; a dedicated team with domain knowledge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Fully compliant with GDPR, Cyber Essentials Plus certification.</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4" name="TextBox 13">
            <a:extLst>
              <a:ext uri="{FF2B5EF4-FFF2-40B4-BE49-F238E27FC236}">
                <a16:creationId xmlns:a16="http://schemas.microsoft.com/office/drawing/2014/main" id="{BC1C647B-EF9D-5468-BAB3-DAD8F591BCCA}"/>
              </a:ext>
            </a:extLst>
          </p:cNvPr>
          <p:cNvSpPr txBox="1"/>
          <p:nvPr/>
        </p:nvSpPr>
        <p:spPr>
          <a:xfrm>
            <a:off x="0" y="946292"/>
            <a:ext cx="8626079"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Cura</a:t>
            </a:r>
            <a:r>
              <a:rPr lang="en-GB" sz="1000" dirty="0">
                <a:solidFill>
                  <a:schemeClr val="bg1"/>
                </a:solidFill>
                <a:latin typeface="Arial" panose="020B0604020202020204" pitchFamily="34" charset="0"/>
                <a:cs typeface="Arial" panose="020B0604020202020204" pitchFamily="34" charset="0"/>
              </a:rPr>
              <a:t> Systems on 25 October 2023 </a:t>
            </a:r>
          </a:p>
        </p:txBody>
      </p:sp>
      <p:sp>
        <p:nvSpPr>
          <p:cNvPr id="15" name="TextBox 14">
            <a:extLst>
              <a:ext uri="{FF2B5EF4-FFF2-40B4-BE49-F238E27FC236}">
                <a16:creationId xmlns:a16="http://schemas.microsoft.com/office/drawing/2014/main" id="{5366B113-3508-3696-8D27-211F4A079FBB}"/>
              </a:ext>
            </a:extLst>
          </p:cNvPr>
          <p:cNvSpPr txBox="1"/>
          <p:nvPr/>
        </p:nvSpPr>
        <p:spPr>
          <a:xfrm>
            <a:off x="111705" y="6639964"/>
            <a:ext cx="1245854"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*Integration in progress</a:t>
            </a:r>
          </a:p>
        </p:txBody>
      </p:sp>
      <p:pic>
        <p:nvPicPr>
          <p:cNvPr id="16386" name="Picture 2">
            <a:extLst>
              <a:ext uri="{FF2B5EF4-FFF2-40B4-BE49-F238E27FC236}">
                <a16:creationId xmlns:a16="http://schemas.microsoft.com/office/drawing/2014/main" id="{98419594-1C72-C3FA-7262-43827ABC56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28" r="4403" b="6194"/>
          <a:stretch/>
        </p:blipFill>
        <p:spPr bwMode="auto">
          <a:xfrm>
            <a:off x="9189980" y="1274507"/>
            <a:ext cx="2259898" cy="2246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9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3619050697"/>
              </p:ext>
            </p:extLst>
          </p:nvPr>
        </p:nvGraphicFramePr>
        <p:xfrm>
          <a:off x="2484783" y="3215779"/>
          <a:ext cx="9548594" cy="1569720"/>
        </p:xfrm>
        <a:graphic>
          <a:graphicData uri="http://schemas.openxmlformats.org/drawingml/2006/table">
            <a:tbl>
              <a:tblPr firstRow="1" bandRow="1">
                <a:tableStyleId>{5C22544A-7EE6-4342-B048-85BDC9FD1C3A}</a:tableStyleId>
              </a:tblPr>
              <a:tblGrid>
                <a:gridCol w="5644149">
                  <a:extLst>
                    <a:ext uri="{9D8B030D-6E8A-4147-A177-3AD203B41FA5}">
                      <a16:colId xmlns:a16="http://schemas.microsoft.com/office/drawing/2014/main" val="1279803320"/>
                    </a:ext>
                  </a:extLst>
                </a:gridCol>
                <a:gridCol w="2105637">
                  <a:extLst>
                    <a:ext uri="{9D8B030D-6E8A-4147-A177-3AD203B41FA5}">
                      <a16:colId xmlns:a16="http://schemas.microsoft.com/office/drawing/2014/main" val="3003256051"/>
                    </a:ext>
                  </a:extLst>
                </a:gridCol>
                <a:gridCol w="1798808">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Time to install the software to varies per client, no set duration​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The average time from confirmation to setting the database through system configuration and importing data takes a 3-5 working days.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Includes a pre-installation meeting to discuss setup, configuration, and rollout​</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Further pre-rollout meetings available before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Flexible rollout options (phased or all-at-once) to provider preference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Stable </a:t>
                      </a:r>
                      <a:r>
                        <a:rPr lang="en-GB" sz="1100" dirty="0" err="1">
                          <a:latin typeface="Arial" panose="020B0604020202020204" pitchFamily="34" charset="0"/>
                          <a:cs typeface="Arial" panose="020B0604020202020204" pitchFamily="34" charset="0"/>
                        </a:rPr>
                        <a:t>Wifi</a:t>
                      </a:r>
                      <a:r>
                        <a:rPr lang="en-GB" sz="1100" dirty="0">
                          <a:latin typeface="Arial" panose="020B0604020202020204" pitchFamily="34" charset="0"/>
                          <a:cs typeface="Arial" panose="020B0604020202020204" pitchFamily="34" charset="0"/>
                        </a:rPr>
                        <a:t> required during mobilisation and installation</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account manager​</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Face-to-face and online​ training available to preference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Future Training and New Starter Training can be done on request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Basic data can be imported via csv, pdf, jpeg, docx formats.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Database configuration included in set up meetings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16</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Fusion </a:t>
            </a:r>
            <a:r>
              <a:rPr lang="en-GB" dirty="0" err="1"/>
              <a:t>eCare</a:t>
            </a:r>
            <a:r>
              <a:rPr lang="en-GB" dirty="0"/>
              <a:t> Solutions</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3455979742"/>
              </p:ext>
            </p:extLst>
          </p:nvPr>
        </p:nvGraphicFramePr>
        <p:xfrm>
          <a:off x="138745"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302268248"/>
              </p:ext>
            </p:extLst>
          </p:nvPr>
        </p:nvGraphicFramePr>
        <p:xfrm>
          <a:off x="138745" y="2144519"/>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58188529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496323820"/>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0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pic>
        <p:nvPicPr>
          <p:cNvPr id="10242" name="Picture 2" descr="A green and orange logo&#10;&#10;Description automatically generated">
            <a:hlinkClick r:id="rId2"/>
            <a:extLst>
              <a:ext uri="{FF2B5EF4-FFF2-40B4-BE49-F238E27FC236}">
                <a16:creationId xmlns:a16="http://schemas.microsoft.com/office/drawing/2014/main" id="{52B74595-2AE1-3E94-D621-9A9803952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075" y="24205"/>
            <a:ext cx="1600200" cy="628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564153454"/>
              </p:ext>
            </p:extLst>
          </p:nvPr>
        </p:nvGraphicFramePr>
        <p:xfrm>
          <a:off x="2484783" y="4831030"/>
          <a:ext cx="9548594" cy="1975299"/>
        </p:xfrm>
        <a:graphic>
          <a:graphicData uri="http://schemas.openxmlformats.org/drawingml/2006/table">
            <a:tbl>
              <a:tblPr firstRow="1" bandRow="1">
                <a:tableStyleId>{5C22544A-7EE6-4342-B048-85BDC9FD1C3A}</a:tableStyleId>
              </a:tblPr>
              <a:tblGrid>
                <a:gridCol w="5128591">
                  <a:extLst>
                    <a:ext uri="{9D8B030D-6E8A-4147-A177-3AD203B41FA5}">
                      <a16:colId xmlns:a16="http://schemas.microsoft.com/office/drawing/2014/main" val="526830796"/>
                    </a:ext>
                  </a:extLst>
                </a:gridCol>
                <a:gridCol w="4420003">
                  <a:extLst>
                    <a:ext uri="{9D8B030D-6E8A-4147-A177-3AD203B41FA5}">
                      <a16:colId xmlns:a16="http://schemas.microsoft.com/office/drawing/2014/main" val="4264514416"/>
                    </a:ext>
                  </a:extLst>
                </a:gridCol>
              </a:tblGrid>
              <a:tr h="316048">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659251">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Packages are licensed per site and calculated based on the provider’s number of beds, with banding outlined below.​</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One-off costs include​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 £485 (additional training is invoiced for time taken)​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Installation/Hosting set up - £265/£400/£450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modules:​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Resident Invoicing​</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Workforce Management/Rota/Staff App/Payroll/HR​</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Costs will include an annual RPI increase</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rPr>
              <a:t>(Video Link TBD)</a:t>
            </a:r>
          </a:p>
          <a:p>
            <a:pPr algn="ctr"/>
            <a:r>
              <a:rPr lang="en-GB" sz="1600" b="1" u="sng" dirty="0">
                <a:solidFill>
                  <a:srgbClr val="00A799"/>
                </a:solidFill>
                <a:latin typeface="Arial" panose="020B0604020202020204" pitchFamily="34" charset="0"/>
                <a:hlinkClick r:id="rId4"/>
              </a:rPr>
              <a:t>Full demo available</a:t>
            </a:r>
            <a:endParaRPr lang="en-GB" sz="1600" b="1" u="sng" dirty="0">
              <a:solidFill>
                <a:srgbClr val="00A799"/>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95163F05-EF3C-ED3A-9AD6-B02051E6A753}"/>
              </a:ext>
            </a:extLst>
          </p:cNvPr>
          <p:cNvGraphicFramePr>
            <a:graphicFrameLocks/>
          </p:cNvGraphicFramePr>
          <p:nvPr>
            <p:extLst>
              <p:ext uri="{D42A27DB-BD31-4B8C-83A1-F6EECF244321}">
                <p14:modId xmlns:p14="http://schemas.microsoft.com/office/powerpoint/2010/main" val="1868648624"/>
              </p:ext>
            </p:extLst>
          </p:nvPr>
        </p:nvGraphicFramePr>
        <p:xfrm>
          <a:off x="2484783" y="1265247"/>
          <a:ext cx="5635760" cy="1905000"/>
        </p:xfrm>
        <a:graphic>
          <a:graphicData uri="http://schemas.openxmlformats.org/drawingml/2006/table">
            <a:tbl>
              <a:tblPr firstRow="1" bandRow="1">
                <a:tableStyleId>{5C22544A-7EE6-4342-B048-85BDC9FD1C3A}</a:tableStyleId>
              </a:tblPr>
              <a:tblGrid>
                <a:gridCol w="1879209">
                  <a:extLst>
                    <a:ext uri="{9D8B030D-6E8A-4147-A177-3AD203B41FA5}">
                      <a16:colId xmlns:a16="http://schemas.microsoft.com/office/drawing/2014/main" val="526830796"/>
                    </a:ext>
                  </a:extLst>
                </a:gridCol>
                <a:gridCol w="3756551">
                  <a:extLst>
                    <a:ext uri="{9D8B030D-6E8A-4147-A177-3AD203B41FA5}">
                      <a16:colId xmlns:a16="http://schemas.microsoft.com/office/drawing/2014/main" val="1018241146"/>
                    </a:ext>
                  </a:extLst>
                </a:gridCol>
              </a:tblGrid>
              <a:tr h="240096">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260507">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Resident dashboard</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Home analysis dashboard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Daily notes, quick notes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Body maps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Risk assessments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Standard/Supporting assessments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Scheduled Tasks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Weight/Blood Sugar/BMI/Assessment Graphs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Document management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dirty="0">
                          <a:solidFill>
                            <a:srgbClr val="000000"/>
                          </a:solidFill>
                          <a:effectLst/>
                          <a:latin typeface="Arial" panose="020B0604020202020204" pitchFamily="34" charset="0"/>
                        </a:rPr>
                        <a:t>Handover report</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Resident flexible report writer</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Resident and user audit reports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Configuration assessment writer</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 and risk assessment template/guidance tool</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Inbuilt messaging system</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Family user access</a:t>
                      </a:r>
                    </a:p>
                  </a:txBody>
                  <a:tcPr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4" name="Table 13">
            <a:extLst>
              <a:ext uri="{FF2B5EF4-FFF2-40B4-BE49-F238E27FC236}">
                <a16:creationId xmlns:a16="http://schemas.microsoft.com/office/drawing/2014/main" id="{51C17736-7AA2-3951-B078-F97EDEA1E40C}"/>
              </a:ext>
            </a:extLst>
          </p:cNvPr>
          <p:cNvGraphicFramePr>
            <a:graphicFrameLocks noGrp="1"/>
          </p:cNvGraphicFramePr>
          <p:nvPr>
            <p:extLst>
              <p:ext uri="{D42A27DB-BD31-4B8C-83A1-F6EECF244321}">
                <p14:modId xmlns:p14="http://schemas.microsoft.com/office/powerpoint/2010/main" val="2361966251"/>
              </p:ext>
            </p:extLst>
          </p:nvPr>
        </p:nvGraphicFramePr>
        <p:xfrm>
          <a:off x="8062396" y="4861499"/>
          <a:ext cx="3627567" cy="1219200"/>
        </p:xfrm>
        <a:graphic>
          <a:graphicData uri="http://schemas.openxmlformats.org/drawingml/2006/table">
            <a:tbl>
              <a:tblPr/>
              <a:tblGrid>
                <a:gridCol w="1691113">
                  <a:extLst>
                    <a:ext uri="{9D8B030D-6E8A-4147-A177-3AD203B41FA5}">
                      <a16:colId xmlns:a16="http://schemas.microsoft.com/office/drawing/2014/main" val="300602174"/>
                    </a:ext>
                  </a:extLst>
                </a:gridCol>
                <a:gridCol w="1936454">
                  <a:extLst>
                    <a:ext uri="{9D8B030D-6E8A-4147-A177-3AD203B41FA5}">
                      <a16:colId xmlns:a16="http://schemas.microsoft.com/office/drawing/2014/main" val="2205440343"/>
                    </a:ext>
                  </a:extLst>
                </a:gridCol>
              </a:tblGrid>
              <a:tr h="183620">
                <a:tc gridSpan="2">
                  <a:txBody>
                    <a:bodyPr/>
                    <a:lstStyle/>
                    <a:p>
                      <a:pPr algn="ctr" rtl="0" fontAlgn="base"/>
                      <a:r>
                        <a:rPr lang="en-GB" sz="1100" b="1" i="0" dirty="0">
                          <a:solidFill>
                            <a:schemeClr val="bg1"/>
                          </a:solidFill>
                          <a:effectLst/>
                          <a:latin typeface="Arial" panose="020B0604020202020204" pitchFamily="34" charset="0"/>
                        </a:rPr>
                        <a:t>Care Homes Care Plan / Tasks Costings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Beds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month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1-35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£154​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36-65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£179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66+</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£203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4739762"/>
                  </a:ext>
                </a:extLst>
              </a:tr>
            </a:tbl>
          </a:graphicData>
        </a:graphic>
      </p:graphicFrame>
      <p:sp>
        <p:nvSpPr>
          <p:cNvPr id="9" name="TextBox 8">
            <a:extLst>
              <a:ext uri="{FF2B5EF4-FFF2-40B4-BE49-F238E27FC236}">
                <a16:creationId xmlns:a16="http://schemas.microsoft.com/office/drawing/2014/main" id="{732BF786-B853-CE9E-4F77-086267D66E5E}"/>
              </a:ext>
            </a:extLst>
          </p:cNvPr>
          <p:cNvSpPr txBox="1"/>
          <p:nvPr/>
        </p:nvSpPr>
        <p:spPr>
          <a:xfrm>
            <a:off x="0" y="946292"/>
            <a:ext cx="9015610"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Fusion </a:t>
            </a:r>
            <a:r>
              <a:rPr lang="en-GB" sz="1000" dirty="0" err="1">
                <a:solidFill>
                  <a:schemeClr val="bg1"/>
                </a:solidFill>
                <a:latin typeface="Arial" panose="020B0604020202020204" pitchFamily="34" charset="0"/>
                <a:cs typeface="Arial" panose="020B0604020202020204" pitchFamily="34" charset="0"/>
              </a:rPr>
              <a:t>eCare</a:t>
            </a:r>
            <a:r>
              <a:rPr lang="en-GB" sz="1000" dirty="0">
                <a:solidFill>
                  <a:schemeClr val="bg1"/>
                </a:solidFill>
                <a:latin typeface="Arial" panose="020B0604020202020204" pitchFamily="34" charset="0"/>
                <a:cs typeface="Arial" panose="020B0604020202020204" pitchFamily="34" charset="0"/>
              </a:rPr>
              <a:t> Solutions on 26 May 2023  </a:t>
            </a:r>
          </a:p>
        </p:txBody>
      </p:sp>
      <p:sp>
        <p:nvSpPr>
          <p:cNvPr id="15" name="TextBox 14">
            <a:extLst>
              <a:ext uri="{FF2B5EF4-FFF2-40B4-BE49-F238E27FC236}">
                <a16:creationId xmlns:a16="http://schemas.microsoft.com/office/drawing/2014/main" id="{8BC0C1F2-53A9-CFD3-F5E1-21D110F709C7}"/>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pic>
        <p:nvPicPr>
          <p:cNvPr id="14340" name="Picture 4">
            <a:extLst>
              <a:ext uri="{FF2B5EF4-FFF2-40B4-BE49-F238E27FC236}">
                <a16:creationId xmlns:a16="http://schemas.microsoft.com/office/drawing/2014/main" id="{639E04F9-F0F6-5DA3-5D41-FA3FB38C5C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385" b="1644"/>
          <a:stretch/>
        </p:blipFill>
        <p:spPr bwMode="auto">
          <a:xfrm>
            <a:off x="8390417" y="1292023"/>
            <a:ext cx="3447222" cy="187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13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pecialists In Care Planning Software Since 2006 | Aspirico">
            <a:extLst>
              <a:ext uri="{FF2B5EF4-FFF2-40B4-BE49-F238E27FC236}">
                <a16:creationId xmlns:a16="http://schemas.microsoft.com/office/drawing/2014/main" id="{6F1B30A6-7E32-1756-2524-303B86233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949" y="1222786"/>
            <a:ext cx="1117099" cy="18175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105220014"/>
              </p:ext>
            </p:extLst>
          </p:nvPr>
        </p:nvGraphicFramePr>
        <p:xfrm>
          <a:off x="2484783" y="2989587"/>
          <a:ext cx="9548594" cy="2072640"/>
        </p:xfrm>
        <a:graphic>
          <a:graphicData uri="http://schemas.openxmlformats.org/drawingml/2006/table">
            <a:tbl>
              <a:tblPr firstRow="1" bandRow="1">
                <a:tableStyleId>{5C22544A-7EE6-4342-B048-85BDC9FD1C3A}</a:tableStyleId>
              </a:tblPr>
              <a:tblGrid>
                <a:gridCol w="4552121">
                  <a:extLst>
                    <a:ext uri="{9D8B030D-6E8A-4147-A177-3AD203B41FA5}">
                      <a16:colId xmlns:a16="http://schemas.microsoft.com/office/drawing/2014/main" val="1279803320"/>
                    </a:ext>
                  </a:extLst>
                </a:gridCol>
                <a:gridCol w="3399184">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Modular framework comprised of a core product (which all providers use) and a range of optional modules​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configurability and flexibility - providers can add in different components/modules on an ongoing basis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Client Manager to guide providers through implementation and training through an incremental approach.​</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Implementation includes a project kick-off meeting to set out a project plan based on the level of configuration required and optional modules chosen. Then support is given for testing, sign-off and planning the training and implementation approach</a:t>
                      </a:r>
                    </a:p>
                  </a:txBody>
                  <a:tcPr>
                    <a:solidFill>
                      <a:schemeClr val="bg1">
                        <a:lumMod val="95000"/>
                      </a:schemeClr>
                    </a:solidFill>
                  </a:tcPr>
                </a:tc>
                <a:tc>
                  <a:txBody>
                    <a:bodyPr/>
                    <a:lstStyle/>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Online </a:t>
                      </a:r>
                      <a:r>
                        <a:rPr lang="en-GB" sz="1100" b="0" dirty="0" err="1">
                          <a:latin typeface="Arial" panose="020B0604020202020204" pitchFamily="34" charset="0"/>
                          <a:cs typeface="Arial" panose="020B0604020202020204" pitchFamily="34" charset="0"/>
                        </a:rPr>
                        <a:t>iplanit</a:t>
                      </a:r>
                      <a:r>
                        <a:rPr lang="en-GB" sz="1100" b="0" dirty="0">
                          <a:latin typeface="Arial" panose="020B0604020202020204" pitchFamily="34" charset="0"/>
                          <a:cs typeface="Arial" panose="020B0604020202020204" pitchFamily="34" charset="0"/>
                        </a:rPr>
                        <a:t> Learning Centre, suite of training videos monthly Best Practice Clinics webinars​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Works with provider to plan a training and implementation approach that suits specific needs and resources, whether a module-by-module rollout approach or a full rollout at a pilot site.​</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Regular rollout support reviews​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Onsite training and workshops also available​</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Data migration support available, subject to analysis.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17</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iPlanit</a:t>
            </a:r>
            <a:r>
              <a:rPr lang="en-GB" dirty="0"/>
              <a:t> by </a:t>
            </a:r>
            <a:r>
              <a:rPr lang="en-GB" dirty="0" err="1"/>
              <a:t>Aspirico</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569422652"/>
              </p:ext>
            </p:extLst>
          </p:nvPr>
        </p:nvGraphicFramePr>
        <p:xfrm>
          <a:off x="138745" y="4640730"/>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4078100682"/>
              </p:ext>
            </p:extLst>
          </p:nvPr>
        </p:nvGraphicFramePr>
        <p:xfrm>
          <a:off x="138745" y="2181376"/>
          <a:ext cx="2259898" cy="2392680"/>
        </p:xfrm>
        <a:graphic>
          <a:graphicData uri="http://schemas.openxmlformats.org/drawingml/2006/table">
            <a:tbl>
              <a:tblPr firstRow="1" bandRow="1">
                <a:tableStyleId>{5C22544A-7EE6-4342-B048-85BDC9FD1C3A}</a:tableStyleId>
              </a:tblPr>
              <a:tblGrid>
                <a:gridCol w="2010095">
                  <a:extLst>
                    <a:ext uri="{9D8B030D-6E8A-4147-A177-3AD203B41FA5}">
                      <a16:colId xmlns:a16="http://schemas.microsoft.com/office/drawing/2014/main" val="1279803320"/>
                    </a:ext>
                  </a:extLst>
                </a:gridCol>
                <a:gridCol w="249803">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827615725"/>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870198105"/>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30375256"/>
              </p:ext>
            </p:extLst>
          </p:nvPr>
        </p:nvGraphicFramePr>
        <p:xfrm>
          <a:off x="2484783" y="5130524"/>
          <a:ext cx="9548594" cy="1569720"/>
        </p:xfrm>
        <a:graphic>
          <a:graphicData uri="http://schemas.openxmlformats.org/drawingml/2006/table">
            <a:tbl>
              <a:tblPr firstRow="1" bandRow="1">
                <a:tableStyleId>{5C22544A-7EE6-4342-B048-85BDC9FD1C3A}</a:tableStyleId>
              </a:tblPr>
              <a:tblGrid>
                <a:gridCol w="5344794">
                  <a:extLst>
                    <a:ext uri="{9D8B030D-6E8A-4147-A177-3AD203B41FA5}">
                      <a16:colId xmlns:a16="http://schemas.microsoft.com/office/drawing/2014/main" val="526830796"/>
                    </a:ext>
                  </a:extLst>
                </a:gridCol>
                <a:gridCol w="4203800">
                  <a:extLst>
                    <a:ext uri="{9D8B030D-6E8A-4147-A177-3AD203B41FA5}">
                      <a16:colId xmlns:a16="http://schemas.microsoft.com/office/drawing/2014/main" val="539031969"/>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814338">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Licenses charged per user and based on an Annual Subscription Charge model. No additional charges for family and friend “invited guest” access, nor are there any limits on the number of provider staff or managers.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Separate one-off implementation costs​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No limit on the number of staff, management or Service User “invited guests”​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Modular framework comprised of a core product (which all providers use) and a range of optional modules​</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1266" name="Picture 2" descr="A blue and white logo&#10;&#10;Description automatically generated">
            <a:hlinkClick r:id="rId3"/>
            <a:extLst>
              <a:ext uri="{FF2B5EF4-FFF2-40B4-BE49-F238E27FC236}">
                <a16:creationId xmlns:a16="http://schemas.microsoft.com/office/drawing/2014/main" id="{2064026A-815A-A7B6-B145-87914C61B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802" y="76757"/>
            <a:ext cx="1047750" cy="5810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CEC905E-0AB4-617A-8ED6-56735826B899}"/>
              </a:ext>
            </a:extLst>
          </p:cNvPr>
          <p:cNvSpPr txBox="1"/>
          <p:nvPr/>
        </p:nvSpPr>
        <p:spPr>
          <a:xfrm>
            <a:off x="9011477" y="560329"/>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5"/>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7D6131F6-6C0D-6DAC-3960-1FDA31B190AD}"/>
              </a:ext>
            </a:extLst>
          </p:cNvPr>
          <p:cNvGraphicFramePr>
            <a:graphicFrameLocks/>
          </p:cNvGraphicFramePr>
          <p:nvPr>
            <p:extLst>
              <p:ext uri="{D42A27DB-BD31-4B8C-83A1-F6EECF244321}">
                <p14:modId xmlns:p14="http://schemas.microsoft.com/office/powerpoint/2010/main" val="3849727596"/>
              </p:ext>
            </p:extLst>
          </p:nvPr>
        </p:nvGraphicFramePr>
        <p:xfrm>
          <a:off x="2484783" y="1265248"/>
          <a:ext cx="4906617" cy="1656042"/>
        </p:xfrm>
        <a:graphic>
          <a:graphicData uri="http://schemas.openxmlformats.org/drawingml/2006/table">
            <a:tbl>
              <a:tblPr firstRow="1" bandRow="1">
                <a:tableStyleId>{5C22544A-7EE6-4342-B048-85BDC9FD1C3A}</a:tableStyleId>
              </a:tblPr>
              <a:tblGrid>
                <a:gridCol w="4906617">
                  <a:extLst>
                    <a:ext uri="{9D8B030D-6E8A-4147-A177-3AD203B41FA5}">
                      <a16:colId xmlns:a16="http://schemas.microsoft.com/office/drawing/2014/main" val="526830796"/>
                    </a:ext>
                  </a:extLst>
                </a:gridCol>
              </a:tblGrid>
              <a:tr h="408900">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247142">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specialist care plans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 range of optional modules so you can tailor the solution to your specialist services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incorporates familiar terminology and workflows from intake to service delivery to reporting and monitoring</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4" name="Table 13">
            <a:extLst>
              <a:ext uri="{FF2B5EF4-FFF2-40B4-BE49-F238E27FC236}">
                <a16:creationId xmlns:a16="http://schemas.microsoft.com/office/drawing/2014/main" id="{AE38A6A2-FD80-F297-CF37-897050A2CA7D}"/>
              </a:ext>
            </a:extLst>
          </p:cNvPr>
          <p:cNvGraphicFramePr>
            <a:graphicFrameLocks noGrp="1"/>
          </p:cNvGraphicFramePr>
          <p:nvPr>
            <p:extLst>
              <p:ext uri="{D42A27DB-BD31-4B8C-83A1-F6EECF244321}">
                <p14:modId xmlns:p14="http://schemas.microsoft.com/office/powerpoint/2010/main" val="1737143554"/>
              </p:ext>
            </p:extLst>
          </p:nvPr>
        </p:nvGraphicFramePr>
        <p:xfrm>
          <a:off x="8157065" y="5159873"/>
          <a:ext cx="3627567" cy="1463040"/>
        </p:xfrm>
        <a:graphic>
          <a:graphicData uri="http://schemas.openxmlformats.org/drawingml/2006/table">
            <a:tbl>
              <a:tblPr/>
              <a:tblGrid>
                <a:gridCol w="1691113">
                  <a:extLst>
                    <a:ext uri="{9D8B030D-6E8A-4147-A177-3AD203B41FA5}">
                      <a16:colId xmlns:a16="http://schemas.microsoft.com/office/drawing/2014/main" val="300602174"/>
                    </a:ext>
                  </a:extLst>
                </a:gridCol>
                <a:gridCol w="1936454">
                  <a:extLst>
                    <a:ext uri="{9D8B030D-6E8A-4147-A177-3AD203B41FA5}">
                      <a16:colId xmlns:a16="http://schemas.microsoft.com/office/drawing/2014/main" val="2205440343"/>
                    </a:ext>
                  </a:extLst>
                </a:gridCol>
              </a:tblGrid>
              <a:tr h="183620">
                <a:tc gridSpan="2">
                  <a:txBody>
                    <a:bodyPr/>
                    <a:lstStyle/>
                    <a:p>
                      <a:pPr algn="ctr" rtl="0" fontAlgn="base"/>
                      <a:r>
                        <a:rPr lang="en-GB" sz="1100" b="1" i="0" dirty="0">
                          <a:solidFill>
                            <a:schemeClr val="bg1"/>
                          </a:solidFill>
                          <a:effectLst/>
                          <a:latin typeface="Arial" panose="020B0604020202020204" pitchFamily="34" charset="0"/>
                        </a:rPr>
                        <a:t>Rough Pricing for Core </a:t>
                      </a:r>
                      <a:r>
                        <a:rPr lang="en-GB" sz="1100" b="1" i="0" dirty="0" err="1">
                          <a:solidFill>
                            <a:schemeClr val="bg1"/>
                          </a:solidFill>
                          <a:effectLst/>
                          <a:latin typeface="Arial" panose="020B0604020202020204" pitchFamily="34" charset="0"/>
                        </a:rPr>
                        <a:t>iPlanit</a:t>
                      </a:r>
                      <a:r>
                        <a:rPr lang="en-GB" sz="1100" b="1" i="0" dirty="0">
                          <a:solidFill>
                            <a:schemeClr val="bg1"/>
                          </a:solidFill>
                          <a:effectLst/>
                          <a:latin typeface="Arial" panose="020B0604020202020204" pitchFamily="34" charset="0"/>
                        </a:rPr>
                        <a:t> Modules</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851733431"/>
                  </a:ext>
                </a:extLst>
              </a:tr>
              <a:tr h="125053">
                <a:tc>
                  <a:txBody>
                    <a:bodyPr/>
                    <a:lstStyle/>
                    <a:p>
                      <a:pPr algn="ctr" rtl="0" fontAlgn="base"/>
                      <a:r>
                        <a:rPr lang="en-GB" sz="900" b="1" i="0" dirty="0">
                          <a:solidFill>
                            <a:schemeClr val="tx1"/>
                          </a:solidFill>
                          <a:effectLst/>
                          <a:latin typeface="Arial" panose="020B0604020202020204" pitchFamily="34" charset="0"/>
                        </a:rPr>
                        <a:t>Service users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annum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&lt;25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£3,750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£4,880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6794593"/>
                  </a:ext>
                </a:extLst>
              </a:tr>
              <a:tr h="125053">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£10,000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380836"/>
                  </a:ext>
                </a:extLst>
              </a:tr>
            </a:tbl>
          </a:graphicData>
        </a:graphic>
      </p:graphicFrame>
      <p:sp>
        <p:nvSpPr>
          <p:cNvPr id="9" name="TextBox 8">
            <a:extLst>
              <a:ext uri="{FF2B5EF4-FFF2-40B4-BE49-F238E27FC236}">
                <a16:creationId xmlns:a16="http://schemas.microsoft.com/office/drawing/2014/main" id="{36EF6B13-06E0-D705-96FF-7D7A220A918D}"/>
              </a:ext>
            </a:extLst>
          </p:cNvPr>
          <p:cNvSpPr txBox="1"/>
          <p:nvPr/>
        </p:nvSpPr>
        <p:spPr>
          <a:xfrm>
            <a:off x="0" y="946292"/>
            <a:ext cx="825899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Aspirico</a:t>
            </a:r>
            <a:r>
              <a:rPr lang="en-GB" sz="1000" dirty="0">
                <a:solidFill>
                  <a:schemeClr val="bg1"/>
                </a:solidFill>
                <a:latin typeface="Arial" panose="020B0604020202020204" pitchFamily="34" charset="0"/>
                <a:cs typeface="Arial" panose="020B0604020202020204" pitchFamily="34" charset="0"/>
              </a:rPr>
              <a:t> on 31 March 2023  </a:t>
            </a:r>
          </a:p>
        </p:txBody>
      </p:sp>
      <p:pic>
        <p:nvPicPr>
          <p:cNvPr id="13314" name="Picture 2" descr="iplanit - Care Management Platform UK &amp; Ireland | Aspirico">
            <a:extLst>
              <a:ext uri="{FF2B5EF4-FFF2-40B4-BE49-F238E27FC236}">
                <a16:creationId xmlns:a16="http://schemas.microsoft.com/office/drawing/2014/main" id="{8581AB75-F51A-48D7-0662-D19BD707E4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7120" y="1163375"/>
            <a:ext cx="4132461" cy="190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3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937120416"/>
              </p:ext>
            </p:extLst>
          </p:nvPr>
        </p:nvGraphicFramePr>
        <p:xfrm>
          <a:off x="2484782" y="3214095"/>
          <a:ext cx="9548594" cy="2240280"/>
        </p:xfrm>
        <a:graphic>
          <a:graphicData uri="http://schemas.openxmlformats.org/drawingml/2006/table">
            <a:tbl>
              <a:tblPr firstRow="1" bandRow="1">
                <a:tableStyleId>{5C22544A-7EE6-4342-B048-85BDC9FD1C3A}</a:tableStyleId>
              </a:tblPr>
              <a:tblGrid>
                <a:gridCol w="4094624">
                  <a:extLst>
                    <a:ext uri="{9D8B030D-6E8A-4147-A177-3AD203B41FA5}">
                      <a16:colId xmlns:a16="http://schemas.microsoft.com/office/drawing/2014/main" val="1279803320"/>
                    </a:ext>
                  </a:extLst>
                </a:gridCol>
                <a:gridCol w="3856681">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Aim for your home to be ready to use the software independently within 12 weeks​</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Preparation and data migration (4 to 6 weeks)</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Training (1 to 3 days)</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Go-live (1 day)</a:t>
                      </a:r>
                    </a:p>
                    <a:p>
                      <a:pPr marL="628639" marR="0" lvl="1"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Post go-live coaching and support​ (6 weeks)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In-house change management experts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Welcome pack with comms for staff/residents/families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Account Manager, 24/7 Customer Service Success Manager, and project manager for large roll-outs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Full implementation plan​</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Face to face training as standard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Online training provided on a 1-hr sessional basis, free of charge​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 step-by-step process available on a shared project management dashboard​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&amp; support team​</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Online tutorials, guides and video library</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Able to support procedures modifications so that staff know how to access help and customer service​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training on handling BAU enquiries in-house (user set up, password management, access levels)​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£62 per resident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Records never leave care setting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Provides, as needed, a transcription service to convert resident care plans as an alternative to using frontline team</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18</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KareInn</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512372390"/>
              </p:ext>
            </p:extLst>
          </p:nvPr>
        </p:nvGraphicFramePr>
        <p:xfrm>
          <a:off x="138745"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347498455"/>
              </p:ext>
            </p:extLst>
          </p:nvPr>
        </p:nvGraphicFramePr>
        <p:xfrm>
          <a:off x="138745" y="2145293"/>
          <a:ext cx="2259898" cy="2377440"/>
        </p:xfrm>
        <a:graphic>
          <a:graphicData uri="http://schemas.openxmlformats.org/drawingml/2006/table">
            <a:tbl>
              <a:tblPr firstRow="1" bandRow="1">
                <a:tableStyleId>{5C22544A-7EE6-4342-B048-85BDC9FD1C3A}</a:tableStyleId>
              </a:tblPr>
              <a:tblGrid>
                <a:gridCol w="2000951">
                  <a:extLst>
                    <a:ext uri="{9D8B030D-6E8A-4147-A177-3AD203B41FA5}">
                      <a16:colId xmlns:a16="http://schemas.microsoft.com/office/drawing/2014/main" val="1279803320"/>
                    </a:ext>
                  </a:extLst>
                </a:gridCol>
                <a:gridCol w="258947">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18751292"/>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1691407258"/>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280242080"/>
              </p:ext>
            </p:extLst>
          </p:nvPr>
        </p:nvGraphicFramePr>
        <p:xfrm>
          <a:off x="2484783" y="5546588"/>
          <a:ext cx="9548593" cy="1234440"/>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14338">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£8 per resident per month software license fees for the first 2 years​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£62 per resident for data migration.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Face to face training (1 day) is £500 + VAT (based on a 40-bed home)​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Where occupancy is significantly below registered numbers an agreed resident number will be made between the two parties​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 discount of up to 15%(£6.80 per resident/month) is available for customers who pay annually rather than via monthly direct debit</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3314" name="Picture 2" descr="A black text on a white background&#10;&#10;Description automatically generated">
            <a:hlinkClick r:id="rId2"/>
            <a:extLst>
              <a:ext uri="{FF2B5EF4-FFF2-40B4-BE49-F238E27FC236}">
                <a16:creationId xmlns:a16="http://schemas.microsoft.com/office/drawing/2014/main" id="{FF7347B6-3361-0D7E-6E0F-0C5216598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864" y="24731"/>
            <a:ext cx="1571625" cy="5905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CEC905E-0AB4-617A-8ED6-56735826B899}"/>
              </a:ext>
            </a:extLst>
          </p:cNvPr>
          <p:cNvSpPr txBox="1"/>
          <p:nvPr/>
        </p:nvSpPr>
        <p:spPr>
          <a:xfrm>
            <a:off x="9011477" y="549581"/>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4"/>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5"/>
              </a:rPr>
              <a:t>Full demo available</a:t>
            </a:r>
            <a:endParaRPr lang="en-GB" sz="1600" b="1" u="sng" dirty="0">
              <a:solidFill>
                <a:srgbClr val="00A799"/>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8B756C9B-D854-5EDA-2E6D-42ED9C1CD2FE}"/>
              </a:ext>
            </a:extLst>
          </p:cNvPr>
          <p:cNvGraphicFramePr>
            <a:graphicFrameLocks/>
          </p:cNvGraphicFramePr>
          <p:nvPr>
            <p:extLst>
              <p:ext uri="{D42A27DB-BD31-4B8C-83A1-F6EECF244321}">
                <p14:modId xmlns:p14="http://schemas.microsoft.com/office/powerpoint/2010/main" val="2868495061"/>
              </p:ext>
            </p:extLst>
          </p:nvPr>
        </p:nvGraphicFramePr>
        <p:xfrm>
          <a:off x="2484782" y="1265247"/>
          <a:ext cx="5382867" cy="1856635"/>
        </p:xfrm>
        <a:graphic>
          <a:graphicData uri="http://schemas.openxmlformats.org/drawingml/2006/table">
            <a:tbl>
              <a:tblPr firstRow="1" bandRow="1">
                <a:tableStyleId>{5C22544A-7EE6-4342-B048-85BDC9FD1C3A}</a:tableStyleId>
              </a:tblPr>
              <a:tblGrid>
                <a:gridCol w="5382867">
                  <a:extLst>
                    <a:ext uri="{9D8B030D-6E8A-4147-A177-3AD203B41FA5}">
                      <a16:colId xmlns:a16="http://schemas.microsoft.com/office/drawing/2014/main" val="526830796"/>
                    </a:ext>
                  </a:extLst>
                </a:gridCol>
              </a:tblGrid>
              <a:tr h="36051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96123">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Digital care planning suite: person centred care plans, risk assessments, bespoke risk assessments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Interactive body map: wound management, reporting, creams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Flexible audit reports across KareInn as PDF or .CSV file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Dedicated handover feature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Wellbeing portal to share videos, photos and access relevant posts with loved ones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9" name="TextBox 8">
            <a:extLst>
              <a:ext uri="{FF2B5EF4-FFF2-40B4-BE49-F238E27FC236}">
                <a16:creationId xmlns:a16="http://schemas.microsoft.com/office/drawing/2014/main" id="{C825467B-F48D-83A7-0653-FF67B7071252}"/>
              </a:ext>
            </a:extLst>
          </p:cNvPr>
          <p:cNvSpPr txBox="1"/>
          <p:nvPr/>
        </p:nvSpPr>
        <p:spPr>
          <a:xfrm>
            <a:off x="0" y="946292"/>
            <a:ext cx="8149988"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KareInn on 17 April 2023  </a:t>
            </a:r>
          </a:p>
        </p:txBody>
      </p:sp>
      <p:sp>
        <p:nvSpPr>
          <p:cNvPr id="13" name="TextBox 12">
            <a:extLst>
              <a:ext uri="{FF2B5EF4-FFF2-40B4-BE49-F238E27FC236}">
                <a16:creationId xmlns:a16="http://schemas.microsoft.com/office/drawing/2014/main" id="{B2495544-EB59-5566-0910-2ED23BC6D5C1}"/>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pic>
        <p:nvPicPr>
          <p:cNvPr id="12292" name="Picture 4" descr="kareinn corporate explainer video — salamandra.uk">
            <a:extLst>
              <a:ext uri="{FF2B5EF4-FFF2-40B4-BE49-F238E27FC236}">
                <a16:creationId xmlns:a16="http://schemas.microsoft.com/office/drawing/2014/main" id="{DE0ABC03-4305-FB86-DEFF-025AA60025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5295" y="1077566"/>
            <a:ext cx="3703845" cy="222230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kareinn corporate explainer video — salamandra.uk">
            <a:extLst>
              <a:ext uri="{FF2B5EF4-FFF2-40B4-BE49-F238E27FC236}">
                <a16:creationId xmlns:a16="http://schemas.microsoft.com/office/drawing/2014/main" id="{E5ED2D4D-2596-8A95-F216-6DC5AF8409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7415" y="1225381"/>
            <a:ext cx="2011351" cy="201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5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1895550589"/>
              </p:ext>
            </p:extLst>
          </p:nvPr>
        </p:nvGraphicFramePr>
        <p:xfrm>
          <a:off x="2474228" y="3074216"/>
          <a:ext cx="9548594" cy="1905000"/>
        </p:xfrm>
        <a:graphic>
          <a:graphicData uri="http://schemas.openxmlformats.org/drawingml/2006/table">
            <a:tbl>
              <a:tblPr firstRow="1" bandRow="1">
                <a:tableStyleId>{5C22544A-7EE6-4342-B048-85BDC9FD1C3A}</a:tableStyleId>
              </a:tblPr>
              <a:tblGrid>
                <a:gridCol w="5116167">
                  <a:extLst>
                    <a:ext uri="{9D8B030D-6E8A-4147-A177-3AD203B41FA5}">
                      <a16:colId xmlns:a16="http://schemas.microsoft.com/office/drawing/2014/main" val="1279803320"/>
                    </a:ext>
                  </a:extLst>
                </a:gridCol>
                <a:gridCol w="2924175">
                  <a:extLst>
                    <a:ext uri="{9D8B030D-6E8A-4147-A177-3AD203B41FA5}">
                      <a16:colId xmlns:a16="http://schemas.microsoft.com/office/drawing/2014/main" val="3003256051"/>
                    </a:ext>
                  </a:extLst>
                </a:gridCol>
                <a:gridCol w="1508252">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Flexible - can use system in most basic form and add to system as needed.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Aim for your home to be ready to use the software independently within 4-6 weeks whether transitioning from a paper-based or digital system</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Introduction calls with Customer Success Executive</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System configuration (1-7 days)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Data input (1-7 days)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One-to-one training session (1-2 hours)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Testing (1-7 days)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Question and answer session with supplier (1 hour)</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One-to-one training sessions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step-by-step tools &amp; guides, videos and frequently asked questions via online portal</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Throughout implementation, provider can book calls with the assigned Customer Success Executive, access support guides and training videos and contact the support team 24/7</a:t>
                      </a:r>
                    </a:p>
                  </a:txBody>
                  <a:tcPr>
                    <a:solidFill>
                      <a:schemeClr val="bg1">
                        <a:lumMod val="95000"/>
                      </a:schemeClr>
                    </a:solidFill>
                  </a:tcPr>
                </a:tc>
                <a:tc>
                  <a:txBody>
                    <a:bodyPr/>
                    <a:lstStyle/>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Data input covered during implementation process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19</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Log my Care</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1660604760"/>
              </p:ext>
            </p:extLst>
          </p:nvPr>
        </p:nvGraphicFramePr>
        <p:xfrm>
          <a:off x="138745" y="4557343"/>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154436480"/>
              </p:ext>
            </p:extLst>
          </p:nvPr>
        </p:nvGraphicFramePr>
        <p:xfrm>
          <a:off x="138745" y="2152272"/>
          <a:ext cx="2259898" cy="2377440"/>
        </p:xfrm>
        <a:graphic>
          <a:graphicData uri="http://schemas.openxmlformats.org/drawingml/2006/table">
            <a:tbl>
              <a:tblPr firstRow="1" bandRow="1">
                <a:tableStyleId>{5C22544A-7EE6-4342-B048-85BDC9FD1C3A}</a:tableStyleId>
              </a:tblPr>
              <a:tblGrid>
                <a:gridCol w="2028383">
                  <a:extLst>
                    <a:ext uri="{9D8B030D-6E8A-4147-A177-3AD203B41FA5}">
                      <a16:colId xmlns:a16="http://schemas.microsoft.com/office/drawing/2014/main" val="1279803320"/>
                    </a:ext>
                  </a:extLst>
                </a:gridCol>
                <a:gridCol w="231515">
                  <a:extLst>
                    <a:ext uri="{9D8B030D-6E8A-4147-A177-3AD203B41FA5}">
                      <a16:colId xmlns:a16="http://schemas.microsoft.com/office/drawing/2014/main" val="3003256051"/>
                    </a:ext>
                  </a:extLst>
                </a:gridCol>
              </a:tblGrid>
              <a:tr h="136685">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123016">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59166911"/>
                  </a:ext>
                </a:extLst>
              </a:tr>
              <a:tr h="123016">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205027">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123016">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123016">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123016">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123016">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123016">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2639365415"/>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438230871"/>
              </p:ext>
            </p:extLst>
          </p:nvPr>
        </p:nvGraphicFramePr>
        <p:xfrm>
          <a:off x="2504662" y="5029166"/>
          <a:ext cx="9548593" cy="1737360"/>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14338">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No set up fee and free trial available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No limit on number of services users/staff​</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Packages:​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Starter – free​ (basic functionality)</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 – sliding scale pricing annual &amp; monthly: 1 active service user = £29.17/month + VAT up to 50 active service users = £5.83/month + VAT; Monthly: 1 active service user = £35.00/month + VAT up to 50 active service users = £7.00/month + VAT​</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Group – multiple sites/more than 50 service users - bespoke quote on request​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Add-ons: </a:t>
                      </a:r>
                      <a:r>
                        <a:rPr lang="en-GB" sz="1100" dirty="0" err="1">
                          <a:latin typeface="Arial" panose="020B0604020202020204" pitchFamily="34" charset="0"/>
                          <a:cs typeface="Arial" panose="020B0604020202020204" pitchFamily="34" charset="0"/>
                        </a:rPr>
                        <a:t>eMAR</a:t>
                      </a:r>
                      <a:r>
                        <a:rPr lang="en-GB" sz="1100" dirty="0">
                          <a:latin typeface="Arial" panose="020B0604020202020204" pitchFamily="34" charset="0"/>
                          <a:cs typeface="Arial" panose="020B0604020202020204" pitchFamily="34" charset="0"/>
                        </a:rPr>
                        <a:t>: £2.30/month per active service user + VAT; Family portal: £1.80/month per active service user + VAT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2290" name="Picture 2">
            <a:hlinkClick r:id="rId4"/>
            <a:extLst>
              <a:ext uri="{FF2B5EF4-FFF2-40B4-BE49-F238E27FC236}">
                <a16:creationId xmlns:a16="http://schemas.microsoft.com/office/drawing/2014/main" id="{D3A7D468-452C-EB72-278B-4DB99A8EA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827" y="191753"/>
            <a:ext cx="1409700" cy="400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C841924C-CDDE-5F37-FD8C-7174172E095D}"/>
              </a:ext>
            </a:extLst>
          </p:cNvPr>
          <p:cNvGraphicFramePr>
            <a:graphicFrameLocks/>
          </p:cNvGraphicFramePr>
          <p:nvPr>
            <p:extLst>
              <p:ext uri="{D42A27DB-BD31-4B8C-83A1-F6EECF244321}">
                <p14:modId xmlns:p14="http://schemas.microsoft.com/office/powerpoint/2010/main" val="84548657"/>
              </p:ext>
            </p:extLst>
          </p:nvPr>
        </p:nvGraphicFramePr>
        <p:xfrm>
          <a:off x="2484783" y="1265247"/>
          <a:ext cx="4763742" cy="1774051"/>
        </p:xfrm>
        <a:graphic>
          <a:graphicData uri="http://schemas.openxmlformats.org/drawingml/2006/table">
            <a:tbl>
              <a:tblPr firstRow="1" bandRow="1">
                <a:tableStyleId>{5C22544A-7EE6-4342-B048-85BDC9FD1C3A}</a:tableStyleId>
              </a:tblPr>
              <a:tblGrid>
                <a:gridCol w="4763742">
                  <a:extLst>
                    <a:ext uri="{9D8B030D-6E8A-4147-A177-3AD203B41FA5}">
                      <a16:colId xmlns:a16="http://schemas.microsoft.com/office/drawing/2014/main" val="526830796"/>
                    </a:ext>
                  </a:extLst>
                </a:gridCol>
              </a:tblGrid>
              <a:tr h="17184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plans &amp; risk assessments – 55+ customisable templates and the ability to create your own</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electronic daily logging and intuitive task scheduling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reporting &amp; self-auditing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body maps, photos and videos – offering visual logs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training &amp; skills matrix</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handovers </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4" name="TextBox 13">
            <a:extLst>
              <a:ext uri="{FF2B5EF4-FFF2-40B4-BE49-F238E27FC236}">
                <a16:creationId xmlns:a16="http://schemas.microsoft.com/office/drawing/2014/main" id="{FC91DC8A-1E84-301B-22DC-08EE52B22E51}"/>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
        <p:nvSpPr>
          <p:cNvPr id="15" name="TextBox 14">
            <a:extLst>
              <a:ext uri="{FF2B5EF4-FFF2-40B4-BE49-F238E27FC236}">
                <a16:creationId xmlns:a16="http://schemas.microsoft.com/office/drawing/2014/main" id="{AADB2CC8-47A6-2FC5-ADF1-714552F82F9B}"/>
              </a:ext>
            </a:extLst>
          </p:cNvPr>
          <p:cNvSpPr txBox="1"/>
          <p:nvPr/>
        </p:nvSpPr>
        <p:spPr>
          <a:xfrm>
            <a:off x="0" y="946292"/>
            <a:ext cx="4254691"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Solutions</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List </a:t>
            </a:r>
            <a:endParaRPr lang="en-GB" sz="1000" dirty="0">
              <a:solidFill>
                <a:schemeClr val="bg1"/>
              </a:solidFill>
              <a:latin typeface="Arial" panose="020B0604020202020204" pitchFamily="34" charset="0"/>
              <a:cs typeface="Arial" panose="020B0604020202020204" pitchFamily="34" charset="0"/>
            </a:endParaRPr>
          </a:p>
        </p:txBody>
      </p:sp>
      <p:pic>
        <p:nvPicPr>
          <p:cNvPr id="11268" name="Picture 4" descr="Online dashboard for managers | Log my Care">
            <a:extLst>
              <a:ext uri="{FF2B5EF4-FFF2-40B4-BE49-F238E27FC236}">
                <a16:creationId xmlns:a16="http://schemas.microsoft.com/office/drawing/2014/main" id="{E1B358DF-CCD6-F26F-4C35-AE8BDC10C2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391" y="1263393"/>
            <a:ext cx="3258172" cy="184542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The platform for outstanding care management | Log my Care">
            <a:extLst>
              <a:ext uri="{FF2B5EF4-FFF2-40B4-BE49-F238E27FC236}">
                <a16:creationId xmlns:a16="http://schemas.microsoft.com/office/drawing/2014/main" id="{4262AD79-2FBE-E212-7EDF-ADDD806051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8583" y="1165546"/>
            <a:ext cx="2118890" cy="196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6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64BAA-49DD-45B1-83DC-24633E115F84}"/>
              </a:ext>
            </a:extLst>
          </p:cNvPr>
          <p:cNvSpPr/>
          <p:nvPr/>
        </p:nvSpPr>
        <p:spPr>
          <a:xfrm>
            <a:off x="0" y="0"/>
            <a:ext cx="458087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57BBE8-7DA7-4696-8860-3E7C59DC7E01}"/>
              </a:ext>
            </a:extLst>
          </p:cNvPr>
          <p:cNvSpPr txBox="1"/>
          <p:nvPr/>
        </p:nvSpPr>
        <p:spPr>
          <a:xfrm>
            <a:off x="310719" y="2905780"/>
            <a:ext cx="3959440" cy="523220"/>
          </a:xfrm>
          <a:prstGeom prst="rect">
            <a:avLst/>
          </a:prstGeom>
          <a:noFill/>
        </p:spPr>
        <p:txBody>
          <a:bodyPr wrap="square" rtlCol="0">
            <a:spAutoFit/>
          </a:bodyPr>
          <a:lstStyle/>
          <a:p>
            <a:pPr algn="ctr"/>
            <a:r>
              <a:rPr lang="en-GB" sz="2800" b="1" dirty="0">
                <a:solidFill>
                  <a:schemeClr val="bg1"/>
                </a:solidFill>
              </a:rPr>
              <a:t>Contents</a:t>
            </a:r>
          </a:p>
        </p:txBody>
      </p:sp>
      <p:cxnSp>
        <p:nvCxnSpPr>
          <p:cNvPr id="7" name="Straight Connector 6">
            <a:extLst>
              <a:ext uri="{FF2B5EF4-FFF2-40B4-BE49-F238E27FC236}">
                <a16:creationId xmlns:a16="http://schemas.microsoft.com/office/drawing/2014/main" id="{FF4B929B-CD1D-439E-A261-275F6E66847C}"/>
              </a:ext>
            </a:extLst>
          </p:cNvPr>
          <p:cNvCxnSpPr/>
          <p:nvPr/>
        </p:nvCxnSpPr>
        <p:spPr>
          <a:xfrm flipH="1">
            <a:off x="319596" y="3524435"/>
            <a:ext cx="39594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6B8481-486E-6455-7F3A-9D722649FA1B}"/>
              </a:ext>
            </a:extLst>
          </p:cNvPr>
          <p:cNvPicPr>
            <a:picLocks noChangeAspect="1"/>
          </p:cNvPicPr>
          <p:nvPr/>
        </p:nvPicPr>
        <p:blipFill>
          <a:blip r:embed="rId2"/>
          <a:stretch>
            <a:fillRect/>
          </a:stretch>
        </p:blipFill>
        <p:spPr>
          <a:xfrm>
            <a:off x="10110651" y="0"/>
            <a:ext cx="2081349" cy="729157"/>
          </a:xfrm>
          <a:prstGeom prst="rect">
            <a:avLst/>
          </a:prstGeom>
        </p:spPr>
      </p:pic>
      <p:graphicFrame>
        <p:nvGraphicFramePr>
          <p:cNvPr id="4" name="Table 3">
            <a:extLst>
              <a:ext uri="{FF2B5EF4-FFF2-40B4-BE49-F238E27FC236}">
                <a16:creationId xmlns:a16="http://schemas.microsoft.com/office/drawing/2014/main" id="{83EBCD97-C9C9-CC9B-535F-97622FC59CE3}"/>
              </a:ext>
            </a:extLst>
          </p:cNvPr>
          <p:cNvGraphicFramePr>
            <a:graphicFrameLocks noGrp="1"/>
          </p:cNvGraphicFramePr>
          <p:nvPr>
            <p:extLst>
              <p:ext uri="{D42A27DB-BD31-4B8C-83A1-F6EECF244321}">
                <p14:modId xmlns:p14="http://schemas.microsoft.com/office/powerpoint/2010/main" val="2396430425"/>
              </p:ext>
            </p:extLst>
          </p:nvPr>
        </p:nvGraphicFramePr>
        <p:xfrm>
          <a:off x="5573485" y="1986699"/>
          <a:ext cx="5673634" cy="3628220"/>
        </p:xfrm>
        <a:graphic>
          <a:graphicData uri="http://schemas.openxmlformats.org/drawingml/2006/table">
            <a:tbl>
              <a:tblPr/>
              <a:tblGrid>
                <a:gridCol w="762770">
                  <a:extLst>
                    <a:ext uri="{9D8B030D-6E8A-4147-A177-3AD203B41FA5}">
                      <a16:colId xmlns:a16="http://schemas.microsoft.com/office/drawing/2014/main" val="1184225446"/>
                    </a:ext>
                  </a:extLst>
                </a:gridCol>
                <a:gridCol w="4910864">
                  <a:extLst>
                    <a:ext uri="{9D8B030D-6E8A-4147-A177-3AD203B41FA5}">
                      <a16:colId xmlns:a16="http://schemas.microsoft.com/office/drawing/2014/main" val="4246545754"/>
                    </a:ext>
                  </a:extLst>
                </a:gridCol>
              </a:tblGrid>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3​</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3" action="ppaction://hlinksldjump"/>
                        </a:rPr>
                        <a:t>Context</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03478771"/>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4​</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4" action="ppaction://hlinksldjump"/>
                        </a:rPr>
                        <a:t>NHSE Assured DSCR Solutions List​</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993815009"/>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5 - 8​</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5" action="ppaction://hlinksldjump"/>
                        </a:rPr>
                        <a:t>NHSE Assured DSCR Solutions List: Core Capabilities ​</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01669417"/>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9​ - 29</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hlinkClick r:id="rId6" action="ppaction://hlinksldjump"/>
                        </a:rPr>
                        <a:t>Assured DSCR Solution Profiles</a:t>
                      </a:r>
                      <a:endParaRPr lang="en-GB" sz="1800" b="0" i="0" dirty="0">
                        <a:solidFill>
                          <a:srgbClr val="005FB8"/>
                        </a:solidFill>
                        <a:effectLst/>
                        <a:latin typeface="Arial" panose="020B0604020202020204" pitchFamily="34" charset="0"/>
                        <a:cs typeface="Arial" panose="020B0604020202020204" pitchFamily="34" charset="0"/>
                      </a:endParaRPr>
                    </a:p>
                    <a:p>
                      <a:pPr algn="l" fontAlgn="base"/>
                      <a:r>
                        <a:rPr lang="en-GB" sz="1400" b="0" i="0" dirty="0">
                          <a:solidFill>
                            <a:srgbClr val="425463"/>
                          </a:solidFill>
                          <a:effectLst/>
                          <a:latin typeface="Arial" panose="020B0604020202020204" pitchFamily="34" charset="0"/>
                          <a:cs typeface="Arial" panose="020B0604020202020204" pitchFamily="34" charset="0"/>
                        </a:rPr>
                        <a:t>​</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32722180"/>
                  </a:ext>
                </a:extLst>
              </a:tr>
              <a:tr h="710404">
                <a:tc>
                  <a:txBody>
                    <a:bodyPr/>
                    <a:lstStyle/>
                    <a:p>
                      <a:pPr algn="l" fontAlgn="base"/>
                      <a:r>
                        <a:rPr lang="en-GB" sz="1400" b="0" i="0" dirty="0">
                          <a:solidFill>
                            <a:srgbClr val="425463"/>
                          </a:solidFill>
                          <a:effectLst/>
                          <a:latin typeface="Arial" panose="020B0604020202020204" pitchFamily="34" charset="0"/>
                          <a:cs typeface="Arial" panose="020B0604020202020204" pitchFamily="34" charset="0"/>
                        </a:rPr>
                        <a:t>30 - 33​</a:t>
                      </a:r>
                      <a:endParaRPr lang="en-GB" sz="180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l" fontAlgn="base">
                        <a:spcBef>
                          <a:spcPts val="300"/>
                        </a:spcBef>
                      </a:pPr>
                      <a:r>
                        <a:rPr lang="en-GB" sz="1400" b="0" i="0" dirty="0">
                          <a:solidFill>
                            <a:srgbClr val="425463"/>
                          </a:solidFill>
                          <a:effectLst/>
                          <a:latin typeface="Arial" panose="020B0604020202020204" pitchFamily="34" charset="0"/>
                          <a:cs typeface="Arial" panose="020B0604020202020204" pitchFamily="34" charset="0"/>
                          <a:hlinkClick r:id="rId7" action="ppaction://hlinksldjump"/>
                        </a:rPr>
                        <a:t>Appendix</a:t>
                      </a:r>
                      <a:r>
                        <a:rPr lang="en-GB" sz="1400" b="0" i="0" dirty="0">
                          <a:solidFill>
                            <a:srgbClr val="425463"/>
                          </a:solidFill>
                          <a:effectLst/>
                          <a:latin typeface="Arial" panose="020B0604020202020204" pitchFamily="34" charset="0"/>
                          <a:cs typeface="Arial" panose="020B0604020202020204" pitchFamily="34" charset="0"/>
                        </a:rPr>
                        <a:t>:​</a:t>
                      </a:r>
                      <a:endParaRPr lang="en-GB" sz="1800" b="0" i="0" dirty="0">
                        <a:solidFill>
                          <a:srgbClr val="005FB8"/>
                        </a:solidFill>
                        <a:effectLst/>
                        <a:latin typeface="Arial" panose="020B0604020202020204" pitchFamily="34" charset="0"/>
                        <a:cs typeface="Arial" panose="020B0604020202020204" pitchFamily="34" charset="0"/>
                      </a:endParaRPr>
                    </a:p>
                    <a:p>
                      <a:pPr algn="l" fontAlgn="base">
                        <a:spcBef>
                          <a:spcPts val="300"/>
                        </a:spcBef>
                        <a:buFont typeface="Arial" panose="020B0604020202020204" pitchFamily="34" charset="0"/>
                        <a:buChar char="•"/>
                      </a:pPr>
                      <a:r>
                        <a:rPr lang="en-GB" sz="1400" b="0" i="0" dirty="0">
                          <a:solidFill>
                            <a:srgbClr val="425463"/>
                          </a:solidFill>
                          <a:effectLst/>
                          <a:latin typeface="Arial" panose="020B0604020202020204" pitchFamily="34" charset="0"/>
                          <a:cs typeface="Arial" panose="020B0604020202020204" pitchFamily="34" charset="0"/>
                        </a:rPr>
                        <a:t> Features at a glance</a:t>
                      </a:r>
                    </a:p>
                    <a:p>
                      <a:pPr algn="l" fontAlgn="base">
                        <a:spcBef>
                          <a:spcPts val="300"/>
                        </a:spcBef>
                        <a:buFont typeface="Arial" panose="020B0604020202020204" pitchFamily="34" charset="0"/>
                        <a:buChar char="•"/>
                      </a:pPr>
                      <a:r>
                        <a:rPr lang="en-GB" sz="1400" b="0" i="0" dirty="0">
                          <a:solidFill>
                            <a:srgbClr val="425463"/>
                          </a:solidFill>
                          <a:effectLst/>
                          <a:latin typeface="Arial" panose="020B0604020202020204" pitchFamily="34" charset="0"/>
                          <a:cs typeface="Arial" panose="020B0604020202020204" pitchFamily="34" charset="0"/>
                        </a:rPr>
                        <a:t> DSCR supplier contacts and information</a:t>
                      </a:r>
                      <a:endParaRPr lang="en-GB" sz="1050" b="0" i="0" dirty="0">
                        <a:solidFill>
                          <a:srgbClr val="005FB8"/>
                        </a:solidFill>
                        <a:effectLst/>
                        <a:latin typeface="Arial" panose="020B0604020202020204" pitchFamily="34" charset="0"/>
                        <a:cs typeface="Arial" panose="020B0604020202020204" pitchFamily="34" charset="0"/>
                      </a:endParaRPr>
                    </a:p>
                  </a:txBody>
                  <a:tcPr marL="70325" marR="70325" marT="35162" marB="351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19548165"/>
                  </a:ext>
                </a:extLst>
              </a:tr>
            </a:tbl>
          </a:graphicData>
        </a:graphic>
      </p:graphicFrame>
      <p:sp>
        <p:nvSpPr>
          <p:cNvPr id="6" name="Rectangle 1">
            <a:extLst>
              <a:ext uri="{FF2B5EF4-FFF2-40B4-BE49-F238E27FC236}">
                <a16:creationId xmlns:a16="http://schemas.microsoft.com/office/drawing/2014/main" id="{DC1F221E-E721-68A9-E04E-E1AEBD676E0C}"/>
              </a:ext>
            </a:extLst>
          </p:cNvPr>
          <p:cNvSpPr>
            <a:spLocks noChangeArrowheads="1"/>
          </p:cNvSpPr>
          <p:nvPr/>
        </p:nvSpPr>
        <p:spPr bwMode="auto">
          <a:xfrm>
            <a:off x="3671888" y="181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109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3385234754"/>
              </p:ext>
            </p:extLst>
          </p:nvPr>
        </p:nvGraphicFramePr>
        <p:xfrm>
          <a:off x="2484783" y="3101170"/>
          <a:ext cx="9548594" cy="2407920"/>
        </p:xfrm>
        <a:graphic>
          <a:graphicData uri="http://schemas.openxmlformats.org/drawingml/2006/table">
            <a:tbl>
              <a:tblPr firstRow="1" bandRow="1">
                <a:tableStyleId>{5C22544A-7EE6-4342-B048-85BDC9FD1C3A}</a:tableStyleId>
              </a:tblPr>
              <a:tblGrid>
                <a:gridCol w="6124988">
                  <a:extLst>
                    <a:ext uri="{9D8B030D-6E8A-4147-A177-3AD203B41FA5}">
                      <a16:colId xmlns:a16="http://schemas.microsoft.com/office/drawing/2014/main" val="1279803320"/>
                    </a:ext>
                  </a:extLst>
                </a:gridCol>
                <a:gridCol w="1826317">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Services are supported by personal onboarding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three implementation options: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Ready to go – out of the box best practice ideal for independent care providers. Self-serve, simple implementation, no training</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Standard training – ideal for independent care providers looking for some level of personalisation and customisation. This includes two days training for senior staff, and self-training for floor-staff. Legacy care plans are migrated in line with your normal monthly reviews, so you can start using Nourish from day one. </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Enterprise implementation including project management – ideal for medium to large groups or providers with a multitude of care types. Tailored experience for groups includes an orientation session at a higher level, redefinition of plans, and delivery of training either through Nourish or via a Train the Trainers’ route</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Libraries of best practice tools flex to multiple care settings​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1-2-1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Dedicated Project Management and Customer Support teams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Staff and train-the-trainers options available</a:t>
                      </a:r>
                    </a:p>
                  </a:txBody>
                  <a:tcP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Standard training implementation option includes migration of legacy care plans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20</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Nourish</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770930522"/>
              </p:ext>
            </p:extLst>
          </p:nvPr>
        </p:nvGraphicFramePr>
        <p:xfrm>
          <a:off x="138745" y="4560427"/>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2494546917"/>
              </p:ext>
            </p:extLst>
          </p:nvPr>
        </p:nvGraphicFramePr>
        <p:xfrm>
          <a:off x="138745" y="2143867"/>
          <a:ext cx="2259898" cy="2377440"/>
        </p:xfrm>
        <a:graphic>
          <a:graphicData uri="http://schemas.openxmlformats.org/drawingml/2006/table">
            <a:tbl>
              <a:tblPr firstRow="1" bandRow="1">
                <a:tableStyleId>{5C22544A-7EE6-4342-B048-85BDC9FD1C3A}</a:tableStyleId>
              </a:tblPr>
              <a:tblGrid>
                <a:gridCol w="2010095">
                  <a:extLst>
                    <a:ext uri="{9D8B030D-6E8A-4147-A177-3AD203B41FA5}">
                      <a16:colId xmlns:a16="http://schemas.microsoft.com/office/drawing/2014/main" val="1279803320"/>
                    </a:ext>
                  </a:extLst>
                </a:gridCol>
                <a:gridCol w="249803">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03742073"/>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5">
            <a:extLst>
              <a:ext uri="{FF2B5EF4-FFF2-40B4-BE49-F238E27FC236}">
                <a16:creationId xmlns:a16="http://schemas.microsoft.com/office/drawing/2014/main" id="{29219443-D11D-760F-0E72-8DA1DC442024}"/>
              </a:ext>
            </a:extLst>
          </p:cNvPr>
          <p:cNvGraphicFramePr>
            <a:graphicFrameLocks/>
          </p:cNvGraphicFramePr>
          <p:nvPr>
            <p:extLst>
              <p:ext uri="{D42A27DB-BD31-4B8C-83A1-F6EECF244321}">
                <p14:modId xmlns:p14="http://schemas.microsoft.com/office/powerpoint/2010/main" val="3384079238"/>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534972411"/>
              </p:ext>
            </p:extLst>
          </p:nvPr>
        </p:nvGraphicFramePr>
        <p:xfrm>
          <a:off x="2484783" y="5528140"/>
          <a:ext cx="9548594" cy="1234440"/>
        </p:xfrm>
        <a:graphic>
          <a:graphicData uri="http://schemas.openxmlformats.org/drawingml/2006/table">
            <a:tbl>
              <a:tblPr firstRow="1" bandRow="1">
                <a:tableStyleId>{5C22544A-7EE6-4342-B048-85BDC9FD1C3A}</a:tableStyleId>
              </a:tblPr>
              <a:tblGrid>
                <a:gridCol w="4774297">
                  <a:extLst>
                    <a:ext uri="{9D8B030D-6E8A-4147-A177-3AD203B41FA5}">
                      <a16:colId xmlns:a16="http://schemas.microsoft.com/office/drawing/2014/main" val="526830796"/>
                    </a:ext>
                  </a:extLst>
                </a:gridCol>
                <a:gridCol w="4774297">
                  <a:extLst>
                    <a:ext uri="{9D8B030D-6E8A-4147-A177-3AD203B41FA5}">
                      <a16:colId xmlns:a16="http://schemas.microsoft.com/office/drawing/2014/main" val="1327540839"/>
                    </a:ext>
                  </a:extLst>
                </a:gridCol>
              </a:tblGrid>
              <a:tr h="303570">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925891">
                <a:tc>
                  <a:txBody>
                    <a:body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£2 Per licence per week​</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£195 Per service per month (Alternative pricing for independent providers under 50 registered beds)​</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Implementation fee - £650.00​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day rate - £650.00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Lite handsets including 2 years of MDM -  £200.00​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Premium handsets including 2 years of MDM-  £329.00​</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25 </a:t>
                      </a:r>
                      <a:r>
                        <a:rPr lang="en-GB" sz="1100" dirty="0" err="1">
                          <a:latin typeface="Arial" panose="020B0604020202020204" pitchFamily="34" charset="0"/>
                          <a:cs typeface="Arial" panose="020B0604020202020204" pitchFamily="34" charset="0"/>
                        </a:rPr>
                        <a:t>QuickClose</a:t>
                      </a:r>
                      <a:r>
                        <a:rPr lang="en-GB" sz="1100" dirty="0">
                          <a:latin typeface="Arial" panose="020B0604020202020204" pitchFamily="34" charset="0"/>
                          <a:cs typeface="Arial" panose="020B0604020202020204" pitchFamily="34" charset="0"/>
                        </a:rPr>
                        <a:t> Tags - £50.00​</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14338" name="Picture 2" descr="A logo with blue and black text&#10;&#10;Description automatically generated">
            <a:hlinkClick r:id="rId2"/>
            <a:extLst>
              <a:ext uri="{FF2B5EF4-FFF2-40B4-BE49-F238E27FC236}">
                <a16:creationId xmlns:a16="http://schemas.microsoft.com/office/drawing/2014/main" id="{919AE66D-4539-804C-0843-451B920E7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418" y="56004"/>
            <a:ext cx="1419225" cy="628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4"/>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5"/>
              </a:rPr>
              <a:t>Full demo available</a:t>
            </a:r>
            <a:endParaRPr lang="en-GB" sz="1600" b="1" u="sng" dirty="0">
              <a:solidFill>
                <a:srgbClr val="00A799"/>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id="{A9ADAFD1-C7AC-69FF-7ACC-F6A580C32B40}"/>
              </a:ext>
            </a:extLst>
          </p:cNvPr>
          <p:cNvGraphicFramePr>
            <a:graphicFrameLocks/>
          </p:cNvGraphicFramePr>
          <p:nvPr>
            <p:extLst>
              <p:ext uri="{D42A27DB-BD31-4B8C-83A1-F6EECF244321}">
                <p14:modId xmlns:p14="http://schemas.microsoft.com/office/powerpoint/2010/main" val="504219792"/>
              </p:ext>
            </p:extLst>
          </p:nvPr>
        </p:nvGraphicFramePr>
        <p:xfrm>
          <a:off x="2484783" y="1265247"/>
          <a:ext cx="5292754" cy="1816207"/>
        </p:xfrm>
        <a:graphic>
          <a:graphicData uri="http://schemas.openxmlformats.org/drawingml/2006/table">
            <a:tbl>
              <a:tblPr firstRow="1" bandRow="1">
                <a:tableStyleId>{5C22544A-7EE6-4342-B048-85BDC9FD1C3A}</a:tableStyleId>
              </a:tblPr>
              <a:tblGrid>
                <a:gridCol w="5292754">
                  <a:extLst>
                    <a:ext uri="{9D8B030D-6E8A-4147-A177-3AD203B41FA5}">
                      <a16:colId xmlns:a16="http://schemas.microsoft.com/office/drawing/2014/main" val="526830796"/>
                    </a:ext>
                  </a:extLst>
                </a:gridCol>
              </a:tblGrid>
              <a:tr h="318633">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97574">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personalised &amp; contextual care plans adapted to every individual</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link to public health systems like GP Connect and other industry-leading technology providers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securer infrastructure, iso27001 &amp; cyber essentials plus certification and cloud-based hosting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role-based access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24/7 UK-based support, dedicated customer success manager and professional implementation team</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9" name="TextBox 8">
            <a:extLst>
              <a:ext uri="{FF2B5EF4-FFF2-40B4-BE49-F238E27FC236}">
                <a16:creationId xmlns:a16="http://schemas.microsoft.com/office/drawing/2014/main" id="{96BC24C0-C918-B814-6EB7-A2211ADD79EE}"/>
              </a:ext>
            </a:extLst>
          </p:cNvPr>
          <p:cNvSpPr txBox="1"/>
          <p:nvPr/>
        </p:nvSpPr>
        <p:spPr>
          <a:xfrm>
            <a:off x="0" y="946292"/>
            <a:ext cx="4219425"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endParaRPr lang="en-GB" sz="10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E13EF3A-5D40-DA63-5D9F-7B2A48B6C913}"/>
              </a:ext>
            </a:extLst>
          </p:cNvPr>
          <p:cNvPicPr>
            <a:picLocks noChangeAspect="1"/>
          </p:cNvPicPr>
          <p:nvPr/>
        </p:nvPicPr>
        <p:blipFill>
          <a:blip r:embed="rId7"/>
          <a:stretch>
            <a:fillRect/>
          </a:stretch>
        </p:blipFill>
        <p:spPr>
          <a:xfrm>
            <a:off x="8319053" y="1265498"/>
            <a:ext cx="3070568" cy="1816208"/>
          </a:xfrm>
          <a:prstGeom prst="rect">
            <a:avLst/>
          </a:prstGeom>
        </p:spPr>
      </p:pic>
    </p:spTree>
    <p:extLst>
      <p:ext uri="{BB962C8B-B14F-4D97-AF65-F5344CB8AC3E}">
        <p14:creationId xmlns:p14="http://schemas.microsoft.com/office/powerpoint/2010/main" val="423933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4AD0438-89CF-18DA-949B-E6977037E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712" y="1324535"/>
            <a:ext cx="3771917" cy="2121704"/>
          </a:xfrm>
          <a:prstGeom prst="rect">
            <a:avLst/>
          </a:prstGeom>
        </p:spPr>
      </p:pic>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024536153"/>
              </p:ext>
            </p:extLst>
          </p:nvPr>
        </p:nvGraphicFramePr>
        <p:xfrm>
          <a:off x="2504661" y="3553322"/>
          <a:ext cx="9548594" cy="1905000"/>
        </p:xfrm>
        <a:graphic>
          <a:graphicData uri="http://schemas.openxmlformats.org/drawingml/2006/table">
            <a:tbl>
              <a:tblPr firstRow="1" bandRow="1">
                <a:tableStyleId>{5C22544A-7EE6-4342-B048-85BDC9FD1C3A}</a:tableStyleId>
              </a:tblPr>
              <a:tblGrid>
                <a:gridCol w="5009323">
                  <a:extLst>
                    <a:ext uri="{9D8B030D-6E8A-4147-A177-3AD203B41FA5}">
                      <a16:colId xmlns:a16="http://schemas.microsoft.com/office/drawing/2014/main" val="1279803320"/>
                    </a:ext>
                  </a:extLst>
                </a:gridCol>
                <a:gridCol w="294198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Approximately two weeks accelerated implementation for core functionality, including:</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Gathering a detailed understanding of needs and goals, including technical and staff experiences, to match business and operational requirements (bespoke solutions available)</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Simple but secure data migration and mapping from legacy systems</a:t>
                      </a:r>
                    </a:p>
                    <a:p>
                      <a:pPr marL="628639"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Providing appropriate support to make the transformation to digital processes as seamless as possible and keeping business-as-usual disruption to a minimum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Maintains an online knowledge centre with learning videos and modules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Support team available to providers to help with any queries or support needs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training following implementation is available, based on the modules selected and priced accordingly.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data migration support</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latin typeface="Arial" panose="020B0604020202020204" pitchFamily="34" charset="0"/>
                          <a:cs typeface="Arial" panose="020B0604020202020204" pitchFamily="34" charset="0"/>
                        </a:rPr>
                        <a:t>Add. info TBD</a:t>
                      </a:r>
                    </a:p>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21</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OneTouch</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546893984"/>
              </p:ext>
            </p:extLst>
          </p:nvPr>
        </p:nvGraphicFramePr>
        <p:xfrm>
          <a:off x="138745" y="396782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rgbClr val="C5E0B4"/>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299823029"/>
              </p:ext>
            </p:extLst>
          </p:nvPr>
        </p:nvGraphicFramePr>
        <p:xfrm>
          <a:off x="2504662" y="5500869"/>
          <a:ext cx="9548593" cy="1234440"/>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127243">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458076">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Priced based on the number of active users, which is defined at any admin, management, and/or care staff member who uses OneTouch</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reducing fee per user/per month is available based on scale.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one off implementation fee dependent on the size of the organisation, the number of branches or services, or via a phased implementation agreement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tech development requests are scoped out and priced prior to commencement of any work.</a:t>
                      </a:r>
                      <a:endParaRPr lang="en-GB" sz="11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3"/>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4"/>
              </a:rPr>
              <a:t>Full demo available</a:t>
            </a:r>
            <a:endParaRPr lang="en-GB" sz="1600" b="1" u="sng" dirty="0">
              <a:solidFill>
                <a:srgbClr val="00A799"/>
              </a:solidFill>
              <a:latin typeface="Arial" panose="020B0604020202020204" pitchFamily="34" charset="0"/>
            </a:endParaRPr>
          </a:p>
        </p:txBody>
      </p:sp>
      <p:pic>
        <p:nvPicPr>
          <p:cNvPr id="15362" name="Picture 2" descr="A purple and blue text&#10;&#10;Description automatically generated">
            <a:hlinkClick r:id="rId5"/>
            <a:extLst>
              <a:ext uri="{FF2B5EF4-FFF2-40B4-BE49-F238E27FC236}">
                <a16:creationId xmlns:a16="http://schemas.microsoft.com/office/drawing/2014/main" id="{1B8B8B97-379C-26E4-BAC6-BC3196BCA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5339" y="104847"/>
            <a:ext cx="1590675" cy="53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79571A40-C30C-A694-39E9-EE87A4C74FD4}"/>
              </a:ext>
            </a:extLst>
          </p:cNvPr>
          <p:cNvGraphicFramePr>
            <a:graphicFrameLocks/>
          </p:cNvGraphicFramePr>
          <p:nvPr>
            <p:extLst>
              <p:ext uri="{D42A27DB-BD31-4B8C-83A1-F6EECF244321}">
                <p14:modId xmlns:p14="http://schemas.microsoft.com/office/powerpoint/2010/main" val="4121678405"/>
              </p:ext>
            </p:extLst>
          </p:nvPr>
        </p:nvGraphicFramePr>
        <p:xfrm>
          <a:off x="2484783" y="1265247"/>
          <a:ext cx="5728039" cy="2240280"/>
        </p:xfrm>
        <a:graphic>
          <a:graphicData uri="http://schemas.openxmlformats.org/drawingml/2006/table">
            <a:tbl>
              <a:tblPr firstRow="1" bandRow="1">
                <a:tableStyleId>{5C22544A-7EE6-4342-B048-85BDC9FD1C3A}</a:tableStyleId>
              </a:tblPr>
              <a:tblGrid>
                <a:gridCol w="5728039">
                  <a:extLst>
                    <a:ext uri="{9D8B030D-6E8A-4147-A177-3AD203B41FA5}">
                      <a16:colId xmlns:a16="http://schemas.microsoft.com/office/drawing/2014/main" val="526830796"/>
                    </a:ext>
                  </a:extLst>
                </a:gridCol>
              </a:tblGrid>
              <a:tr h="17184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CMS – one platform that supports the management of all care delivery needs, including staff data, client data, rostering, care plans, data capture, HR and financial management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Scheduling – multiple scheduling tools available in real time for all care settings</a:t>
                      </a:r>
                    </a:p>
                    <a:p>
                      <a:pPr marL="171450" indent="-171450">
                        <a:buFont typeface="Arial" panose="020B0604020202020204" pitchFamily="34" charset="0"/>
                        <a:buChar char="•"/>
                      </a:pPr>
                      <a:r>
                        <a:rPr lang="en-GB" sz="1100" b="0" i="0" u="none" strike="noStrike" dirty="0" err="1">
                          <a:solidFill>
                            <a:srgbClr val="000000"/>
                          </a:solidFill>
                          <a:effectLst/>
                          <a:latin typeface="Arial" panose="020B0604020202020204" pitchFamily="34" charset="0"/>
                        </a:rPr>
                        <a:t>eMar</a:t>
                      </a:r>
                      <a:r>
                        <a:rPr lang="en-GB" sz="1100" b="0" i="0" u="none" strike="noStrike" dirty="0">
                          <a:solidFill>
                            <a:srgbClr val="000000"/>
                          </a:solidFill>
                          <a:effectLst/>
                          <a:latin typeface="Arial" panose="020B0604020202020204" pitchFamily="34" charset="0"/>
                        </a:rPr>
                        <a:t> – fully integrated electronic medication administration record tool</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plans – fully customisable or templated care plans/ </a:t>
                      </a:r>
                      <a:r>
                        <a:rPr lang="en-GB" sz="1100" b="0" i="0" u="none" strike="noStrike" dirty="0" err="1">
                          <a:solidFill>
                            <a:srgbClr val="000000"/>
                          </a:solidFill>
                          <a:effectLst/>
                          <a:latin typeface="Arial" panose="020B0604020202020204" pitchFamily="34" charset="0"/>
                        </a:rPr>
                        <a:t>assesments</a:t>
                      </a:r>
                      <a:r>
                        <a:rPr lang="en-GB" sz="1100" b="0" i="0" u="none" strike="noStrike" dirty="0">
                          <a:solidFill>
                            <a:srgbClr val="000000"/>
                          </a:solidFill>
                          <a:effectLst/>
                          <a:latin typeface="Arial" panose="020B0604020202020204" pitchFamily="34" charset="0"/>
                        </a:rPr>
                        <a:t>/ etc. for all care settings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Reporting/auditing – full library of pre-configured reports and integrations </a:t>
                      </a:r>
                      <a:r>
                        <a:rPr lang="en-GB" sz="1100" b="0" i="0" u="none" strike="noStrike" dirty="0" err="1">
                          <a:solidFill>
                            <a:srgbClr val="000000"/>
                          </a:solidFill>
                          <a:effectLst/>
                          <a:latin typeface="Arial" panose="020B0604020202020204" pitchFamily="34" charset="0"/>
                        </a:rPr>
                        <a:t>i.e</a:t>
                      </a:r>
                      <a:r>
                        <a:rPr lang="en-GB" sz="1100" b="0" i="0" u="none" strike="noStrike" dirty="0">
                          <a:solidFill>
                            <a:srgbClr val="000000"/>
                          </a:solidFill>
                          <a:effectLst/>
                          <a:latin typeface="Arial" panose="020B0604020202020204" pitchFamily="34" charset="0"/>
                        </a:rPr>
                        <a:t> BI tools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Task management – real-time task management and auditing for all aspects of care delivery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Security – ISO 27001, ISO 9001, Cyber Essentials Plus Accreditations, NHS Toolkit</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AB31E441-4D3D-EF7B-2269-36031A4A34CA}"/>
              </a:ext>
            </a:extLst>
          </p:cNvPr>
          <p:cNvGraphicFramePr>
            <a:graphicFrameLocks/>
          </p:cNvGraphicFramePr>
          <p:nvPr>
            <p:extLst>
              <p:ext uri="{D42A27DB-BD31-4B8C-83A1-F6EECF244321}">
                <p14:modId xmlns:p14="http://schemas.microsoft.com/office/powerpoint/2010/main" val="420152149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9" name="Table 5">
            <a:extLst>
              <a:ext uri="{FF2B5EF4-FFF2-40B4-BE49-F238E27FC236}">
                <a16:creationId xmlns:a16="http://schemas.microsoft.com/office/drawing/2014/main" id="{3C2D5383-C071-D4AC-1AF5-B7B1EE790A69}"/>
              </a:ext>
            </a:extLst>
          </p:cNvPr>
          <p:cNvGraphicFramePr>
            <a:graphicFrameLocks/>
          </p:cNvGraphicFramePr>
          <p:nvPr>
            <p:extLst>
              <p:ext uri="{D42A27DB-BD31-4B8C-83A1-F6EECF244321}">
                <p14:modId xmlns:p14="http://schemas.microsoft.com/office/powerpoint/2010/main" val="1224803565"/>
              </p:ext>
            </p:extLst>
          </p:nvPr>
        </p:nvGraphicFramePr>
        <p:xfrm>
          <a:off x="138745" y="2187316"/>
          <a:ext cx="2259898" cy="1737360"/>
        </p:xfrm>
        <a:graphic>
          <a:graphicData uri="http://schemas.openxmlformats.org/drawingml/2006/table">
            <a:tbl>
              <a:tblPr firstRow="1" bandRow="1">
                <a:tableStyleId>{5C22544A-7EE6-4342-B048-85BDC9FD1C3A}</a:tableStyleId>
              </a:tblPr>
              <a:tblGrid>
                <a:gridCol w="2259898">
                  <a:extLst>
                    <a:ext uri="{9D8B030D-6E8A-4147-A177-3AD203B41FA5}">
                      <a16:colId xmlns:a16="http://schemas.microsoft.com/office/drawing/2014/main" val="1279803320"/>
                    </a:ext>
                  </a:extLst>
                </a:gridCol>
              </a:tblGrid>
              <a:tr h="134872">
                <a:tc>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extLst>
                  <a:ext uri="{0D108BD9-81ED-4DB2-BD59-A6C34878D82A}">
                    <a16:rowId xmlns:a16="http://schemas.microsoft.com/office/drawing/2014/main" val="1785479990"/>
                  </a:ext>
                </a:extLst>
              </a:tr>
              <a:tr h="708077">
                <a:tc>
                  <a:txBody>
                    <a:bodyPr/>
                    <a:lstStyle/>
                    <a:p>
                      <a:r>
                        <a:rPr lang="en-GB" sz="1100" b="0" dirty="0">
                          <a:latin typeface="Arial" panose="020B0604020202020204" pitchFamily="34" charset="0"/>
                          <a:cs typeface="Arial" panose="020B0604020202020204" pitchFamily="34" charset="0"/>
                        </a:rPr>
                        <a:t>OneTouch has an open API (Application Programming Interface) allowing integration with various CRM, ATS, Learning Management and Rostering software providers.</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GP Connect HTML view integration in progress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2" name="TextBox 11">
            <a:extLst>
              <a:ext uri="{FF2B5EF4-FFF2-40B4-BE49-F238E27FC236}">
                <a16:creationId xmlns:a16="http://schemas.microsoft.com/office/drawing/2014/main" id="{2E86ACF9-BB15-4815-86C3-E501B1EA80C6}"/>
              </a:ext>
            </a:extLst>
          </p:cNvPr>
          <p:cNvSpPr txBox="1"/>
          <p:nvPr/>
        </p:nvSpPr>
        <p:spPr>
          <a:xfrm>
            <a:off x="0" y="946292"/>
            <a:ext cx="8759129"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t>
            </a:r>
            <a:r>
              <a:rPr lang="en-GB" sz="1000" dirty="0" err="1">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List</a:t>
            </a:r>
            <a:r>
              <a:rPr lang="en-GB" sz="1000" dirty="0">
                <a:solidFill>
                  <a:schemeClr val="bg1"/>
                </a:solidFill>
                <a:latin typeface="Arial" panose="020B0604020202020204" pitchFamily="34" charset="0"/>
                <a:cs typeface="Arial" panose="020B0604020202020204" pitchFamily="34" charset="0"/>
              </a:rPr>
              <a:t> and answers to a NWL questionnaire from OneTouch on 26 October 2023 </a:t>
            </a:r>
          </a:p>
        </p:txBody>
      </p:sp>
      <p:pic>
        <p:nvPicPr>
          <p:cNvPr id="21" name="Picture 20">
            <a:extLst>
              <a:ext uri="{FF2B5EF4-FFF2-40B4-BE49-F238E27FC236}">
                <a16:creationId xmlns:a16="http://schemas.microsoft.com/office/drawing/2014/main" id="{7556A191-793E-DB96-3100-92C648170A82}"/>
              </a:ext>
            </a:extLst>
          </p:cNvPr>
          <p:cNvPicPr>
            <a:picLocks noChangeAspect="1"/>
          </p:cNvPicPr>
          <p:nvPr/>
        </p:nvPicPr>
        <p:blipFill>
          <a:blip r:embed="rId9"/>
          <a:stretch>
            <a:fillRect/>
          </a:stretch>
        </p:blipFill>
        <p:spPr>
          <a:xfrm>
            <a:off x="10993368" y="1394813"/>
            <a:ext cx="1052166" cy="2034187"/>
          </a:xfrm>
          <a:prstGeom prst="rect">
            <a:avLst/>
          </a:prstGeom>
        </p:spPr>
      </p:pic>
    </p:spTree>
    <p:extLst>
      <p:ext uri="{BB962C8B-B14F-4D97-AF65-F5344CB8AC3E}">
        <p14:creationId xmlns:p14="http://schemas.microsoft.com/office/powerpoint/2010/main" val="2490375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876686553"/>
              </p:ext>
            </p:extLst>
          </p:nvPr>
        </p:nvGraphicFramePr>
        <p:xfrm>
          <a:off x="2479363" y="2953618"/>
          <a:ext cx="9548594" cy="2072640"/>
        </p:xfrm>
        <a:graphic>
          <a:graphicData uri="http://schemas.openxmlformats.org/drawingml/2006/table">
            <a:tbl>
              <a:tblPr firstRow="1" bandRow="1">
                <a:tableStyleId>{5C22544A-7EE6-4342-B048-85BDC9FD1C3A}</a:tableStyleId>
              </a:tblPr>
              <a:tblGrid>
                <a:gridCol w="3720808">
                  <a:extLst>
                    <a:ext uri="{9D8B030D-6E8A-4147-A177-3AD203B41FA5}">
                      <a16:colId xmlns:a16="http://schemas.microsoft.com/office/drawing/2014/main" val="1279803320"/>
                    </a:ext>
                  </a:extLst>
                </a:gridCol>
                <a:gridCol w="4230497">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Timescales vary, but aim to implement at a single ‘office’ within 30 days of contract signature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Personal onboarding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Flexible implementation by design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Implementation starts with a Project Kick Off meeting to define scope of the roll out and sets target go-live dates managed by a project manager.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Roll out can be batched for multiple sites.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Regular reviews will be held throughout the onboarding period</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Tools and guides online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 the trainer’ approach for large organisations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Tailored training packages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Blended learning package, incorporating online &amp; face-to-face​ training</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1 to 1 training for new starters​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a range of free of charge programmes including weekly webinars and master classes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Assessment tests available for online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 dedicated Account Manager will be assigned after Go-Live</a:t>
                      </a:r>
                    </a:p>
                  </a:txBody>
                  <a:tcPr>
                    <a:solidFill>
                      <a:schemeClr val="bg1">
                        <a:lumMod val="95000"/>
                      </a:schemeClr>
                    </a:solidFill>
                  </a:tcPr>
                </a:tc>
                <a:tc>
                  <a:txBody>
                    <a:bodyPr/>
                    <a:lstStyle/>
                    <a:p>
                      <a:pPr marL="0" indent="0">
                        <a:buFont typeface="Arial" panose="020B0604020202020204" pitchFamily="34" charset="0"/>
                        <a:buNone/>
                      </a:pPr>
                      <a:r>
                        <a:rPr lang="en-GB" sz="1100" dirty="0">
                          <a:latin typeface="Arial" panose="020B0604020202020204" pitchFamily="34" charset="0"/>
                          <a:cs typeface="Arial" panose="020B0604020202020204" pitchFamily="34" charset="0"/>
                        </a:rPr>
                        <a:t>Can support data migration via the ‘Launch’ Project Managers for: paper based/Word/Excel/digital care management system from another software supplier. ​</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22</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PASS by </a:t>
            </a:r>
            <a:r>
              <a:rPr lang="en-GB" dirty="0" err="1"/>
              <a:t>everyLIFE</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581065778"/>
              </p:ext>
            </p:extLst>
          </p:nvPr>
        </p:nvGraphicFramePr>
        <p:xfrm>
          <a:off x="138745" y="4591271"/>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208312187"/>
              </p:ext>
            </p:extLst>
          </p:nvPr>
        </p:nvGraphicFramePr>
        <p:xfrm>
          <a:off x="138745" y="2145528"/>
          <a:ext cx="2259898" cy="2377440"/>
        </p:xfrm>
        <a:graphic>
          <a:graphicData uri="http://schemas.openxmlformats.org/drawingml/2006/table">
            <a:tbl>
              <a:tblPr firstRow="1" bandRow="1">
                <a:tableStyleId>{5C22544A-7EE6-4342-B048-85BDC9FD1C3A}</a:tableStyleId>
              </a:tblPr>
              <a:tblGrid>
                <a:gridCol w="2000951">
                  <a:extLst>
                    <a:ext uri="{9D8B030D-6E8A-4147-A177-3AD203B41FA5}">
                      <a16:colId xmlns:a16="http://schemas.microsoft.com/office/drawing/2014/main" val="1279803320"/>
                    </a:ext>
                  </a:extLst>
                </a:gridCol>
                <a:gridCol w="258947">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72664694"/>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199642615"/>
              </p:ext>
            </p:extLst>
          </p:nvPr>
        </p:nvGraphicFramePr>
        <p:xfrm>
          <a:off x="2503098" y="5051943"/>
          <a:ext cx="9548594" cy="1668172"/>
        </p:xfrm>
        <a:graphic>
          <a:graphicData uri="http://schemas.openxmlformats.org/drawingml/2006/table">
            <a:tbl>
              <a:tblPr firstRow="1" bandRow="1">
                <a:tableStyleId>{5C22544A-7EE6-4342-B048-85BDC9FD1C3A}</a:tableStyleId>
              </a:tblPr>
              <a:tblGrid>
                <a:gridCol w="4774297">
                  <a:extLst>
                    <a:ext uri="{9D8B030D-6E8A-4147-A177-3AD203B41FA5}">
                      <a16:colId xmlns:a16="http://schemas.microsoft.com/office/drawing/2014/main" val="526830796"/>
                    </a:ext>
                  </a:extLst>
                </a:gridCol>
                <a:gridCol w="4774297">
                  <a:extLst>
                    <a:ext uri="{9D8B030D-6E8A-4147-A177-3AD203B41FA5}">
                      <a16:colId xmlns:a16="http://schemas.microsoft.com/office/drawing/2014/main" val="1638096208"/>
                    </a:ext>
                  </a:extLst>
                </a:gridCol>
              </a:tblGrid>
              <a:tr h="323917">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344255">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Sliding scale service charge based on number of users (monthly or annual payment schedule). Service charges include software licensing, software upgrades, account management and customer support.​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One-off up-front implementation charge covers project management, technical system build and training.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Additional offices after the first built within implementation - £195.00 per office build (DSCR only), £250.00 per office build (DSCR with rostering)</a:t>
                      </a:r>
                    </a:p>
                  </a:txBody>
                  <a:tcPr>
                    <a:solidFill>
                      <a:schemeClr val="bg1">
                        <a:lumMod val="95000"/>
                      </a:schemeClr>
                    </a:solidFill>
                  </a:tcPr>
                </a:tc>
                <a:tc>
                  <a:txBody>
                    <a:bodyPr/>
                    <a:lstStyle/>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6386" name="Picture 2" descr="A purple and white logo&#10;&#10;Description automatically generated">
            <a:hlinkClick r:id="rId4"/>
            <a:extLst>
              <a:ext uri="{FF2B5EF4-FFF2-40B4-BE49-F238E27FC236}">
                <a16:creationId xmlns:a16="http://schemas.microsoft.com/office/drawing/2014/main" id="{B26B7924-32C8-E0B8-994B-4F2C2C982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339" y="31562"/>
            <a:ext cx="1590675" cy="590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90C6D048-20ED-BDDC-76AF-90C3F1624A73}"/>
              </a:ext>
            </a:extLst>
          </p:cNvPr>
          <p:cNvGraphicFramePr>
            <a:graphicFrameLocks/>
          </p:cNvGraphicFramePr>
          <p:nvPr>
            <p:extLst>
              <p:ext uri="{D42A27DB-BD31-4B8C-83A1-F6EECF244321}">
                <p14:modId xmlns:p14="http://schemas.microsoft.com/office/powerpoint/2010/main" val="4182217844"/>
              </p:ext>
            </p:extLst>
          </p:nvPr>
        </p:nvGraphicFramePr>
        <p:xfrm>
          <a:off x="2484783" y="1265248"/>
          <a:ext cx="5830542" cy="1660308"/>
        </p:xfrm>
        <a:graphic>
          <a:graphicData uri="http://schemas.openxmlformats.org/drawingml/2006/table">
            <a:tbl>
              <a:tblPr firstRow="1" bandRow="1">
                <a:tableStyleId>{5C22544A-7EE6-4342-B048-85BDC9FD1C3A}</a:tableStyleId>
              </a:tblPr>
              <a:tblGrid>
                <a:gridCol w="5830542">
                  <a:extLst>
                    <a:ext uri="{9D8B030D-6E8A-4147-A177-3AD203B41FA5}">
                      <a16:colId xmlns:a16="http://schemas.microsoft.com/office/drawing/2014/main" val="526830796"/>
                    </a:ext>
                  </a:extLst>
                </a:gridCol>
              </a:tblGrid>
              <a:tr h="322390">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337918">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For carers: </a:t>
                      </a:r>
                      <a:r>
                        <a:rPr lang="en-GB" sz="1100" b="0" i="0" u="none" strike="noStrike" dirty="0" err="1">
                          <a:solidFill>
                            <a:srgbClr val="000000"/>
                          </a:solidFill>
                          <a:effectLst/>
                          <a:latin typeface="Arial" panose="020B0604020202020204" pitchFamily="34" charset="0"/>
                        </a:rPr>
                        <a:t>bodymaps</a:t>
                      </a:r>
                      <a:r>
                        <a:rPr lang="en-GB" sz="1100" b="0" i="0" u="none" strike="noStrike" dirty="0">
                          <a:solidFill>
                            <a:srgbClr val="000000"/>
                          </a:solidFill>
                          <a:effectLst/>
                          <a:latin typeface="Arial" panose="020B0604020202020204" pitchFamily="34" charset="0"/>
                        </a:rPr>
                        <a:t>, speech-to-text, photos, assessments and observation tools, incident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For managers: timeline of care, review dates, real time audit trail, outcome tracking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 record that can be interpreted by auditors to establish that an activity has taken place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Document builder to create bespoke templates and tailor the pre-built document suite</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Real time reporting</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Safer medication management</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FB13FC22-58FB-C18A-4DF8-7E5697B4C02D}"/>
              </a:ext>
            </a:extLst>
          </p:cNvPr>
          <p:cNvGraphicFramePr>
            <a:graphicFrameLocks/>
          </p:cNvGraphicFramePr>
          <p:nvPr>
            <p:extLst>
              <p:ext uri="{D42A27DB-BD31-4B8C-83A1-F6EECF244321}">
                <p14:modId xmlns:p14="http://schemas.microsoft.com/office/powerpoint/2010/main" val="420152149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15" name="Table 14">
            <a:extLst>
              <a:ext uri="{FF2B5EF4-FFF2-40B4-BE49-F238E27FC236}">
                <a16:creationId xmlns:a16="http://schemas.microsoft.com/office/drawing/2014/main" id="{EF7F24FF-2101-10EE-710D-8DCA718FBF97}"/>
              </a:ext>
            </a:extLst>
          </p:cNvPr>
          <p:cNvGraphicFramePr>
            <a:graphicFrameLocks noGrp="1"/>
          </p:cNvGraphicFramePr>
          <p:nvPr>
            <p:extLst>
              <p:ext uri="{D42A27DB-BD31-4B8C-83A1-F6EECF244321}">
                <p14:modId xmlns:p14="http://schemas.microsoft.com/office/powerpoint/2010/main" val="1001863153"/>
              </p:ext>
            </p:extLst>
          </p:nvPr>
        </p:nvGraphicFramePr>
        <p:xfrm>
          <a:off x="7279628" y="5092704"/>
          <a:ext cx="4728451" cy="1463040"/>
        </p:xfrm>
        <a:graphic>
          <a:graphicData uri="http://schemas.openxmlformats.org/drawingml/2006/table">
            <a:tbl>
              <a:tblPr/>
              <a:tblGrid>
                <a:gridCol w="1039926">
                  <a:extLst>
                    <a:ext uri="{9D8B030D-6E8A-4147-A177-3AD203B41FA5}">
                      <a16:colId xmlns:a16="http://schemas.microsoft.com/office/drawing/2014/main" val="300602174"/>
                    </a:ext>
                  </a:extLst>
                </a:gridCol>
                <a:gridCol w="1806015">
                  <a:extLst>
                    <a:ext uri="{9D8B030D-6E8A-4147-A177-3AD203B41FA5}">
                      <a16:colId xmlns:a16="http://schemas.microsoft.com/office/drawing/2014/main" val="2205440343"/>
                    </a:ext>
                  </a:extLst>
                </a:gridCol>
                <a:gridCol w="1882510">
                  <a:extLst>
                    <a:ext uri="{9D8B030D-6E8A-4147-A177-3AD203B41FA5}">
                      <a16:colId xmlns:a16="http://schemas.microsoft.com/office/drawing/2014/main" val="2284819568"/>
                    </a:ext>
                  </a:extLst>
                </a:gridCol>
              </a:tblGrid>
              <a:tr h="124989">
                <a:tc gridSpan="3">
                  <a:txBody>
                    <a:bodyPr/>
                    <a:lstStyle/>
                    <a:p>
                      <a:pPr algn="ctr" rtl="0" fontAlgn="base"/>
                      <a:r>
                        <a:rPr lang="en-GB" sz="1100" b="1" i="0" dirty="0">
                          <a:solidFill>
                            <a:schemeClr val="bg1"/>
                          </a:solidFill>
                          <a:effectLst/>
                          <a:latin typeface="Arial" panose="020B0604020202020204" pitchFamily="34" charset="0"/>
                        </a:rPr>
                        <a:t>Care Homes </a:t>
                      </a:r>
                      <a:r>
                        <a:rPr lang="en-GB" sz="1000" b="1" i="0" dirty="0">
                          <a:solidFill>
                            <a:schemeClr val="bg1"/>
                          </a:solidFill>
                          <a:effectLst/>
                          <a:latin typeface="Arial" panose="020B0604020202020204" pitchFamily="34" charset="0"/>
                        </a:rPr>
                        <a:t>(more service user bands available) </a:t>
                      </a:r>
                      <a:r>
                        <a:rPr lang="en-GB" sz="1000" b="0" i="0" dirty="0">
                          <a:solidFill>
                            <a:schemeClr val="bg1"/>
                          </a:solidFill>
                          <a:effectLst/>
                          <a:latin typeface="Arial" panose="020B0604020202020204" pitchFamily="34" charset="0"/>
                        </a:rPr>
                        <a:t>​</a:t>
                      </a:r>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rtl="0" fontAlgn="base"/>
                      <a:endParaRPr lang="en-GB" sz="2400" b="0" i="0"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1733431"/>
                  </a:ext>
                </a:extLst>
              </a:tr>
              <a:tr h="176454">
                <a:tc>
                  <a:txBody>
                    <a:bodyPr/>
                    <a:lstStyle/>
                    <a:p>
                      <a:pPr algn="ctr" rtl="0" fontAlgn="base"/>
                      <a:r>
                        <a:rPr lang="en-GB" sz="900" b="1" i="0" dirty="0">
                          <a:solidFill>
                            <a:schemeClr val="tx1"/>
                          </a:solidFill>
                          <a:effectLst/>
                          <a:latin typeface="Arial" panose="020B0604020202020204" pitchFamily="34" charset="0"/>
                        </a:rPr>
                        <a:t>Service users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rPr>
                        <a:t>Price per month (DSCR only) </a:t>
                      </a:r>
                      <a:r>
                        <a:rPr lang="en-GB" sz="900" b="0" i="0" dirty="0">
                          <a:solidFill>
                            <a:schemeClr val="tx1"/>
                          </a:solidFill>
                          <a:effectLst/>
                          <a:latin typeface="Arial" panose="020B0604020202020204" pitchFamily="34" charset="0"/>
                        </a:rPr>
                        <a:t>​</a:t>
                      </a:r>
                      <a:endParaRPr lang="en-GB" b="0" i="0" dirty="0">
                        <a:solidFill>
                          <a:schemeClr val="tx1"/>
                        </a:solidFill>
                        <a:effectLst/>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base"/>
                      <a:r>
                        <a:rPr lang="en-GB" sz="900" b="1" i="0" dirty="0">
                          <a:solidFill>
                            <a:schemeClr val="tx1"/>
                          </a:solidFill>
                          <a:effectLst/>
                          <a:latin typeface="Arial" panose="020B0604020202020204" pitchFamily="34" charset="0"/>
                          <a:cs typeface="Arial" panose="020B0604020202020204" pitchFamily="34" charset="0"/>
                        </a:rPr>
                        <a:t>Price per month (+Rostering)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32560159"/>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Up to 15</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£180.00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£360.00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45045116"/>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16-50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£6.60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£13.20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325798"/>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51-150</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£4.20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£8.40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21930032"/>
                  </a:ext>
                </a:extLst>
              </a:tr>
              <a:tr h="117636">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151+</a:t>
                      </a:r>
                    </a:p>
                  </a:txBody>
                  <a:tcP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£3.70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000" b="0" i="0" dirty="0">
                          <a:solidFill>
                            <a:schemeClr val="tx1"/>
                          </a:solidFill>
                          <a:effectLst/>
                          <a:latin typeface="Arial" panose="020B0604020202020204" pitchFamily="34" charset="0"/>
                          <a:cs typeface="Arial" panose="020B0604020202020204" pitchFamily="34" charset="0"/>
                        </a:rPr>
                        <a:t>£7.40 per service user</a:t>
                      </a:r>
                    </a:p>
                  </a:txBody>
                  <a:tcP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971921"/>
                  </a:ext>
                </a:extLst>
              </a:tr>
            </a:tbl>
          </a:graphicData>
        </a:graphic>
      </p:graphicFrame>
      <p:pic>
        <p:nvPicPr>
          <p:cNvPr id="18" name="Picture 17">
            <a:extLst>
              <a:ext uri="{FF2B5EF4-FFF2-40B4-BE49-F238E27FC236}">
                <a16:creationId xmlns:a16="http://schemas.microsoft.com/office/drawing/2014/main" id="{C93FC088-E515-4849-103A-2772E90B0E38}"/>
              </a:ext>
            </a:extLst>
          </p:cNvPr>
          <p:cNvPicPr>
            <a:picLocks noChangeAspect="1"/>
          </p:cNvPicPr>
          <p:nvPr/>
        </p:nvPicPr>
        <p:blipFill>
          <a:blip r:embed="rId6"/>
          <a:stretch>
            <a:fillRect/>
          </a:stretch>
        </p:blipFill>
        <p:spPr>
          <a:xfrm>
            <a:off x="8409401" y="1309090"/>
            <a:ext cx="2766310" cy="1579518"/>
          </a:xfrm>
          <a:prstGeom prst="rect">
            <a:avLst/>
          </a:prstGeom>
        </p:spPr>
      </p:pic>
      <p:pic>
        <p:nvPicPr>
          <p:cNvPr id="20" name="Picture 19">
            <a:extLst>
              <a:ext uri="{FF2B5EF4-FFF2-40B4-BE49-F238E27FC236}">
                <a16:creationId xmlns:a16="http://schemas.microsoft.com/office/drawing/2014/main" id="{40F06328-DC8E-2372-83DA-43F16A79E307}"/>
              </a:ext>
            </a:extLst>
          </p:cNvPr>
          <p:cNvPicPr>
            <a:picLocks noChangeAspect="1"/>
          </p:cNvPicPr>
          <p:nvPr/>
        </p:nvPicPr>
        <p:blipFill>
          <a:blip r:embed="rId7"/>
          <a:stretch>
            <a:fillRect/>
          </a:stretch>
        </p:blipFill>
        <p:spPr>
          <a:xfrm>
            <a:off x="10993435" y="1267625"/>
            <a:ext cx="818123" cy="1660308"/>
          </a:xfrm>
          <a:prstGeom prst="rect">
            <a:avLst/>
          </a:prstGeom>
        </p:spPr>
      </p:pic>
      <p:sp>
        <p:nvSpPr>
          <p:cNvPr id="9" name="TextBox 8">
            <a:extLst>
              <a:ext uri="{FF2B5EF4-FFF2-40B4-BE49-F238E27FC236}">
                <a16:creationId xmlns:a16="http://schemas.microsoft.com/office/drawing/2014/main" id="{5E1C2AF8-3522-FF6B-9832-04F8F5508055}"/>
              </a:ext>
            </a:extLst>
          </p:cNvPr>
          <p:cNvSpPr txBox="1"/>
          <p:nvPr/>
        </p:nvSpPr>
        <p:spPr>
          <a:xfrm>
            <a:off x="0" y="946292"/>
            <a:ext cx="8385629"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everyLIFE</a:t>
            </a:r>
            <a:r>
              <a:rPr lang="en-GB" sz="1000" dirty="0">
                <a:solidFill>
                  <a:schemeClr val="bg1"/>
                </a:solidFill>
                <a:latin typeface="Arial" panose="020B0604020202020204" pitchFamily="34" charset="0"/>
                <a:cs typeface="Arial" panose="020B0604020202020204" pitchFamily="34" charset="0"/>
              </a:rPr>
              <a:t> on 27 March 2023  </a:t>
            </a:r>
          </a:p>
        </p:txBody>
      </p:sp>
    </p:spTree>
    <p:extLst>
      <p:ext uri="{BB962C8B-B14F-4D97-AF65-F5344CB8AC3E}">
        <p14:creationId xmlns:p14="http://schemas.microsoft.com/office/powerpoint/2010/main" val="3404291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23</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a:t>Person Centred Software</a:t>
            </a:r>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582018300"/>
              </p:ext>
            </p:extLst>
          </p:nvPr>
        </p:nvGraphicFramePr>
        <p:xfrm>
          <a:off x="138343" y="455048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374707558"/>
              </p:ext>
            </p:extLst>
          </p:nvPr>
        </p:nvGraphicFramePr>
        <p:xfrm>
          <a:off x="138745" y="2136344"/>
          <a:ext cx="2259898" cy="2377440"/>
        </p:xfrm>
        <a:graphic>
          <a:graphicData uri="http://schemas.openxmlformats.org/drawingml/2006/table">
            <a:tbl>
              <a:tblPr firstRow="1" bandRow="1">
                <a:tableStyleId>{5C22544A-7EE6-4342-B048-85BDC9FD1C3A}</a:tableStyleId>
              </a:tblPr>
              <a:tblGrid>
                <a:gridCol w="1991807">
                  <a:extLst>
                    <a:ext uri="{9D8B030D-6E8A-4147-A177-3AD203B41FA5}">
                      <a16:colId xmlns:a16="http://schemas.microsoft.com/office/drawing/2014/main" val="1279803320"/>
                    </a:ext>
                  </a:extLst>
                </a:gridCol>
                <a:gridCol w="268091">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219590592"/>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783262058"/>
              </p:ext>
            </p:extLst>
          </p:nvPr>
        </p:nvGraphicFramePr>
        <p:xfrm>
          <a:off x="2484782" y="5178167"/>
          <a:ext cx="9568473" cy="1615440"/>
        </p:xfrm>
        <a:graphic>
          <a:graphicData uri="http://schemas.openxmlformats.org/drawingml/2006/table">
            <a:tbl>
              <a:tblPr firstRow="1" bandRow="1">
                <a:tableStyleId>{5C22544A-7EE6-4342-B048-85BDC9FD1C3A}</a:tableStyleId>
              </a:tblPr>
              <a:tblGrid>
                <a:gridCol w="5097547">
                  <a:extLst>
                    <a:ext uri="{9D8B030D-6E8A-4147-A177-3AD203B41FA5}">
                      <a16:colId xmlns:a16="http://schemas.microsoft.com/office/drawing/2014/main" val="526830796"/>
                    </a:ext>
                  </a:extLst>
                </a:gridCol>
                <a:gridCol w="4470926">
                  <a:extLst>
                    <a:ext uri="{9D8B030D-6E8A-4147-A177-3AD203B41FA5}">
                      <a16:colId xmlns:a16="http://schemas.microsoft.com/office/drawing/2014/main" val="3527030674"/>
                    </a:ext>
                  </a:extLst>
                </a:gridCol>
              </a:tblGrid>
              <a:tr h="256345">
                <a:tc gridSpan="2">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230458">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Digital care planning starter pack: £7.20 per bed/month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Hand held device for nurses and carers (inc. device, 2 batteries, charge racks and free replacement for any damages, lost or faulty) - £36 per device/month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Digital care planning training - free per home, one-off (online). Onsite at an additional day rate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System set up </a:t>
                      </a:r>
                      <a:r>
                        <a:rPr lang="en-GB" sz="1000" dirty="0" err="1">
                          <a:latin typeface="Arial" panose="020B0604020202020204" pitchFamily="34" charset="0"/>
                          <a:cs typeface="Arial" panose="020B0604020202020204" pitchFamily="34" charset="0"/>
                        </a:rPr>
                        <a:t>elearning</a:t>
                      </a:r>
                      <a:r>
                        <a:rPr lang="en-GB" sz="1000" dirty="0">
                          <a:latin typeface="Arial" panose="020B0604020202020204" pitchFamily="34" charset="0"/>
                          <a:cs typeface="Arial" panose="020B0604020202020204" pitchFamily="34" charset="0"/>
                        </a:rPr>
                        <a:t> training - £12.50 p/home p/month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Various training courses available at a monthly/yearly rate.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Integrations with other digital solutions - £18 per home, per month​</a:t>
                      </a:r>
                    </a:p>
                  </a:txBody>
                  <a:tcP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Arial" panose="020B0604020202020204" pitchFamily="34" charset="0"/>
                          <a:cs typeface="Arial" panose="020B0604020202020204" pitchFamily="34" charset="0"/>
                        </a:rPr>
                        <a:t>Free add-ons: GP Connect; Relatives Gateway; </a:t>
                      </a:r>
                      <a:r>
                        <a:rPr lang="en-GB" sz="1000" dirty="0" err="1">
                          <a:latin typeface="Arial" panose="020B0604020202020204" pitchFamily="34" charset="0"/>
                          <a:cs typeface="Arial" panose="020B0604020202020204" pitchFamily="34" charset="0"/>
                        </a:rPr>
                        <a:t>eRed</a:t>
                      </a:r>
                      <a:r>
                        <a:rPr lang="en-GB" sz="1000" dirty="0">
                          <a:latin typeface="Arial" panose="020B0604020202020204" pitchFamily="34" charset="0"/>
                          <a:cs typeface="Arial" panose="020B0604020202020204" pitchFamily="34" charset="0"/>
                        </a:rPr>
                        <a:t> Bag; System set up ​</a:t>
                      </a: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Priced add-ons:​</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ATLAS </a:t>
                      </a:r>
                      <a:r>
                        <a:rPr lang="en-GB" sz="1000" dirty="0" err="1">
                          <a:latin typeface="Arial" panose="020B0604020202020204" pitchFamily="34" charset="0"/>
                          <a:cs typeface="Arial" panose="020B0604020202020204" pitchFamily="34" charset="0"/>
                        </a:rPr>
                        <a:t>eMAR</a:t>
                      </a:r>
                      <a:r>
                        <a:rPr lang="en-GB" sz="1000" dirty="0">
                          <a:latin typeface="Arial" panose="020B0604020202020204" pitchFamily="34" charset="0"/>
                          <a:cs typeface="Arial" panose="020B0604020202020204" pitchFamily="34" charset="0"/>
                        </a:rPr>
                        <a:t> - £6 per bed/month ​(+£625 training per home)</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ATLAS GP - £1 per bed/month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Care sector benchmarking - £80 per home/month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Digital reception - £36 per home/month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Nurse call messaging - £120, per home/month ​</a:t>
                      </a:r>
                    </a:p>
                    <a:p>
                      <a:pPr marL="171450" lvl="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Action plans and audits - £2 per bed/month</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8" y="549581"/>
            <a:ext cx="2438400"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7410" name="Picture 2" descr="A logo for a software company&#10;&#10;Description automatically generated">
            <a:hlinkClick r:id="rId3"/>
            <a:extLst>
              <a:ext uri="{FF2B5EF4-FFF2-40B4-BE49-F238E27FC236}">
                <a16:creationId xmlns:a16="http://schemas.microsoft.com/office/drawing/2014/main" id="{4F054E0D-65CF-4057-A98B-23A1273742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48"/>
          <a:stretch/>
        </p:blipFill>
        <p:spPr bwMode="auto">
          <a:xfrm>
            <a:off x="9573452" y="49251"/>
            <a:ext cx="1314450" cy="5847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D879C903-0626-C3B0-0D24-CF024EC0B3A8}"/>
              </a:ext>
            </a:extLst>
          </p:cNvPr>
          <p:cNvGraphicFramePr>
            <a:graphicFrameLocks/>
          </p:cNvGraphicFramePr>
          <p:nvPr>
            <p:extLst>
              <p:ext uri="{D42A27DB-BD31-4B8C-83A1-F6EECF244321}">
                <p14:modId xmlns:p14="http://schemas.microsoft.com/office/powerpoint/2010/main" val="3881006423"/>
              </p:ext>
            </p:extLst>
          </p:nvPr>
        </p:nvGraphicFramePr>
        <p:xfrm>
          <a:off x="2484783" y="1234425"/>
          <a:ext cx="6135235" cy="1920240"/>
        </p:xfrm>
        <a:graphic>
          <a:graphicData uri="http://schemas.openxmlformats.org/drawingml/2006/table">
            <a:tbl>
              <a:tblPr firstRow="1" bandRow="1">
                <a:tableStyleId>{5C22544A-7EE6-4342-B048-85BDC9FD1C3A}</a:tableStyleId>
              </a:tblPr>
              <a:tblGrid>
                <a:gridCol w="2989215">
                  <a:extLst>
                    <a:ext uri="{9D8B030D-6E8A-4147-A177-3AD203B41FA5}">
                      <a16:colId xmlns:a16="http://schemas.microsoft.com/office/drawing/2014/main" val="526830796"/>
                    </a:ext>
                  </a:extLst>
                </a:gridCol>
                <a:gridCol w="3146020">
                  <a:extLst>
                    <a:ext uri="{9D8B030D-6E8A-4147-A177-3AD203B41FA5}">
                      <a16:colId xmlns:a16="http://schemas.microsoft.com/office/drawing/2014/main" val="1018241146"/>
                    </a:ext>
                  </a:extLst>
                </a:gridCol>
              </a:tblGrid>
              <a:tr h="252443">
                <a:tc gridSpan="2">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tc hMerge="1">
                  <a:txBody>
                    <a:bodyPr/>
                    <a:lstStyle/>
                    <a:p>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4171">
                <a:tc>
                  <a:txBody>
                    <a:bodyPr/>
                    <a:lstStyle/>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Accidents and incidents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Post falls observations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Interactive body map</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Fluid and nutrition monitoring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SNOMED compliant structured care notes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Organisation configuration</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Speech to text and text to audio</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Photo stream and video upload</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Relatives gateway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dirty="0">
                          <a:solidFill>
                            <a:srgbClr val="000000"/>
                          </a:solidFill>
                          <a:effectLst/>
                          <a:latin typeface="Arial" panose="020B0604020202020204" pitchFamily="34" charset="0"/>
                        </a:rPr>
                        <a:t>Messaging and Alerts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tc>
                  <a:txBody>
                    <a:bodyPr/>
                    <a:lstStyle/>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Task allocation</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Group reporting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Skills and capacity planning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Bespoke and flexible reporting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Staff training, experience, and skills reporting</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Accessible information</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Residents’ goals and outcomes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Role-based access</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IP address whitelist</a:t>
                      </a:r>
                    </a:p>
                    <a:p>
                      <a:pPr marL="171450" indent="-171450">
                        <a:buFont typeface="Arial" panose="020B0604020202020204" pitchFamily="34" charset="0"/>
                        <a:buChar char="•"/>
                      </a:pPr>
                      <a:r>
                        <a:rPr lang="en-GB" sz="1000" b="0" i="0" u="none" strike="noStrike" dirty="0">
                          <a:solidFill>
                            <a:srgbClr val="000000"/>
                          </a:solidFill>
                          <a:effectLst/>
                          <a:latin typeface="Arial" panose="020B0604020202020204" pitchFamily="34" charset="0"/>
                        </a:rPr>
                        <a:t>Mobile Device Management</a:t>
                      </a:r>
                    </a:p>
                  </a:txBody>
                  <a:tcPr anchor="ctr">
                    <a:lnL w="12700" cap="flat" cmpd="sng" algn="ctr">
                      <a:solidFill>
                        <a:srgbClr val="F2F2F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BB90D21B-7993-97C5-C2AA-1A22655119D4}"/>
              </a:ext>
            </a:extLst>
          </p:cNvPr>
          <p:cNvGraphicFramePr>
            <a:graphicFrameLocks/>
          </p:cNvGraphicFramePr>
          <p:nvPr>
            <p:extLst>
              <p:ext uri="{D42A27DB-BD31-4B8C-83A1-F6EECF244321}">
                <p14:modId xmlns:p14="http://schemas.microsoft.com/office/powerpoint/2010/main" val="420152149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1516070176"/>
              </p:ext>
            </p:extLst>
          </p:nvPr>
        </p:nvGraphicFramePr>
        <p:xfrm>
          <a:off x="2484782" y="3207808"/>
          <a:ext cx="9548594" cy="1920240"/>
        </p:xfrm>
        <a:graphic>
          <a:graphicData uri="http://schemas.openxmlformats.org/drawingml/2006/table">
            <a:tbl>
              <a:tblPr firstRow="1" bandRow="1">
                <a:tableStyleId>{5C22544A-7EE6-4342-B048-85BDC9FD1C3A}</a:tableStyleId>
              </a:tblPr>
              <a:tblGrid>
                <a:gridCol w="5118094">
                  <a:extLst>
                    <a:ext uri="{9D8B030D-6E8A-4147-A177-3AD203B41FA5}">
                      <a16:colId xmlns:a16="http://schemas.microsoft.com/office/drawing/2014/main" val="1279803320"/>
                    </a:ext>
                  </a:extLst>
                </a:gridCol>
                <a:gridCol w="2989780">
                  <a:extLst>
                    <a:ext uri="{9D8B030D-6E8A-4147-A177-3AD203B41FA5}">
                      <a16:colId xmlns:a16="http://schemas.microsoft.com/office/drawing/2014/main" val="3003256051"/>
                    </a:ext>
                  </a:extLst>
                </a:gridCol>
                <a:gridCol w="1440720">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typical implementation process takes 4-6 weeks (includes onboarding activities, training, and the transfer of data (whether from paper or an electronic system).​</a:t>
                      </a:r>
                    </a:p>
                    <a:p>
                      <a:pPr marL="171450"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Example Implementation Plan: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-2 weeks – arrange training with dedicated Client Success Manager, receive physical and electronic resources and posters to notify of change;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-1 Week – import staff &amp; service users, set up handsets to </a:t>
                      </a:r>
                      <a:r>
                        <a:rPr lang="en-GB" sz="1000" dirty="0" err="1">
                          <a:latin typeface="Arial" panose="020B0604020202020204" pitchFamily="34" charset="0"/>
                          <a:cs typeface="Arial" panose="020B0604020202020204" pitchFamily="34" charset="0"/>
                        </a:rPr>
                        <a:t>wifi</a:t>
                      </a:r>
                      <a:r>
                        <a:rPr lang="en-GB" sz="1000" dirty="0">
                          <a:latin typeface="Arial" panose="020B0604020202020204" pitchFamily="34" charset="0"/>
                          <a:cs typeface="Arial" panose="020B0604020202020204" pitchFamily="34" charset="0"/>
                        </a:rPr>
                        <a:t>, technical check;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Go Live – Implementation Day. Monitor &amp; Handset training;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+1 Week – Progress Review with a member of the Training Team; ​</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+2 Weeks – Remote Care Planning Training</a:t>
                      </a:r>
                    </a:p>
                    <a:p>
                      <a:pPr marL="457189" lvl="1" indent="0">
                        <a:buFont typeface="Arial" panose="020B0604020202020204" pitchFamily="34" charset="0"/>
                        <a:buNone/>
                      </a:pPr>
                      <a:r>
                        <a:rPr lang="en-GB" sz="1000" dirty="0">
                          <a:latin typeface="Arial" panose="020B0604020202020204" pitchFamily="34" charset="0"/>
                          <a:cs typeface="Arial" panose="020B0604020202020204" pitchFamily="34" charset="0"/>
                        </a:rPr>
                        <a:t>+4 Weeks – Senior managers Reports training and Implementation Sign Off. ​</a:t>
                      </a:r>
                    </a:p>
                  </a:txBody>
                  <a:tcP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Initial implementation training followed up by shorter training sessions for senior staff around the digital care planning process.​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Online tools, guides and webinars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Online and/or onsite training days and remote system health checks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Arial" panose="020B0604020202020204" pitchFamily="34" charset="0"/>
                          <a:cs typeface="Arial" panose="020B0604020202020204" pitchFamily="34" charset="0"/>
                        </a:rPr>
                        <a:t>Train the trainers course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Standard or bespoke training packages available, including managing users, using devices, care planning and creating reports. ​</a:t>
                      </a:r>
                    </a:p>
                  </a:txBody>
                  <a:tcPr>
                    <a:solidFill>
                      <a:schemeClr val="bg1">
                        <a:lumMod val="95000"/>
                      </a:schemeClr>
                    </a:solidFill>
                  </a:tcPr>
                </a:tc>
                <a:tc>
                  <a:txBody>
                    <a:bodyPr/>
                    <a:lstStyle/>
                    <a:p>
                      <a:r>
                        <a:rPr lang="en-GB" sz="1000" dirty="0">
                          <a:latin typeface="Arial" panose="020B0604020202020204" pitchFamily="34" charset="0"/>
                          <a:cs typeface="Arial" panose="020B0604020202020204" pitchFamily="34" charset="0"/>
                        </a:rPr>
                        <a:t>Offers a data migration experience. However, this is specific to the existing systems in place so is agreed on a customer specific basis.​</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pic>
        <p:nvPicPr>
          <p:cNvPr id="8196" name="Picture 4" descr="Centrim Dashboard - PCS Mobile Device">
            <a:extLst>
              <a:ext uri="{FF2B5EF4-FFF2-40B4-BE49-F238E27FC236}">
                <a16:creationId xmlns:a16="http://schemas.microsoft.com/office/drawing/2014/main" id="{5E1BF7CB-67DD-2D1E-2235-3EA5187C54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6157" y="1184475"/>
            <a:ext cx="3277456" cy="2036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290E5E-AF72-7A58-B427-5EA9CCA9ED55}"/>
              </a:ext>
            </a:extLst>
          </p:cNvPr>
          <p:cNvSpPr txBox="1"/>
          <p:nvPr/>
        </p:nvSpPr>
        <p:spPr>
          <a:xfrm>
            <a:off x="0" y="946292"/>
            <a:ext cx="8066632"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PCS on 22 March 2023  </a:t>
            </a:r>
          </a:p>
        </p:txBody>
      </p:sp>
    </p:spTree>
    <p:extLst>
      <p:ext uri="{BB962C8B-B14F-4D97-AF65-F5344CB8AC3E}">
        <p14:creationId xmlns:p14="http://schemas.microsoft.com/office/powerpoint/2010/main" val="381697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A4CA0FA-78E3-4803-B15C-1EF89CF7B559}"/>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2123214043"/>
              </p:ext>
            </p:extLst>
          </p:nvPr>
        </p:nvGraphicFramePr>
        <p:xfrm>
          <a:off x="2504661" y="3553322"/>
          <a:ext cx="9548594" cy="2072640"/>
        </p:xfrm>
        <a:graphic>
          <a:graphicData uri="http://schemas.openxmlformats.org/drawingml/2006/table">
            <a:tbl>
              <a:tblPr firstRow="1" bandRow="1">
                <a:tableStyleId>{5C22544A-7EE6-4342-B048-85BDC9FD1C3A}</a:tableStyleId>
              </a:tblPr>
              <a:tblGrid>
                <a:gridCol w="5009323">
                  <a:extLst>
                    <a:ext uri="{9D8B030D-6E8A-4147-A177-3AD203B41FA5}">
                      <a16:colId xmlns:a16="http://schemas.microsoft.com/office/drawing/2014/main" val="1279803320"/>
                    </a:ext>
                  </a:extLst>
                </a:gridCol>
                <a:gridCol w="2941982">
                  <a:extLst>
                    <a:ext uri="{9D8B030D-6E8A-4147-A177-3AD203B41FA5}">
                      <a16:colId xmlns:a16="http://schemas.microsoft.com/office/drawing/2014/main" val="3003256051"/>
                    </a:ext>
                  </a:extLst>
                </a:gridCol>
                <a:gridCol w="1597289">
                  <a:extLst>
                    <a:ext uri="{9D8B030D-6E8A-4147-A177-3AD203B41FA5}">
                      <a16:colId xmlns:a16="http://schemas.microsoft.com/office/drawing/2014/main" val="526830796"/>
                    </a:ext>
                  </a:extLst>
                </a:gridCol>
              </a:tblGrid>
              <a:tr h="184416">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171044">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Providers requiring a standard configuration can self-service onboard without any training, which can be implemented within days.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Tailored implementation plans available for providers who require customisation, additional training, data migration or consultancy. Timescales will depend on specific requirements.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Providers can become development partners to deliver specific features and requirements. This can be an attractive option for organisations seeking to transition from either paper or an alternative digital care planning solution at a future date. Timescales will depend on the scope of the requirements and the customer target date for the transition.</a:t>
                      </a:r>
                    </a:p>
                  </a:txBody>
                  <a:tcPr>
                    <a:solidFill>
                      <a:schemeClr val="bg1">
                        <a:lumMod val="95000"/>
                      </a:schemeClr>
                    </a:solidFill>
                  </a:tcPr>
                </a:tc>
                <a:tc>
                  <a:txBody>
                    <a:bodyPr/>
                    <a:lstStyle/>
                    <a:p>
                      <a:pPr marL="0" indent="0" algn="ctr">
                        <a:buFont typeface="Arial" panose="020B0604020202020204" pitchFamily="34" charset="0"/>
                        <a:buNone/>
                      </a:pPr>
                      <a:r>
                        <a:rPr lang="en-GB" sz="1200" b="1" dirty="0">
                          <a:latin typeface="Arial" panose="020B0604020202020204" pitchFamily="34" charset="0"/>
                          <a:cs typeface="Arial" panose="020B0604020202020204" pitchFamily="34" charset="0"/>
                        </a:rPr>
                        <a:t>Further information available from supplier</a:t>
                      </a:r>
                      <a:endParaRPr lang="en-GB" sz="120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indent="0" algn="ctr">
                        <a:buFont typeface="Arial" panose="020B0604020202020204" pitchFamily="34" charset="0"/>
                        <a:buNone/>
                      </a:pPr>
                      <a:r>
                        <a:rPr lang="en-GB" sz="1200" b="1" dirty="0">
                          <a:latin typeface="Arial" panose="020B0604020202020204" pitchFamily="34" charset="0"/>
                          <a:cs typeface="Arial" panose="020B0604020202020204" pitchFamily="34" charset="0"/>
                        </a:rPr>
                        <a:t>Further information available from supplier</a:t>
                      </a:r>
                      <a:endParaRPr lang="en-GB" sz="12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24</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Qwikify</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2356601129"/>
              </p:ext>
            </p:extLst>
          </p:nvPr>
        </p:nvGraphicFramePr>
        <p:xfrm>
          <a:off x="138745" y="4549598"/>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1990775855"/>
              </p:ext>
            </p:extLst>
          </p:nvPr>
        </p:nvGraphicFramePr>
        <p:xfrm>
          <a:off x="2504662" y="5676148"/>
          <a:ext cx="9548593" cy="1119138"/>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14338">
                <a:tc>
                  <a:txBody>
                    <a:bodyPr/>
                    <a:lstStyle/>
                    <a:p>
                      <a:pPr marL="0" indent="0" algn="ctr">
                        <a:buFont typeface="Arial" panose="020B0604020202020204" pitchFamily="34" charset="0"/>
                        <a:buNone/>
                      </a:pPr>
                      <a:r>
                        <a:rPr lang="en-GB" sz="1200" b="1" dirty="0">
                          <a:latin typeface="Arial" panose="020B0604020202020204" pitchFamily="34" charset="0"/>
                          <a:cs typeface="Arial" panose="020B0604020202020204" pitchFamily="34" charset="0"/>
                        </a:rPr>
                        <a:t>Further information available from supplier</a:t>
                      </a:r>
                      <a:endParaRPr lang="en-GB" sz="120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7" y="549581"/>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Try for free</a:t>
            </a:r>
            <a:endParaRPr lang="en-GB" sz="1600" b="1" u="sng" dirty="0">
              <a:solidFill>
                <a:srgbClr val="00A799"/>
              </a:solidFill>
              <a:latin typeface="Arial" panose="020B0604020202020204" pitchFamily="34" charset="0"/>
            </a:endParaRPr>
          </a:p>
        </p:txBody>
      </p:sp>
      <p:pic>
        <p:nvPicPr>
          <p:cNvPr id="18434" name="Picture 2">
            <a:hlinkClick r:id="rId4"/>
            <a:extLst>
              <a:ext uri="{FF2B5EF4-FFF2-40B4-BE49-F238E27FC236}">
                <a16:creationId xmlns:a16="http://schemas.microsoft.com/office/drawing/2014/main" id="{B3208083-918A-B712-7C69-A2089EFE0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7264" y="162559"/>
            <a:ext cx="1266825" cy="428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AE14ECAA-866D-130C-383A-235F14AC1F58}"/>
              </a:ext>
            </a:extLst>
          </p:cNvPr>
          <p:cNvGraphicFramePr>
            <a:graphicFrameLocks/>
          </p:cNvGraphicFramePr>
          <p:nvPr>
            <p:extLst>
              <p:ext uri="{D42A27DB-BD31-4B8C-83A1-F6EECF244321}">
                <p14:modId xmlns:p14="http://schemas.microsoft.com/office/powerpoint/2010/main" val="89163358"/>
              </p:ext>
            </p:extLst>
          </p:nvPr>
        </p:nvGraphicFramePr>
        <p:xfrm>
          <a:off x="2484783" y="1265247"/>
          <a:ext cx="5526703" cy="2240280"/>
        </p:xfrm>
        <a:graphic>
          <a:graphicData uri="http://schemas.openxmlformats.org/drawingml/2006/table">
            <a:tbl>
              <a:tblPr firstRow="1" bandRow="1">
                <a:tableStyleId>{5C22544A-7EE6-4342-B048-85BDC9FD1C3A}</a:tableStyleId>
              </a:tblPr>
              <a:tblGrid>
                <a:gridCol w="5526703">
                  <a:extLst>
                    <a:ext uri="{9D8B030D-6E8A-4147-A177-3AD203B41FA5}">
                      <a16:colId xmlns:a16="http://schemas.microsoft.com/office/drawing/2014/main" val="526830796"/>
                    </a:ext>
                  </a:extLst>
                </a:gridCol>
              </a:tblGrid>
              <a:tr h="17184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Automatically generate draft care plans in minutes and easily integrate manual changes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Structured workflows and smart templates to support care plan quality</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Systematically update care plans and assessments from a single source of truth to improve compliance </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Simultaneously generate multiple care plans and assessments from a single source of truth</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Question prompts ensure consistency between users and across documents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Edit, make manual amendments and regenerate your documents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Includes care plans, assessments, forms, charts, tasks, notes and reports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Review and approve documents, keep an audit trail version history of all changes</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AC75C641-E3B7-7D66-648B-512D2A24A1A1}"/>
              </a:ext>
            </a:extLst>
          </p:cNvPr>
          <p:cNvGraphicFramePr>
            <a:graphicFrameLocks/>
          </p:cNvGraphicFramePr>
          <p:nvPr>
            <p:extLst>
              <p:ext uri="{D42A27DB-BD31-4B8C-83A1-F6EECF244321}">
                <p14:modId xmlns:p14="http://schemas.microsoft.com/office/powerpoint/2010/main" val="2216989157"/>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0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bl>
          </a:graphicData>
        </a:graphic>
      </p:graphicFrame>
      <p:graphicFrame>
        <p:nvGraphicFramePr>
          <p:cNvPr id="9" name="Table 5">
            <a:extLst>
              <a:ext uri="{FF2B5EF4-FFF2-40B4-BE49-F238E27FC236}">
                <a16:creationId xmlns:a16="http://schemas.microsoft.com/office/drawing/2014/main" id="{32AE6FCF-0030-5E2E-C80B-EF5202DC17A6}"/>
              </a:ext>
            </a:extLst>
          </p:cNvPr>
          <p:cNvGraphicFramePr>
            <a:graphicFrameLocks/>
          </p:cNvGraphicFramePr>
          <p:nvPr>
            <p:extLst>
              <p:ext uri="{D42A27DB-BD31-4B8C-83A1-F6EECF244321}">
                <p14:modId xmlns:p14="http://schemas.microsoft.com/office/powerpoint/2010/main" val="623307803"/>
              </p:ext>
            </p:extLst>
          </p:nvPr>
        </p:nvGraphicFramePr>
        <p:xfrm>
          <a:off x="138745" y="2143430"/>
          <a:ext cx="2259898" cy="2377440"/>
        </p:xfrm>
        <a:graphic>
          <a:graphicData uri="http://schemas.openxmlformats.org/drawingml/2006/table">
            <a:tbl>
              <a:tblPr firstRow="1" bandRow="1">
                <a:tableStyleId>{5C22544A-7EE6-4342-B048-85BDC9FD1C3A}</a:tableStyleId>
              </a:tblPr>
              <a:tblGrid>
                <a:gridCol w="2010095">
                  <a:extLst>
                    <a:ext uri="{9D8B030D-6E8A-4147-A177-3AD203B41FA5}">
                      <a16:colId xmlns:a16="http://schemas.microsoft.com/office/drawing/2014/main" val="1279803320"/>
                    </a:ext>
                  </a:extLst>
                </a:gridCol>
                <a:gridCol w="249803">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0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790971587"/>
                  </a:ext>
                </a:extLst>
              </a:tr>
              <a:tr h="0">
                <a:tc>
                  <a:txBody>
                    <a:bodyPr/>
                    <a:lstStyle/>
                    <a:p>
                      <a:r>
                        <a:rPr lang="en-GB" sz="10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0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000" b="1" dirty="0" err="1">
                          <a:latin typeface="Arial" panose="020B0604020202020204" pitchFamily="34" charset="0"/>
                          <a:cs typeface="Arial" panose="020B0604020202020204" pitchFamily="34" charset="0"/>
                        </a:rPr>
                        <a:t>eMAR</a:t>
                      </a:r>
                      <a:r>
                        <a:rPr lang="en-GB" sz="10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0800669"/>
                  </a:ext>
                </a:extLst>
              </a:tr>
              <a:tr h="0">
                <a:tc>
                  <a:txBody>
                    <a:bodyPr/>
                    <a:lstStyle/>
                    <a:p>
                      <a:r>
                        <a:rPr lang="en-GB" sz="10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0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000" b="1" dirty="0">
                          <a:latin typeface="Arial" panose="020B0604020202020204" pitchFamily="34" charset="0"/>
                          <a:cs typeface="Arial" panose="020B0604020202020204" pitchFamily="34" charset="0"/>
                        </a:rPr>
                        <a:t>Health Information Exchange</a:t>
                      </a:r>
                    </a:p>
                  </a:txBody>
                  <a:tcPr>
                    <a:solidFill>
                      <a:schemeClr val="bg1">
                        <a:lumMod val="85000"/>
                      </a:schemeClr>
                    </a:solidFill>
                  </a:tcPr>
                </a:tc>
                <a:tc>
                  <a:txBody>
                    <a:bodyPr/>
                    <a:lstStyle/>
                    <a:p>
                      <a:pPr algn="ct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0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lang="en-GB" sz="1100" dirty="0">
                          <a:latin typeface="Arial" panose="020B0604020202020204" pitchFamily="34" charset="0"/>
                          <a:cs typeface="Arial" panose="020B0604020202020204" pitchFamily="34" charset="0"/>
                        </a:rPr>
                        <a:t>*</a:t>
                      </a: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15" name="TextBox 14">
            <a:extLst>
              <a:ext uri="{FF2B5EF4-FFF2-40B4-BE49-F238E27FC236}">
                <a16:creationId xmlns:a16="http://schemas.microsoft.com/office/drawing/2014/main" id="{1BC5137C-DC3E-C21E-BF74-23DD544DE6D4}"/>
              </a:ext>
            </a:extLst>
          </p:cNvPr>
          <p:cNvSpPr txBox="1"/>
          <p:nvPr/>
        </p:nvSpPr>
        <p:spPr>
          <a:xfrm>
            <a:off x="0" y="946292"/>
            <a:ext cx="4254691"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taken from the </a:t>
            </a:r>
            <a:r>
              <a:rPr lang="en-GB"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Digitising Social Care Assured Solutions List </a:t>
            </a:r>
            <a:endParaRPr lang="en-GB" sz="1000" dirty="0">
              <a:solidFill>
                <a:schemeClr val="bg1"/>
              </a:solidFill>
              <a:latin typeface="Arial" panose="020B0604020202020204" pitchFamily="34" charset="0"/>
              <a:cs typeface="Arial" panose="020B0604020202020204" pitchFamily="34" charset="0"/>
            </a:endParaRPr>
          </a:p>
        </p:txBody>
      </p:sp>
      <p:pic>
        <p:nvPicPr>
          <p:cNvPr id="5122" name="Picture 2" descr="Qwikify | Create Better Care Plans in Minutes | Digital Care Records">
            <a:extLst>
              <a:ext uri="{FF2B5EF4-FFF2-40B4-BE49-F238E27FC236}">
                <a16:creationId xmlns:a16="http://schemas.microsoft.com/office/drawing/2014/main" id="{211FE534-3286-F902-7D32-0C9F04451C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7586" y="1341753"/>
            <a:ext cx="3846157" cy="21812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Qwikify | Create Better Care Plans in Minutes | Digital Care Records">
            <a:extLst>
              <a:ext uri="{FF2B5EF4-FFF2-40B4-BE49-F238E27FC236}">
                <a16:creationId xmlns:a16="http://schemas.microsoft.com/office/drawing/2014/main" id="{1BA1EBC6-E4AC-A1EB-4A82-026B35E83F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001" y="1296161"/>
            <a:ext cx="1626232" cy="22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4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C0FC13D-F7D4-49FA-C8DD-29D982C97DC1}"/>
              </a:ext>
            </a:extLst>
          </p:cNvPr>
          <p:cNvGraphicFramePr>
            <a:graphicFrameLocks noGrp="1"/>
          </p:cNvGraphicFramePr>
          <p:nvPr>
            <p:ph idx="1"/>
            <p:extLst>
              <p:ext uri="{D42A27DB-BD31-4B8C-83A1-F6EECF244321}">
                <p14:modId xmlns:p14="http://schemas.microsoft.com/office/powerpoint/2010/main" val="3996754208"/>
              </p:ext>
            </p:extLst>
          </p:nvPr>
        </p:nvGraphicFramePr>
        <p:xfrm>
          <a:off x="2504662" y="3569735"/>
          <a:ext cx="9548594" cy="1950964"/>
        </p:xfrm>
        <a:graphic>
          <a:graphicData uri="http://schemas.openxmlformats.org/drawingml/2006/table">
            <a:tbl>
              <a:tblPr firstRow="1" bandRow="1">
                <a:tableStyleId>{5C22544A-7EE6-4342-B048-85BDC9FD1C3A}</a:tableStyleId>
              </a:tblPr>
              <a:tblGrid>
                <a:gridCol w="4954376">
                  <a:extLst>
                    <a:ext uri="{9D8B030D-6E8A-4147-A177-3AD203B41FA5}">
                      <a16:colId xmlns:a16="http://schemas.microsoft.com/office/drawing/2014/main" val="1279803320"/>
                    </a:ext>
                  </a:extLst>
                </a:gridCol>
                <a:gridCol w="3164442">
                  <a:extLst>
                    <a:ext uri="{9D8B030D-6E8A-4147-A177-3AD203B41FA5}">
                      <a16:colId xmlns:a16="http://schemas.microsoft.com/office/drawing/2014/main" val="3003256051"/>
                    </a:ext>
                  </a:extLst>
                </a:gridCol>
                <a:gridCol w="1429776">
                  <a:extLst>
                    <a:ext uri="{9D8B030D-6E8A-4147-A177-3AD203B41FA5}">
                      <a16:colId xmlns:a16="http://schemas.microsoft.com/office/drawing/2014/main" val="526830796"/>
                    </a:ext>
                  </a:extLst>
                </a:gridCol>
              </a:tblGrid>
              <a:tr h="312154">
                <a:tc>
                  <a:txBody>
                    <a:bodyPr/>
                    <a:lstStyle/>
                    <a:p>
                      <a:r>
                        <a:rPr lang="en-GB" sz="1400" dirty="0">
                          <a:latin typeface="Arial" panose="020B0604020202020204" pitchFamily="34" charset="0"/>
                          <a:cs typeface="Arial" panose="020B0604020202020204" pitchFamily="34" charset="0"/>
                        </a:rPr>
                        <a:t>Mobilisation &amp; Installation</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Training Offer</a:t>
                      </a:r>
                    </a:p>
                  </a:txBody>
                  <a:tcPr>
                    <a:solidFill>
                      <a:srgbClr val="005EB8"/>
                    </a:solidFill>
                  </a:tcPr>
                </a:tc>
                <a:tc>
                  <a:txBody>
                    <a:bodyPr/>
                    <a:lstStyle/>
                    <a:p>
                      <a:r>
                        <a:rPr lang="en-GB" sz="1400" dirty="0">
                          <a:latin typeface="Arial" panose="020B0604020202020204" pitchFamily="34" charset="0"/>
                          <a:cs typeface="Arial" panose="020B0604020202020204" pitchFamily="34" charset="0"/>
                        </a:rPr>
                        <a:t>Data Migration</a:t>
                      </a:r>
                    </a:p>
                  </a:txBody>
                  <a:tcPr>
                    <a:solidFill>
                      <a:srgbClr val="005EB8"/>
                    </a:solidFill>
                  </a:tcPr>
                </a:tc>
                <a:extLst>
                  <a:ext uri="{0D108BD9-81ED-4DB2-BD59-A6C34878D82A}">
                    <a16:rowId xmlns:a16="http://schemas.microsoft.com/office/drawing/2014/main" val="1785479990"/>
                  </a:ext>
                </a:extLst>
              </a:tr>
              <a:tr h="1638810">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Phased implementation plan (includes technical clarification, management decisions, timetable for onboarding, kick-off)​</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Approx. 6 weeks timeline for an average home, this can be quicker/longer, depending on the time the provider can dedicate to populating the system.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Provides hands-on implementation and training with a dedicated onboard manager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Offering support as needed at implementation and on an ongoing basis.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Supplies Industry Standard Frameworks and best practices for providers to start from and build/develop their usage further. ​</a:t>
                      </a:r>
                    </a:p>
                  </a:txBody>
                  <a:tcPr>
                    <a:solidFill>
                      <a:schemeClr val="bg1">
                        <a:lumMod val="95000"/>
                      </a:schemeClr>
                    </a:solidFill>
                  </a:tcPr>
                </a:tc>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Onboarding all staff and managers​ (1 hour kick off)</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4 x 2 hour super user trainings followed by 1.5 hour staff sessions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Unlimited training and support available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check-ins and networks​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Best practice guides in ‘help centre’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Remote-first approach, in person on request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New starters can watch recorded trainings</a:t>
                      </a:r>
                    </a:p>
                  </a:txBody>
                  <a:tcPr>
                    <a:solidFill>
                      <a:schemeClr val="bg1">
                        <a:lumMod val="95000"/>
                      </a:schemeClr>
                    </a:solidFill>
                  </a:tcPr>
                </a:tc>
                <a:tc>
                  <a:txBody>
                    <a:bodyPr/>
                    <a:lstStyle/>
                    <a:p>
                      <a:pPr marL="0" indent="0">
                        <a:buFont typeface="Arial" panose="020B0604020202020204" pitchFamily="34" charset="0"/>
                        <a:buNone/>
                      </a:pPr>
                      <a:r>
                        <a:rPr lang="en-GB" sz="1100" dirty="0" err="1">
                          <a:latin typeface="Arial" panose="020B0604020202020204" pitchFamily="34" charset="0"/>
                          <a:cs typeface="Arial" panose="020B0604020202020204" pitchFamily="34" charset="0"/>
                        </a:rPr>
                        <a:t>Sekoia</a:t>
                      </a:r>
                      <a:r>
                        <a:rPr lang="en-GB" sz="1100" dirty="0">
                          <a:latin typeface="Arial" panose="020B0604020202020204" pitchFamily="34" charset="0"/>
                          <a:cs typeface="Arial" panose="020B0604020202020204" pitchFamily="34" charset="0"/>
                        </a:rPr>
                        <a:t> does not support data migration</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3" name="Slide Number Placeholder 2">
            <a:extLst>
              <a:ext uri="{FF2B5EF4-FFF2-40B4-BE49-F238E27FC236}">
                <a16:creationId xmlns:a16="http://schemas.microsoft.com/office/drawing/2014/main" id="{2734C757-0B4D-21F5-2153-1F7C26324924}"/>
              </a:ext>
            </a:extLst>
          </p:cNvPr>
          <p:cNvSpPr>
            <a:spLocks noGrp="1"/>
          </p:cNvSpPr>
          <p:nvPr>
            <p:ph type="sldNum" sz="quarter" idx="12"/>
          </p:nvPr>
        </p:nvSpPr>
        <p:spPr/>
        <p:txBody>
          <a:bodyPr/>
          <a:lstStyle/>
          <a:p>
            <a:fld id="{E76F84FA-B8EB-462F-97BA-032CB76B4E3A}" type="slidenum">
              <a:rPr lang="en-GB" smtClean="0"/>
              <a:t>25</a:t>
            </a:fld>
            <a:endParaRPr lang="en-GB"/>
          </a:p>
        </p:txBody>
      </p:sp>
      <p:sp>
        <p:nvSpPr>
          <p:cNvPr id="4" name="Title 3">
            <a:extLst>
              <a:ext uri="{FF2B5EF4-FFF2-40B4-BE49-F238E27FC236}">
                <a16:creationId xmlns:a16="http://schemas.microsoft.com/office/drawing/2014/main" id="{0B2E38AB-F1CD-5251-74E3-3D83194444C1}"/>
              </a:ext>
            </a:extLst>
          </p:cNvPr>
          <p:cNvSpPr>
            <a:spLocks noGrp="1"/>
          </p:cNvSpPr>
          <p:nvPr>
            <p:ph type="title"/>
          </p:nvPr>
        </p:nvSpPr>
        <p:spPr>
          <a:xfrm>
            <a:off x="407368" y="320006"/>
            <a:ext cx="11377264" cy="543595"/>
          </a:xfrm>
        </p:spPr>
        <p:txBody>
          <a:bodyPr>
            <a:normAutofit fontScale="90000"/>
          </a:bodyPr>
          <a:lstStyle/>
          <a:p>
            <a:r>
              <a:rPr lang="en-GB" dirty="0" err="1"/>
              <a:t>Sekoia</a:t>
            </a:r>
            <a:endParaRPr lang="en-GB" dirty="0"/>
          </a:p>
        </p:txBody>
      </p:sp>
      <p:graphicFrame>
        <p:nvGraphicFramePr>
          <p:cNvPr id="7" name="Table 5">
            <a:extLst>
              <a:ext uri="{FF2B5EF4-FFF2-40B4-BE49-F238E27FC236}">
                <a16:creationId xmlns:a16="http://schemas.microsoft.com/office/drawing/2014/main" id="{B59775D4-0AD8-3CA2-9F44-2B4C79A6DC30}"/>
              </a:ext>
            </a:extLst>
          </p:cNvPr>
          <p:cNvGraphicFramePr>
            <a:graphicFrameLocks/>
          </p:cNvGraphicFramePr>
          <p:nvPr>
            <p:extLst>
              <p:ext uri="{D42A27DB-BD31-4B8C-83A1-F6EECF244321}">
                <p14:modId xmlns:p14="http://schemas.microsoft.com/office/powerpoint/2010/main" val="3273707913"/>
              </p:ext>
            </p:extLst>
          </p:nvPr>
        </p:nvGraphicFramePr>
        <p:xfrm>
          <a:off x="138745" y="4531543"/>
          <a:ext cx="2259898" cy="211836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262344078"/>
                    </a:ext>
                  </a:extLst>
                </a:gridCol>
              </a:tblGrid>
              <a:tr h="132115">
                <a:tc gridSpan="2">
                  <a:txBody>
                    <a:bodyPr/>
                    <a:lstStyle/>
                    <a:p>
                      <a:r>
                        <a:rPr lang="en-GB" sz="1400" dirty="0">
                          <a:latin typeface="Arial" panose="020B0604020202020204" pitchFamily="34" charset="0"/>
                          <a:cs typeface="Arial" panose="020B0604020202020204" pitchFamily="34" charset="0"/>
                        </a:rPr>
                        <a:t>Technology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Mobile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Desktop application</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a:latin typeface="Arial" panose="020B0604020202020204" pitchFamily="34" charset="0"/>
                          <a:cs typeface="Arial" panose="020B0604020202020204" pitchFamily="34" charset="0"/>
                        </a:rPr>
                        <a:t>Browser application</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Works offline</a:t>
                      </a:r>
                    </a:p>
                  </a:txBody>
                  <a:tcPr>
                    <a:solidFill>
                      <a:schemeClr val="bg1">
                        <a:lumMod val="85000"/>
                      </a:schemeClr>
                    </a:solidFill>
                  </a:tcPr>
                </a:tc>
                <a:tc>
                  <a:txBody>
                    <a:bodyPr/>
                    <a:lstStyle/>
                    <a:p>
                      <a:pPr algn="ctr"/>
                      <a:r>
                        <a:rPr lang="en-GB" sz="1100" b="0" i="0" kern="1200" dirty="0">
                          <a:solidFill>
                            <a:schemeClr val="dk1"/>
                          </a:solidFill>
                          <a:effectLst/>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Tech support available</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033151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Devices can be supplied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Own devices can be used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a:t>
                      </a:r>
                    </a:p>
                  </a:txBody>
                  <a:tcPr>
                    <a:solidFill>
                      <a:schemeClr val="accent6">
                        <a:lumMod val="40000"/>
                        <a:lumOff val="60000"/>
                      </a:schemeClr>
                    </a:solidFill>
                  </a:tcPr>
                </a:tc>
                <a:extLst>
                  <a:ext uri="{0D108BD9-81ED-4DB2-BD59-A6C34878D82A}">
                    <a16:rowId xmlns:a16="http://schemas.microsoft.com/office/drawing/2014/main" val="2734113664"/>
                  </a:ext>
                </a:extLst>
              </a:tr>
            </a:tbl>
          </a:graphicData>
        </a:graphic>
      </p:graphicFrame>
      <p:graphicFrame>
        <p:nvGraphicFramePr>
          <p:cNvPr id="8" name="Table 5">
            <a:extLst>
              <a:ext uri="{FF2B5EF4-FFF2-40B4-BE49-F238E27FC236}">
                <a16:creationId xmlns:a16="http://schemas.microsoft.com/office/drawing/2014/main" id="{4488907A-F1F9-054E-4907-2483F91C6C33}"/>
              </a:ext>
            </a:extLst>
          </p:cNvPr>
          <p:cNvGraphicFramePr>
            <a:graphicFrameLocks/>
          </p:cNvGraphicFramePr>
          <p:nvPr>
            <p:extLst>
              <p:ext uri="{D42A27DB-BD31-4B8C-83A1-F6EECF244321}">
                <p14:modId xmlns:p14="http://schemas.microsoft.com/office/powerpoint/2010/main" val="1138402550"/>
              </p:ext>
            </p:extLst>
          </p:nvPr>
        </p:nvGraphicFramePr>
        <p:xfrm>
          <a:off x="138745" y="2162476"/>
          <a:ext cx="2259898" cy="2377440"/>
        </p:xfrm>
        <a:graphic>
          <a:graphicData uri="http://schemas.openxmlformats.org/drawingml/2006/table">
            <a:tbl>
              <a:tblPr firstRow="1" bandRow="1">
                <a:tableStyleId>{5C22544A-7EE6-4342-B048-85BDC9FD1C3A}</a:tableStyleId>
              </a:tblPr>
              <a:tblGrid>
                <a:gridCol w="1915342">
                  <a:extLst>
                    <a:ext uri="{9D8B030D-6E8A-4147-A177-3AD203B41FA5}">
                      <a16:colId xmlns:a16="http://schemas.microsoft.com/office/drawing/2014/main" val="1279803320"/>
                    </a:ext>
                  </a:extLst>
                </a:gridCol>
                <a:gridCol w="344556">
                  <a:extLst>
                    <a:ext uri="{9D8B030D-6E8A-4147-A177-3AD203B41FA5}">
                      <a16:colId xmlns:a16="http://schemas.microsoft.com/office/drawing/2014/main" val="3003256051"/>
                    </a:ext>
                  </a:extLst>
                </a:gridCol>
              </a:tblGrid>
              <a:tr h="0">
                <a:tc gridSpan="2">
                  <a:txBody>
                    <a:bodyPr/>
                    <a:lstStyle/>
                    <a:p>
                      <a:r>
                        <a:rPr lang="en-GB" sz="1400" dirty="0">
                          <a:latin typeface="Arial" panose="020B0604020202020204" pitchFamily="34" charset="0"/>
                          <a:cs typeface="Arial" panose="020B0604020202020204" pitchFamily="34" charset="0"/>
                        </a:rPr>
                        <a:t>Interoperability</a:t>
                      </a:r>
                    </a:p>
                  </a:txBody>
                  <a:tcPr anchor="ctr">
                    <a:solidFill>
                      <a:srgbClr val="005EB8"/>
                    </a:solidFill>
                  </a:tcPr>
                </a:tc>
                <a:tc hMerge="1">
                  <a:txBody>
                    <a:bodyPr/>
                    <a:lstStyle/>
                    <a:p>
                      <a:endParaRPr lang="en-GB" dirty="0"/>
                    </a:p>
                  </a:txBody>
                  <a:tcPr>
                    <a:solidFill>
                      <a:srgbClr val="005EB8"/>
                    </a:solidFill>
                  </a:tcPr>
                </a:tc>
                <a:extLst>
                  <a:ext uri="{0D108BD9-81ED-4DB2-BD59-A6C34878D82A}">
                    <a16:rowId xmlns:a16="http://schemas.microsoft.com/office/drawing/2014/main" val="1785479990"/>
                  </a:ext>
                </a:extLst>
              </a:tr>
              <a:tr h="0">
                <a:tc>
                  <a:txBody>
                    <a:bodyPr/>
                    <a:lstStyle/>
                    <a:p>
                      <a:r>
                        <a:rPr lang="en-GB" sz="1100" b="1" dirty="0">
                          <a:latin typeface="Arial" panose="020B0604020202020204" pitchFamily="34" charset="0"/>
                          <a:cs typeface="Arial" panose="020B0604020202020204" pitchFamily="34" charset="0"/>
                        </a:rPr>
                        <a:t>London Care Record</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450515951"/>
                  </a:ext>
                </a:extLst>
              </a:tr>
              <a:tr h="0">
                <a:tc>
                  <a:txBody>
                    <a:bodyPr/>
                    <a:lstStyle/>
                    <a:p>
                      <a:r>
                        <a:rPr lang="en-GB" sz="1100" b="1" dirty="0">
                          <a:latin typeface="Arial" panose="020B0604020202020204" pitchFamily="34" charset="0"/>
                          <a:cs typeface="Arial" panose="020B0604020202020204" pitchFamily="34" charset="0"/>
                        </a:rPr>
                        <a:t>NHS Mail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155044613"/>
                  </a:ext>
                </a:extLst>
              </a:tr>
              <a:tr h="0">
                <a:tc>
                  <a:txBody>
                    <a:bodyPr/>
                    <a:lstStyle/>
                    <a:p>
                      <a:r>
                        <a:rPr lang="en-GB" sz="1100" b="1" dirty="0">
                          <a:latin typeface="Arial" panose="020B0604020202020204" pitchFamily="34" charset="0"/>
                          <a:cs typeface="Arial" panose="020B0604020202020204" pitchFamily="34" charset="0"/>
                        </a:rPr>
                        <a:t>London Urgent Care Plan</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4201886675"/>
                  </a:ext>
                </a:extLst>
              </a:tr>
              <a:tr h="0">
                <a:tc>
                  <a:txBody>
                    <a:bodyPr/>
                    <a:lstStyle/>
                    <a:p>
                      <a:r>
                        <a:rPr lang="en-GB" sz="1100" b="1" dirty="0" err="1">
                          <a:latin typeface="Arial" panose="020B0604020202020204" pitchFamily="34" charset="0"/>
                          <a:cs typeface="Arial" panose="020B0604020202020204" pitchFamily="34" charset="0"/>
                        </a:rPr>
                        <a:t>eMAR</a:t>
                      </a:r>
                      <a:r>
                        <a:rPr lang="en-GB" sz="1100" b="1" dirty="0">
                          <a:latin typeface="Arial" panose="020B0604020202020204" pitchFamily="34" charset="0"/>
                          <a:cs typeface="Arial" panose="020B0604020202020204" pitchFamily="34" charset="0"/>
                        </a:rPr>
                        <a:t> / pharmacy</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60800669"/>
                  </a:ext>
                </a:extLst>
              </a:tr>
              <a:tr h="0">
                <a:tc>
                  <a:txBody>
                    <a:bodyPr/>
                    <a:lstStyle/>
                    <a:p>
                      <a:r>
                        <a:rPr lang="en-GB" sz="1100" b="1" dirty="0">
                          <a:latin typeface="Arial" panose="020B0604020202020204" pitchFamily="34" charset="0"/>
                          <a:cs typeface="Arial" panose="020B0604020202020204" pitchFamily="34" charset="0"/>
                        </a:rPr>
                        <a:t>Monitoring systems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331986555"/>
                  </a:ext>
                </a:extLst>
              </a:tr>
              <a:tr h="0">
                <a:tc>
                  <a:txBody>
                    <a:bodyPr/>
                    <a:lstStyle/>
                    <a:p>
                      <a:r>
                        <a:rPr lang="en-GB" sz="1100" b="1" dirty="0">
                          <a:latin typeface="Arial" panose="020B0604020202020204" pitchFamily="34" charset="0"/>
                          <a:cs typeface="Arial" panose="020B0604020202020204" pitchFamily="34" charset="0"/>
                        </a:rPr>
                        <a:t>EMIS</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331511"/>
                  </a:ext>
                </a:extLst>
              </a:tr>
              <a:tr h="0">
                <a:tc>
                  <a:txBody>
                    <a:bodyPr/>
                    <a:lstStyle/>
                    <a:p>
                      <a:r>
                        <a:rPr lang="en-GB" sz="1100" b="1" dirty="0">
                          <a:latin typeface="Arial" panose="020B0604020202020204" pitchFamily="34" charset="0"/>
                          <a:cs typeface="Arial" panose="020B0604020202020204" pitchFamily="34" charset="0"/>
                        </a:rPr>
                        <a:t>HIE</a:t>
                      </a:r>
                    </a:p>
                  </a:txBody>
                  <a:tcPr>
                    <a:solidFill>
                      <a:schemeClr val="bg1">
                        <a:lumMod val="85000"/>
                      </a:schemeClr>
                    </a:solidFill>
                  </a:tcPr>
                </a:tc>
                <a:tc>
                  <a:txBody>
                    <a:bodyPr/>
                    <a:lstStyle/>
                    <a:p>
                      <a:pPr algn="ct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96813328"/>
                  </a:ext>
                </a:extLst>
              </a:tr>
              <a:tr h="0">
                <a:tc>
                  <a:txBody>
                    <a:bodyPr/>
                    <a:lstStyle/>
                    <a:p>
                      <a:r>
                        <a:rPr lang="en-GB" sz="1100" b="1" dirty="0">
                          <a:latin typeface="Arial" panose="020B0604020202020204" pitchFamily="34" charset="0"/>
                          <a:cs typeface="Arial" panose="020B0604020202020204" pitchFamily="34" charset="0"/>
                        </a:rPr>
                        <a:t>GP Connect</a:t>
                      </a:r>
                    </a:p>
                  </a:txBody>
                  <a:tcPr>
                    <a:solidFill>
                      <a:schemeClr val="bg1">
                        <a:lumMod val="85000"/>
                      </a:schemeClr>
                    </a:solidFill>
                  </a:tcPr>
                </a:tc>
                <a:tc>
                  <a:txBody>
                    <a:bodyPr/>
                    <a:lstStyle/>
                    <a:p>
                      <a:pPr algn="ct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734113664"/>
                  </a:ext>
                </a:extLst>
              </a:tr>
            </a:tbl>
          </a:graphicData>
        </a:graphic>
      </p:graphicFrame>
      <p:sp>
        <p:nvSpPr>
          <p:cNvPr id="2" name="Rectangle: Top Corners Rounded 1">
            <a:extLst>
              <a:ext uri="{FF2B5EF4-FFF2-40B4-BE49-F238E27FC236}">
                <a16:creationId xmlns:a16="http://schemas.microsoft.com/office/drawing/2014/main" id="{0CAB5AA2-947C-9814-C81C-D3117C7DB08F}"/>
              </a:ext>
            </a:extLst>
          </p:cNvPr>
          <p:cNvSpPr/>
          <p:nvPr/>
        </p:nvSpPr>
        <p:spPr>
          <a:xfrm rot="10800000">
            <a:off x="9011477" y="-2"/>
            <a:ext cx="2438401" cy="1184308"/>
          </a:xfrm>
          <a:prstGeom prst="round2Same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13C10BD0-78A0-43E8-B63D-9C999DFEE33E}"/>
              </a:ext>
            </a:extLst>
          </p:cNvPr>
          <p:cNvGraphicFramePr>
            <a:graphicFrameLocks/>
          </p:cNvGraphicFramePr>
          <p:nvPr>
            <p:extLst>
              <p:ext uri="{D42A27DB-BD31-4B8C-83A1-F6EECF244321}">
                <p14:modId xmlns:p14="http://schemas.microsoft.com/office/powerpoint/2010/main" val="3043260070"/>
              </p:ext>
            </p:extLst>
          </p:nvPr>
        </p:nvGraphicFramePr>
        <p:xfrm>
          <a:off x="2504662" y="5592753"/>
          <a:ext cx="9548593" cy="1155782"/>
        </p:xfrm>
        <a:graphic>
          <a:graphicData uri="http://schemas.openxmlformats.org/drawingml/2006/table">
            <a:tbl>
              <a:tblPr firstRow="1" bandRow="1">
                <a:tableStyleId>{5C22544A-7EE6-4342-B048-85BDC9FD1C3A}</a:tableStyleId>
              </a:tblPr>
              <a:tblGrid>
                <a:gridCol w="9548593">
                  <a:extLst>
                    <a:ext uri="{9D8B030D-6E8A-4147-A177-3AD203B41FA5}">
                      <a16:colId xmlns:a16="http://schemas.microsoft.com/office/drawing/2014/main" val="526830796"/>
                    </a:ext>
                  </a:extLst>
                </a:gridCol>
              </a:tblGrid>
              <a:tr h="321536">
                <a:tc>
                  <a:txBody>
                    <a:bodyPr/>
                    <a:lstStyle/>
                    <a:p>
                      <a:r>
                        <a:rPr lang="en-GB" sz="1400" dirty="0">
                          <a:latin typeface="Arial" panose="020B0604020202020204" pitchFamily="34" charset="0"/>
                          <a:cs typeface="Arial" panose="020B0604020202020204" pitchFamily="34" charset="0"/>
                        </a:rPr>
                        <a:t>Illustrative Pricing (excl. VAT)</a:t>
                      </a:r>
                    </a:p>
                  </a:txBody>
                  <a:tcPr anchor="ctr">
                    <a:solidFill>
                      <a:srgbClr val="005EB8"/>
                    </a:solidFill>
                  </a:tcPr>
                </a:tc>
                <a:extLst>
                  <a:ext uri="{0D108BD9-81ED-4DB2-BD59-A6C34878D82A}">
                    <a16:rowId xmlns:a16="http://schemas.microsoft.com/office/drawing/2014/main" val="1785479990"/>
                  </a:ext>
                </a:extLst>
              </a:tr>
              <a:tr h="834246">
                <a:tc>
                  <a:txBody>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Charge per resident or service user per month is £10 + VAT, covering all modules and all ongoing support / new releases with no hidden extras or add-ons.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Offers Group Licence Fee discounts for larger groups and a discount for paying annually upfront.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Charges a one off implementation fee, depending on the size of organisation and how much set up / training is involved, ranging £1,000 to £4,000</a:t>
                      </a:r>
                    </a:p>
                  </a:txBody>
                  <a:tcPr>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11" name="TextBox 10">
            <a:extLst>
              <a:ext uri="{FF2B5EF4-FFF2-40B4-BE49-F238E27FC236}">
                <a16:creationId xmlns:a16="http://schemas.microsoft.com/office/drawing/2014/main" id="{6CEC905E-0AB4-617A-8ED6-56735826B899}"/>
              </a:ext>
            </a:extLst>
          </p:cNvPr>
          <p:cNvSpPr txBox="1"/>
          <p:nvPr/>
        </p:nvSpPr>
        <p:spPr>
          <a:xfrm>
            <a:off x="9011476" y="549581"/>
            <a:ext cx="2438401" cy="584775"/>
          </a:xfrm>
          <a:prstGeom prst="rect">
            <a:avLst/>
          </a:prstGeom>
          <a:noFill/>
        </p:spPr>
        <p:txBody>
          <a:bodyPr wrap="square">
            <a:spAutoFit/>
          </a:bodyPr>
          <a:lstStyle/>
          <a:p>
            <a:pPr algn="ctr"/>
            <a:r>
              <a:rPr lang="en-GB" sz="1600" b="1" u="sng" dirty="0">
                <a:solidFill>
                  <a:srgbClr val="00A799"/>
                </a:solidFill>
                <a:latin typeface="Arial" panose="020B0604020202020204" pitchFamily="34" charset="0"/>
                <a:hlinkClick r:id="rId2"/>
              </a:rPr>
              <a:t>Video Demonstration</a:t>
            </a:r>
            <a:endParaRPr lang="en-GB" sz="1600" b="1" u="sng" dirty="0">
              <a:solidFill>
                <a:srgbClr val="00A799"/>
              </a:solidFill>
              <a:latin typeface="Arial" panose="020B0604020202020204" pitchFamily="34" charset="0"/>
            </a:endParaRPr>
          </a:p>
          <a:p>
            <a:pPr algn="ctr"/>
            <a:r>
              <a:rPr lang="en-GB" sz="1600" b="1" u="sng" dirty="0">
                <a:solidFill>
                  <a:srgbClr val="00A799"/>
                </a:solidFill>
                <a:latin typeface="Arial" panose="020B0604020202020204" pitchFamily="34" charset="0"/>
                <a:hlinkClick r:id="rId3"/>
              </a:rPr>
              <a:t>Full demo available</a:t>
            </a:r>
            <a:endParaRPr lang="en-GB" sz="1600" b="1" u="sng" dirty="0">
              <a:solidFill>
                <a:srgbClr val="00A799"/>
              </a:solidFill>
              <a:latin typeface="Arial" panose="020B0604020202020204" pitchFamily="34" charset="0"/>
            </a:endParaRPr>
          </a:p>
        </p:txBody>
      </p:sp>
      <p:pic>
        <p:nvPicPr>
          <p:cNvPr id="19458" name="Picture 2" descr="A black and green logo&#10;&#10;Description automatically generated">
            <a:hlinkClick r:id="rId4"/>
            <a:extLst>
              <a:ext uri="{FF2B5EF4-FFF2-40B4-BE49-F238E27FC236}">
                <a16:creationId xmlns:a16="http://schemas.microsoft.com/office/drawing/2014/main" id="{C935A06E-8FC6-79C9-6891-05558C9D6A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9626" y="56787"/>
            <a:ext cx="1562100" cy="523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4A619FA5-4523-61B1-BDFD-F2D7BC466503}"/>
              </a:ext>
            </a:extLst>
          </p:cNvPr>
          <p:cNvGraphicFramePr>
            <a:graphicFrameLocks/>
          </p:cNvGraphicFramePr>
          <p:nvPr>
            <p:extLst>
              <p:ext uri="{D42A27DB-BD31-4B8C-83A1-F6EECF244321}">
                <p14:modId xmlns:p14="http://schemas.microsoft.com/office/powerpoint/2010/main" val="820834275"/>
              </p:ext>
            </p:extLst>
          </p:nvPr>
        </p:nvGraphicFramePr>
        <p:xfrm>
          <a:off x="2484783" y="1265247"/>
          <a:ext cx="5652350" cy="2240280"/>
        </p:xfrm>
        <a:graphic>
          <a:graphicData uri="http://schemas.openxmlformats.org/drawingml/2006/table">
            <a:tbl>
              <a:tblPr firstRow="1" bandRow="1">
                <a:tableStyleId>{5C22544A-7EE6-4342-B048-85BDC9FD1C3A}</a:tableStyleId>
              </a:tblPr>
              <a:tblGrid>
                <a:gridCol w="5652350">
                  <a:extLst>
                    <a:ext uri="{9D8B030D-6E8A-4147-A177-3AD203B41FA5}">
                      <a16:colId xmlns:a16="http://schemas.microsoft.com/office/drawing/2014/main" val="526830796"/>
                    </a:ext>
                  </a:extLst>
                </a:gridCol>
              </a:tblGrid>
              <a:tr h="171842">
                <a:tc>
                  <a:txBody>
                    <a:bodyPr/>
                    <a:lstStyle/>
                    <a:p>
                      <a:r>
                        <a:rPr lang="en-GB" sz="1400" b="0" i="0" kern="1200" dirty="0">
                          <a:solidFill>
                            <a:schemeClr val="lt1"/>
                          </a:solidFill>
                          <a:effectLst/>
                          <a:latin typeface="Arial" panose="020B0604020202020204" pitchFamily="34" charset="0"/>
                          <a:ea typeface="+mn-ea"/>
                          <a:cs typeface="Arial" panose="020B0604020202020204" pitchFamily="34" charset="0"/>
                        </a:rPr>
                        <a:t> </a:t>
                      </a:r>
                      <a:r>
                        <a:rPr lang="en-GB" sz="1400" b="1" i="0" kern="1200" dirty="0">
                          <a:solidFill>
                            <a:schemeClr val="lt1"/>
                          </a:solidFill>
                          <a:effectLst/>
                          <a:latin typeface="Arial" panose="020B0604020202020204" pitchFamily="34" charset="0"/>
                          <a:ea typeface="+mn-ea"/>
                          <a:cs typeface="Arial" panose="020B0604020202020204" pitchFamily="34" charset="0"/>
                        </a:rPr>
                        <a:t>Features </a:t>
                      </a:r>
                      <a:endParaRPr lang="en-GB" sz="1400" dirty="0">
                        <a:latin typeface="Arial" panose="020B0604020202020204" pitchFamily="34" charset="0"/>
                        <a:cs typeface="Arial" panose="020B0604020202020204" pitchFamily="34" charset="0"/>
                      </a:endParaRPr>
                    </a:p>
                  </a:txBody>
                  <a:tcPr anchor="ctr">
                    <a:solidFill>
                      <a:srgbClr val="005EB8"/>
                    </a:solidFill>
                  </a:tcPr>
                </a:tc>
                <a:extLst>
                  <a:ext uri="{0D108BD9-81ED-4DB2-BD59-A6C34878D82A}">
                    <a16:rowId xmlns:a16="http://schemas.microsoft.com/office/drawing/2014/main" val="1785479990"/>
                  </a:ext>
                </a:extLst>
              </a:tr>
              <a:tr h="1469251">
                <a:tc>
                  <a:txBody>
                    <a:bodyPr/>
                    <a:lstStyle/>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and support plans aligned to the provider’s current framework, or using available best practice templates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delivery routines personalised to each person being supported</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Care delivery notes and observations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Risk assessments aligned to the provider’s current framework or available best practice templates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Use photos, pictures and videos personalised to the person being supported</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Families can engage with </a:t>
                      </a:r>
                      <a:r>
                        <a:rPr lang="en-GB" sz="1100" b="0" i="0" u="none" strike="noStrike" dirty="0" err="1">
                          <a:solidFill>
                            <a:srgbClr val="000000"/>
                          </a:solidFill>
                          <a:effectLst/>
                          <a:latin typeface="Arial" panose="020B0604020202020204" pitchFamily="34" charset="0"/>
                        </a:rPr>
                        <a:t>Sekoia</a:t>
                      </a:r>
                      <a:r>
                        <a:rPr lang="en-GB" sz="1100" b="0" i="0" u="none" strike="noStrike" dirty="0">
                          <a:solidFill>
                            <a:srgbClr val="000000"/>
                          </a:solidFill>
                          <a:effectLst/>
                          <a:latin typeface="Arial" panose="020B0604020202020204" pitchFamily="34" charset="0"/>
                        </a:rPr>
                        <a:t> to share photos, calendars, and send messages to stay in touch</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The person being supported can access </a:t>
                      </a:r>
                      <a:r>
                        <a:rPr lang="en-GB" sz="1100" b="0" i="0" u="none" strike="noStrike" dirty="0" err="1">
                          <a:solidFill>
                            <a:srgbClr val="000000"/>
                          </a:solidFill>
                          <a:effectLst/>
                          <a:latin typeface="Arial" panose="020B0604020202020204" pitchFamily="34" charset="0"/>
                        </a:rPr>
                        <a:t>Sekoia</a:t>
                      </a:r>
                      <a:r>
                        <a:rPr lang="en-GB" sz="1100" b="0" i="0" u="none" strike="noStrike" dirty="0">
                          <a:solidFill>
                            <a:srgbClr val="000000"/>
                          </a:solidFill>
                          <a:effectLst/>
                          <a:latin typeface="Arial" panose="020B0604020202020204" pitchFamily="34" charset="0"/>
                        </a:rPr>
                        <a:t> to view their daily routines/plans</a:t>
                      </a:r>
                    </a:p>
                    <a:p>
                      <a:pPr marL="171450" indent="-171450">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Speech to text</a:t>
                      </a:r>
                    </a:p>
                  </a:txBody>
                  <a:tcPr anchor="ctr">
                    <a:lnR w="12700" cap="flat" cmpd="sng" algn="ctr">
                      <a:solidFill>
                        <a:srgbClr val="F2F2F2"/>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13" name="Table 5">
            <a:extLst>
              <a:ext uri="{FF2B5EF4-FFF2-40B4-BE49-F238E27FC236}">
                <a16:creationId xmlns:a16="http://schemas.microsoft.com/office/drawing/2014/main" id="{C09C3DCC-BFFB-A160-86F0-5BFF9977F117}"/>
              </a:ext>
            </a:extLst>
          </p:cNvPr>
          <p:cNvGraphicFramePr>
            <a:graphicFrameLocks/>
          </p:cNvGraphicFramePr>
          <p:nvPr>
            <p:extLst>
              <p:ext uri="{D42A27DB-BD31-4B8C-83A1-F6EECF244321}">
                <p14:modId xmlns:p14="http://schemas.microsoft.com/office/powerpoint/2010/main" val="121780561"/>
              </p:ext>
            </p:extLst>
          </p:nvPr>
        </p:nvGraphicFramePr>
        <p:xfrm>
          <a:off x="138745" y="1263393"/>
          <a:ext cx="2259898" cy="851309"/>
        </p:xfrm>
        <a:graphic>
          <a:graphicData uri="http://schemas.openxmlformats.org/drawingml/2006/table">
            <a:tbl>
              <a:tblPr firstRow="1" bandRow="1">
                <a:tableStyleId>{5C22544A-7EE6-4342-B048-85BDC9FD1C3A}</a:tableStyleId>
              </a:tblPr>
              <a:tblGrid>
                <a:gridCol w="1809325">
                  <a:extLst>
                    <a:ext uri="{9D8B030D-6E8A-4147-A177-3AD203B41FA5}">
                      <a16:colId xmlns:a16="http://schemas.microsoft.com/office/drawing/2014/main" val="1279803320"/>
                    </a:ext>
                  </a:extLst>
                </a:gridCol>
                <a:gridCol w="450573">
                  <a:extLst>
                    <a:ext uri="{9D8B030D-6E8A-4147-A177-3AD203B41FA5}">
                      <a16:colId xmlns:a16="http://schemas.microsoft.com/office/drawing/2014/main" val="262344078"/>
                    </a:ext>
                  </a:extLst>
                </a:gridCol>
              </a:tblGrid>
              <a:tr h="333149">
                <a:tc gridSpan="2">
                  <a:txBody>
                    <a:bodyPr/>
                    <a:lstStyle/>
                    <a:p>
                      <a:r>
                        <a:rPr lang="en-GB" sz="1400" dirty="0">
                          <a:latin typeface="Arial" panose="020B0604020202020204" pitchFamily="34" charset="0"/>
                          <a:cs typeface="Arial" panose="020B0604020202020204" pitchFamily="34" charset="0"/>
                        </a:rPr>
                        <a:t>Setting Suitability</a:t>
                      </a:r>
                    </a:p>
                  </a:txBody>
                  <a:tcPr anchor="ctr">
                    <a:solidFill>
                      <a:srgbClr val="005EB8"/>
                    </a:solidFill>
                  </a:tcPr>
                </a:tc>
                <a:tc hMerge="1">
                  <a:txBody>
                    <a:bodyPr/>
                    <a:lstStyle/>
                    <a:p>
                      <a:endParaRPr lang="en-GB" dirty="0">
                        <a:latin typeface="Arial" panose="020B0604020202020204" pitchFamily="34" charset="0"/>
                        <a:cs typeface="Arial" panose="020B0604020202020204" pitchFamily="34" charset="0"/>
                      </a:endParaRPr>
                    </a:p>
                  </a:txBody>
                  <a:tcPr>
                    <a:solidFill>
                      <a:srgbClr val="005EB8"/>
                    </a:solidFill>
                  </a:tcPr>
                </a:tc>
                <a:extLst>
                  <a:ext uri="{0D108BD9-81ED-4DB2-BD59-A6C34878D82A}">
                    <a16:rowId xmlns:a16="http://schemas.microsoft.com/office/drawing/2014/main" val="1785479990"/>
                  </a:ext>
                </a:extLst>
              </a:tr>
              <a:tr h="222099">
                <a:tc>
                  <a:txBody>
                    <a:bodyPr/>
                    <a:lstStyle/>
                    <a:p>
                      <a:r>
                        <a:rPr lang="en-GB" sz="1100" b="1" dirty="0">
                          <a:latin typeface="Arial" panose="020B0604020202020204" pitchFamily="34" charset="0"/>
                          <a:cs typeface="Arial" panose="020B0604020202020204" pitchFamily="34" charset="0"/>
                        </a:rPr>
                        <a:t>Care Homes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155044613"/>
                  </a:ext>
                </a:extLst>
              </a:tr>
              <a:tr h="222099">
                <a:tc>
                  <a:txBody>
                    <a:bodyPr/>
                    <a:lstStyle/>
                    <a:p>
                      <a:r>
                        <a:rPr lang="en-GB" sz="1100" b="1" dirty="0">
                          <a:latin typeface="Arial" panose="020B0604020202020204" pitchFamily="34" charset="0"/>
                          <a:cs typeface="Arial" panose="020B0604020202020204" pitchFamily="34" charset="0"/>
                        </a:rPr>
                        <a:t>Domiciliary Care</a:t>
                      </a:r>
                    </a:p>
                  </a:txBody>
                  <a:tcPr>
                    <a:solidFill>
                      <a:schemeClr val="bg1">
                        <a:lumMod val="85000"/>
                      </a:schemeClr>
                    </a:solidFill>
                  </a:tcPr>
                </a:tc>
                <a:tc>
                  <a:txBody>
                    <a:bodyPr/>
                    <a:lstStyle/>
                    <a:p>
                      <a:pPr algn="ctr"/>
                      <a:r>
                        <a:rPr lang="en-GB" sz="1100" b="0" i="0" kern="1200" dirty="0">
                          <a:solidFill>
                            <a:schemeClr val="accent6">
                              <a:lumMod val="50000"/>
                            </a:schemeClr>
                          </a:solidFill>
                          <a:effectLst/>
                          <a:latin typeface="Arial" panose="020B0604020202020204" pitchFamily="34" charset="0"/>
                          <a:ea typeface="+mn-ea"/>
                          <a:cs typeface="Arial" panose="020B0604020202020204" pitchFamily="34" charset="0"/>
                        </a:rPr>
                        <a:t>✓</a:t>
                      </a:r>
                      <a:endParaRPr lang="en-GB" sz="1100" dirty="0">
                        <a:solidFill>
                          <a:schemeClr val="accent6">
                            <a:lumMod val="50000"/>
                          </a:schemeClr>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01886675"/>
                  </a:ext>
                </a:extLst>
              </a:tr>
            </a:tbl>
          </a:graphicData>
        </a:graphic>
      </p:graphicFrame>
      <p:pic>
        <p:nvPicPr>
          <p:cNvPr id="6146" name="Picture 2">
            <a:extLst>
              <a:ext uri="{FF2B5EF4-FFF2-40B4-BE49-F238E27FC236}">
                <a16:creationId xmlns:a16="http://schemas.microsoft.com/office/drawing/2014/main" id="{19246E80-3840-02CD-49A7-180F8F1F3F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2521" y="1136920"/>
            <a:ext cx="3690734" cy="28619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82F4D9-24D1-BCAE-2333-F0D40E9D9377}"/>
              </a:ext>
            </a:extLst>
          </p:cNvPr>
          <p:cNvSpPr txBox="1"/>
          <p:nvPr/>
        </p:nvSpPr>
        <p:spPr>
          <a:xfrm>
            <a:off x="0" y="946292"/>
            <a:ext cx="8122736" cy="246221"/>
          </a:xfrm>
          <a:prstGeom prst="rect">
            <a:avLst/>
          </a:prstGeom>
          <a:noFill/>
        </p:spPr>
        <p:txBody>
          <a:bodyPr wrap="none" rtlCol="0">
            <a:spAutoFit/>
          </a:bodyPr>
          <a:lstStyle/>
          <a:p>
            <a:r>
              <a:rPr lang="en-GB" sz="1000" dirty="0">
                <a:solidFill>
                  <a:schemeClr val="bg1"/>
                </a:solidFill>
                <a:latin typeface="Arial" panose="020B0604020202020204" pitchFamily="34" charset="0"/>
                <a:cs typeface="Arial" panose="020B0604020202020204" pitchFamily="34" charset="0"/>
              </a:rPr>
              <a:t>Information take from the </a:t>
            </a:r>
            <a:r>
              <a:rPr lang="en-GB" sz="1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Digitising Social Care Assured Solutions List</a:t>
            </a:r>
            <a:r>
              <a:rPr lang="en-GB" sz="1000" dirty="0">
                <a:solidFill>
                  <a:schemeClr val="bg1"/>
                </a:solidFill>
                <a:latin typeface="Arial" panose="020B0604020202020204" pitchFamily="34" charset="0"/>
                <a:cs typeface="Arial" panose="020B0604020202020204" pitchFamily="34" charset="0"/>
              </a:rPr>
              <a:t> and answers to a NWL questionnaire from </a:t>
            </a:r>
            <a:r>
              <a:rPr lang="en-GB" sz="1000" dirty="0" err="1">
                <a:solidFill>
                  <a:schemeClr val="bg1"/>
                </a:solidFill>
                <a:latin typeface="Arial" panose="020B0604020202020204" pitchFamily="34" charset="0"/>
                <a:cs typeface="Arial" panose="020B0604020202020204" pitchFamily="34" charset="0"/>
              </a:rPr>
              <a:t>Sekoia</a:t>
            </a:r>
            <a:r>
              <a:rPr lang="en-GB" sz="1000" dirty="0">
                <a:solidFill>
                  <a:schemeClr val="bg1"/>
                </a:solidFill>
                <a:latin typeface="Arial" panose="020B0604020202020204" pitchFamily="34" charset="0"/>
                <a:cs typeface="Arial" panose="020B0604020202020204" pitchFamily="34" charset="0"/>
              </a:rPr>
              <a:t> on 23 March 2023  </a:t>
            </a:r>
          </a:p>
        </p:txBody>
      </p:sp>
      <p:sp>
        <p:nvSpPr>
          <p:cNvPr id="12" name="TextBox 11">
            <a:extLst>
              <a:ext uri="{FF2B5EF4-FFF2-40B4-BE49-F238E27FC236}">
                <a16:creationId xmlns:a16="http://schemas.microsoft.com/office/drawing/2014/main" id="{6B69FC4F-FC64-B757-4AC4-D4EFA3191436}"/>
              </a:ext>
            </a:extLst>
          </p:cNvPr>
          <p:cNvSpPr txBox="1"/>
          <p:nvPr/>
        </p:nvSpPr>
        <p:spPr>
          <a:xfrm>
            <a:off x="111705" y="6639964"/>
            <a:ext cx="1794081"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*HTML view integration in progress</a:t>
            </a:r>
          </a:p>
        </p:txBody>
      </p:sp>
    </p:spTree>
    <p:extLst>
      <p:ext uri="{BB962C8B-B14F-4D97-AF65-F5344CB8AC3E}">
        <p14:creationId xmlns:p14="http://schemas.microsoft.com/office/powerpoint/2010/main" val="372623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64BAA-49DD-45B1-83DC-24633E115F84}"/>
              </a:ext>
            </a:extLst>
          </p:cNvPr>
          <p:cNvSpPr/>
          <p:nvPr/>
        </p:nvSpPr>
        <p:spPr>
          <a:xfrm>
            <a:off x="0" y="0"/>
            <a:ext cx="458087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57BBE8-7DA7-4696-8860-3E7C59DC7E01}"/>
              </a:ext>
            </a:extLst>
          </p:cNvPr>
          <p:cNvSpPr txBox="1"/>
          <p:nvPr/>
        </p:nvSpPr>
        <p:spPr>
          <a:xfrm>
            <a:off x="2201662" y="2834771"/>
            <a:ext cx="2263805" cy="523220"/>
          </a:xfrm>
          <a:prstGeom prst="rect">
            <a:avLst/>
          </a:prstGeom>
          <a:noFill/>
        </p:spPr>
        <p:txBody>
          <a:bodyPr wrap="square" rtlCol="0">
            <a:spAutoFit/>
          </a:bodyPr>
          <a:lstStyle/>
          <a:p>
            <a:r>
              <a:rPr lang="en-GB" sz="2800" b="1">
                <a:solidFill>
                  <a:schemeClr val="bg1"/>
                </a:solidFill>
              </a:rPr>
              <a:t>Appendix</a:t>
            </a:r>
          </a:p>
        </p:txBody>
      </p:sp>
      <p:cxnSp>
        <p:nvCxnSpPr>
          <p:cNvPr id="7" name="Straight Connector 6">
            <a:extLst>
              <a:ext uri="{FF2B5EF4-FFF2-40B4-BE49-F238E27FC236}">
                <a16:creationId xmlns:a16="http://schemas.microsoft.com/office/drawing/2014/main" id="{FF4B929B-CD1D-439E-A261-275F6E66847C}"/>
              </a:ext>
            </a:extLst>
          </p:cNvPr>
          <p:cNvCxnSpPr/>
          <p:nvPr/>
        </p:nvCxnSpPr>
        <p:spPr>
          <a:xfrm flipH="1">
            <a:off x="319596" y="3524435"/>
            <a:ext cx="39594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6B8481-486E-6455-7F3A-9D722649FA1B}"/>
              </a:ext>
            </a:extLst>
          </p:cNvPr>
          <p:cNvPicPr>
            <a:picLocks noChangeAspect="1"/>
          </p:cNvPicPr>
          <p:nvPr/>
        </p:nvPicPr>
        <p:blipFill>
          <a:blip r:embed="rId2"/>
          <a:stretch>
            <a:fillRect/>
          </a:stretch>
        </p:blipFill>
        <p:spPr>
          <a:xfrm>
            <a:off x="10110651" y="0"/>
            <a:ext cx="2081349" cy="729157"/>
          </a:xfrm>
          <a:prstGeom prst="rect">
            <a:avLst/>
          </a:prstGeom>
        </p:spPr>
      </p:pic>
    </p:spTree>
    <p:extLst>
      <p:ext uri="{BB962C8B-B14F-4D97-AF65-F5344CB8AC3E}">
        <p14:creationId xmlns:p14="http://schemas.microsoft.com/office/powerpoint/2010/main" val="246375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C79BB-E3FA-C276-39ED-B8683C3491E2}"/>
              </a:ext>
            </a:extLst>
          </p:cNvPr>
          <p:cNvSpPr>
            <a:spLocks noGrp="1"/>
          </p:cNvSpPr>
          <p:nvPr>
            <p:ph type="sldNum" sz="quarter" idx="12"/>
          </p:nvPr>
        </p:nvSpPr>
        <p:spPr/>
        <p:txBody>
          <a:bodyPr/>
          <a:lstStyle/>
          <a:p>
            <a:fld id="{E76F84FA-B8EB-462F-97BA-032CB76B4E3A}" type="slidenum">
              <a:rPr lang="en-GB" smtClean="0"/>
              <a:t>27</a:t>
            </a:fld>
            <a:endParaRPr lang="en-GB"/>
          </a:p>
        </p:txBody>
      </p:sp>
      <p:sp>
        <p:nvSpPr>
          <p:cNvPr id="4" name="Title 3">
            <a:extLst>
              <a:ext uri="{FF2B5EF4-FFF2-40B4-BE49-F238E27FC236}">
                <a16:creationId xmlns:a16="http://schemas.microsoft.com/office/drawing/2014/main" id="{25793A02-32AD-E7F7-4C77-F0AA8CC3A77F}"/>
              </a:ext>
            </a:extLst>
          </p:cNvPr>
          <p:cNvSpPr>
            <a:spLocks noGrp="1"/>
          </p:cNvSpPr>
          <p:nvPr>
            <p:ph type="title"/>
          </p:nvPr>
        </p:nvSpPr>
        <p:spPr>
          <a:xfrm>
            <a:off x="407368" y="390082"/>
            <a:ext cx="11377264" cy="543595"/>
          </a:xfrm>
        </p:spPr>
        <p:txBody>
          <a:bodyPr>
            <a:normAutofit fontScale="90000"/>
          </a:bodyPr>
          <a:lstStyle/>
          <a:p>
            <a:r>
              <a:rPr lang="en-GB" dirty="0"/>
              <a:t>Features at a Glance</a:t>
            </a:r>
          </a:p>
        </p:txBody>
      </p:sp>
      <p:graphicFrame>
        <p:nvGraphicFramePr>
          <p:cNvPr id="5" name="Table 5">
            <a:extLst>
              <a:ext uri="{FF2B5EF4-FFF2-40B4-BE49-F238E27FC236}">
                <a16:creationId xmlns:a16="http://schemas.microsoft.com/office/drawing/2014/main" id="{B6D8277F-F756-BC98-7176-1A83FF4E4679}"/>
              </a:ext>
            </a:extLst>
          </p:cNvPr>
          <p:cNvGraphicFramePr>
            <a:graphicFrameLocks/>
          </p:cNvGraphicFramePr>
          <p:nvPr>
            <p:extLst>
              <p:ext uri="{D42A27DB-BD31-4B8C-83A1-F6EECF244321}">
                <p14:modId xmlns:p14="http://schemas.microsoft.com/office/powerpoint/2010/main" val="3117872007"/>
              </p:ext>
            </p:extLst>
          </p:nvPr>
        </p:nvGraphicFramePr>
        <p:xfrm>
          <a:off x="-1" y="1158240"/>
          <a:ext cx="12192000" cy="5699760"/>
        </p:xfrm>
        <a:graphic>
          <a:graphicData uri="http://schemas.openxmlformats.org/drawingml/2006/table">
            <a:tbl>
              <a:tblPr firstRow="1" bandRow="1">
                <a:tableStyleId>{5C22544A-7EE6-4342-B048-85BDC9FD1C3A}</a:tableStyleId>
              </a:tblPr>
              <a:tblGrid>
                <a:gridCol w="1841500">
                  <a:extLst>
                    <a:ext uri="{9D8B030D-6E8A-4147-A177-3AD203B41FA5}">
                      <a16:colId xmlns:a16="http://schemas.microsoft.com/office/drawing/2014/main" val="2751756871"/>
                    </a:ext>
                  </a:extLst>
                </a:gridCol>
                <a:gridCol w="1584824">
                  <a:extLst>
                    <a:ext uri="{9D8B030D-6E8A-4147-A177-3AD203B41FA5}">
                      <a16:colId xmlns:a16="http://schemas.microsoft.com/office/drawing/2014/main" val="2977102291"/>
                    </a:ext>
                  </a:extLst>
                </a:gridCol>
                <a:gridCol w="1470464">
                  <a:extLst>
                    <a:ext uri="{9D8B030D-6E8A-4147-A177-3AD203B41FA5}">
                      <a16:colId xmlns:a16="http://schemas.microsoft.com/office/drawing/2014/main" val="2398357926"/>
                    </a:ext>
                  </a:extLst>
                </a:gridCol>
                <a:gridCol w="1823803">
                  <a:extLst>
                    <a:ext uri="{9D8B030D-6E8A-4147-A177-3AD203B41FA5}">
                      <a16:colId xmlns:a16="http://schemas.microsoft.com/office/drawing/2014/main" val="1279803320"/>
                    </a:ext>
                  </a:extLst>
                </a:gridCol>
                <a:gridCol w="1823803">
                  <a:extLst>
                    <a:ext uri="{9D8B030D-6E8A-4147-A177-3AD203B41FA5}">
                      <a16:colId xmlns:a16="http://schemas.microsoft.com/office/drawing/2014/main" val="3003256051"/>
                    </a:ext>
                  </a:extLst>
                </a:gridCol>
                <a:gridCol w="1823803">
                  <a:extLst>
                    <a:ext uri="{9D8B030D-6E8A-4147-A177-3AD203B41FA5}">
                      <a16:colId xmlns:a16="http://schemas.microsoft.com/office/drawing/2014/main" val="526830796"/>
                    </a:ext>
                  </a:extLst>
                </a:gridCol>
                <a:gridCol w="1823803">
                  <a:extLst>
                    <a:ext uri="{9D8B030D-6E8A-4147-A177-3AD203B41FA5}">
                      <a16:colId xmlns:a16="http://schemas.microsoft.com/office/drawing/2014/main" val="1488907830"/>
                    </a:ext>
                  </a:extLst>
                </a:gridCol>
              </a:tblGrid>
              <a:tr h="173330">
                <a:tc>
                  <a:txBody>
                    <a:bodyPr/>
                    <a:lstStyle/>
                    <a:p>
                      <a:endParaRPr lang="en-GB" sz="14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dirty="0">
                          <a:latin typeface="Arial" panose="020B0604020202020204" pitchFamily="34" charset="0"/>
                          <a:cs typeface="Arial" panose="020B0604020202020204" pitchFamily="34" charset="0"/>
                        </a:rPr>
                        <a:t>Suitable for Care Homes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Suitable for Domiciliary 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Devices can be supplied</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Software can work offline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Supplier supports data migration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a:r>
                        <a:rPr lang="en-GB" sz="1050" dirty="0">
                          <a:latin typeface="Arial" panose="020B0604020202020204" pitchFamily="34" charset="0"/>
                          <a:cs typeface="Arial" panose="020B0604020202020204" pitchFamily="34" charset="0"/>
                        </a:rPr>
                        <a:t>On demand eLearning platform available</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785479990"/>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Access Care/Clinical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5044613"/>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Access Care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6673908"/>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birdie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938983"/>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Carebeans</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1053974"/>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Careberry</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0252324"/>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Care Control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171608"/>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Care 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3618772"/>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CareLineLive</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797883"/>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Cura</a:t>
                      </a:r>
                      <a:r>
                        <a:rPr lang="en-GB" sz="1050" b="1" dirty="0">
                          <a:solidFill>
                            <a:schemeClr val="bg1"/>
                          </a:solidFill>
                          <a:latin typeface="Arial" panose="020B0604020202020204" pitchFamily="34" charset="0"/>
                          <a:cs typeface="Arial" panose="020B0604020202020204" pitchFamily="34" charset="0"/>
                        </a:rPr>
                        <a:t>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881501"/>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Dom Portal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233732"/>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Fusion </a:t>
                      </a:r>
                      <a:r>
                        <a:rPr lang="en-GB" sz="1050" b="1" dirty="0" err="1">
                          <a:solidFill>
                            <a:schemeClr val="bg1"/>
                          </a:solidFill>
                          <a:latin typeface="Arial" panose="020B0604020202020204" pitchFamily="34" charset="0"/>
                          <a:cs typeface="Arial" panose="020B0604020202020204" pitchFamily="34" charset="0"/>
                        </a:rPr>
                        <a:t>eCare</a:t>
                      </a:r>
                      <a:r>
                        <a:rPr lang="en-GB" sz="1050" b="1" dirty="0">
                          <a:solidFill>
                            <a:schemeClr val="bg1"/>
                          </a:solidFill>
                          <a:latin typeface="Arial" panose="020B0604020202020204" pitchFamily="34" charset="0"/>
                          <a:cs typeface="Arial" panose="020B0604020202020204" pitchFamily="34" charset="0"/>
                        </a:rPr>
                        <a:t>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231427"/>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iPlanit</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410923"/>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KareInn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805397"/>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Log my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4166404"/>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Nourish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5260497"/>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OneTouch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422993"/>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PASS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1139658"/>
                  </a:ext>
                </a:extLst>
              </a:tr>
              <a:tr h="0">
                <a:tc>
                  <a:txBody>
                    <a:bodyPr/>
                    <a:lstStyle/>
                    <a:p>
                      <a:pPr marL="0" indent="0" algn="r">
                        <a:buFont typeface="Arial" panose="020B0604020202020204" pitchFamily="34" charset="0"/>
                        <a:buNone/>
                      </a:pPr>
                      <a:r>
                        <a:rPr lang="en-GB" sz="1050" b="1" dirty="0">
                          <a:solidFill>
                            <a:schemeClr val="bg1"/>
                          </a:solidFill>
                          <a:latin typeface="Arial" panose="020B0604020202020204" pitchFamily="34" charset="0"/>
                          <a:cs typeface="Arial" panose="020B0604020202020204" pitchFamily="34" charset="0"/>
                        </a:rPr>
                        <a:t>Person Centred Software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0862713"/>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Qwikify</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100" b="0" i="0" kern="1200" dirty="0">
                          <a:solidFill>
                            <a:schemeClr val="tx1"/>
                          </a:solidFill>
                          <a:effectLst/>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889336"/>
                  </a:ext>
                </a:extLst>
              </a:tr>
              <a:tr h="0">
                <a:tc>
                  <a:txBody>
                    <a:bodyPr/>
                    <a:lstStyle/>
                    <a:p>
                      <a:pPr marL="0" indent="0" algn="r">
                        <a:buFont typeface="Arial" panose="020B0604020202020204" pitchFamily="34" charset="0"/>
                        <a:buNone/>
                      </a:pPr>
                      <a:r>
                        <a:rPr lang="en-GB" sz="1050" b="1" dirty="0" err="1">
                          <a:solidFill>
                            <a:schemeClr val="bg1"/>
                          </a:solidFill>
                          <a:latin typeface="Arial" panose="020B0604020202020204" pitchFamily="34" charset="0"/>
                          <a:cs typeface="Arial" panose="020B0604020202020204" pitchFamily="34" charset="0"/>
                        </a:rPr>
                        <a:t>Sekoia</a:t>
                      </a:r>
                      <a:endParaRPr lang="en-GB" sz="105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lang="en-GB" sz="120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7365526"/>
                  </a:ext>
                </a:extLst>
              </a:tr>
            </a:tbl>
          </a:graphicData>
        </a:graphic>
      </p:graphicFrame>
    </p:spTree>
    <p:extLst>
      <p:ext uri="{BB962C8B-B14F-4D97-AF65-F5344CB8AC3E}">
        <p14:creationId xmlns:p14="http://schemas.microsoft.com/office/powerpoint/2010/main" val="235646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C79BB-E3FA-C276-39ED-B8683C3491E2}"/>
              </a:ext>
            </a:extLst>
          </p:cNvPr>
          <p:cNvSpPr>
            <a:spLocks noGrp="1"/>
          </p:cNvSpPr>
          <p:nvPr>
            <p:ph type="sldNum" sz="quarter" idx="12"/>
          </p:nvPr>
        </p:nvSpPr>
        <p:spPr/>
        <p:txBody>
          <a:bodyPr/>
          <a:lstStyle/>
          <a:p>
            <a:fld id="{E76F84FA-B8EB-462F-97BA-032CB76B4E3A}" type="slidenum">
              <a:rPr lang="en-GB" smtClean="0"/>
              <a:t>28</a:t>
            </a:fld>
            <a:endParaRPr lang="en-GB" dirty="0"/>
          </a:p>
        </p:txBody>
      </p:sp>
      <p:graphicFrame>
        <p:nvGraphicFramePr>
          <p:cNvPr id="5" name="Content Placeholder 4">
            <a:extLst>
              <a:ext uri="{FF2B5EF4-FFF2-40B4-BE49-F238E27FC236}">
                <a16:creationId xmlns:a16="http://schemas.microsoft.com/office/drawing/2014/main" id="{B3112DF4-50F4-16E6-3CA4-42BB4BAE0ABF}"/>
              </a:ext>
            </a:extLst>
          </p:cNvPr>
          <p:cNvGraphicFramePr>
            <a:graphicFrameLocks noGrp="1"/>
          </p:cNvGraphicFramePr>
          <p:nvPr>
            <p:ph idx="1"/>
            <p:extLst>
              <p:ext uri="{D42A27DB-BD31-4B8C-83A1-F6EECF244321}">
                <p14:modId xmlns:p14="http://schemas.microsoft.com/office/powerpoint/2010/main" val="510778133"/>
              </p:ext>
            </p:extLst>
          </p:nvPr>
        </p:nvGraphicFramePr>
        <p:xfrm>
          <a:off x="279400" y="1326191"/>
          <a:ext cx="11633200" cy="4770120"/>
        </p:xfrm>
        <a:graphic>
          <a:graphicData uri="http://schemas.openxmlformats.org/drawingml/2006/table">
            <a:tbl>
              <a:tblPr firstRow="1" bandRow="1">
                <a:tableStyleId>{5C22544A-7EE6-4342-B048-85BDC9FD1C3A}</a:tableStyleId>
              </a:tblPr>
              <a:tblGrid>
                <a:gridCol w="2732981">
                  <a:extLst>
                    <a:ext uri="{9D8B030D-6E8A-4147-A177-3AD203B41FA5}">
                      <a16:colId xmlns:a16="http://schemas.microsoft.com/office/drawing/2014/main" val="3538153994"/>
                    </a:ext>
                  </a:extLst>
                </a:gridCol>
                <a:gridCol w="3490019">
                  <a:extLst>
                    <a:ext uri="{9D8B030D-6E8A-4147-A177-3AD203B41FA5}">
                      <a16:colId xmlns:a16="http://schemas.microsoft.com/office/drawing/2014/main" val="4019874814"/>
                    </a:ext>
                  </a:extLst>
                </a:gridCol>
                <a:gridCol w="2723608">
                  <a:extLst>
                    <a:ext uri="{9D8B030D-6E8A-4147-A177-3AD203B41FA5}">
                      <a16:colId xmlns:a16="http://schemas.microsoft.com/office/drawing/2014/main" val="3374104224"/>
                    </a:ext>
                  </a:extLst>
                </a:gridCol>
                <a:gridCol w="2686592">
                  <a:extLst>
                    <a:ext uri="{9D8B030D-6E8A-4147-A177-3AD203B41FA5}">
                      <a16:colId xmlns:a16="http://schemas.microsoft.com/office/drawing/2014/main" val="2761323021"/>
                    </a:ext>
                  </a:extLst>
                </a:gridCol>
              </a:tblGrid>
              <a:tr h="0">
                <a:tc>
                  <a:txBody>
                    <a:bodyPr/>
                    <a:lstStyle/>
                    <a:p>
                      <a:pPr marL="0" indent="0" algn="ctr">
                        <a:buFont typeface="Arial" panose="020B0604020202020204" pitchFamily="34" charset="0"/>
                        <a:buNone/>
                      </a:pPr>
                      <a:r>
                        <a:rPr lang="en-GB" sz="1600" b="1" dirty="0">
                          <a:solidFill>
                            <a:schemeClr val="bg1"/>
                          </a:solidFill>
                          <a:latin typeface="Arial" panose="020B0604020202020204" pitchFamily="34" charset="0"/>
                          <a:cs typeface="Arial" panose="020B0604020202020204" pitchFamily="34" charset="0"/>
                        </a:rPr>
                        <a:t>Supplier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Contact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Website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Assured List Profile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881726026"/>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Access Care/Clinical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
                        </a:rPr>
                        <a:t>lloyd.evans@theaccessgroup.com</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07808 774136</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
                        </a:rPr>
                        <a:t>https://www.theaccessgroup.com/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4"/>
                        </a:rPr>
                        <a:t>https://beta.digitisingsocialcare.co.uk/assured-solutions/access-care-clinical</a:t>
                      </a:r>
                      <a:r>
                        <a:rPr lang="en-GB" sz="1050" dirty="0">
                          <a:solidFill>
                            <a:schemeClr val="tx1"/>
                          </a:solidFill>
                          <a:latin typeface="Arial" panose="020B0604020202020204" pitchFamily="34" charset="0"/>
                          <a:cs typeface="Arial" panose="020B0604020202020204" pitchFamily="34"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3003115"/>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Access Care Planning</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5"/>
                        </a:rPr>
                        <a:t>victoria.myers@theaccessgroup.com</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6"/>
                        </a:rPr>
                        <a:t>kristaps.bumburs@theaccessgroup.com</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kern="1200" dirty="0">
                          <a:solidFill>
                            <a:schemeClr val="dk1"/>
                          </a:solidFill>
                          <a:effectLst/>
                          <a:latin typeface="Arial" panose="020B0604020202020204" pitchFamily="34" charset="0"/>
                          <a:ea typeface="+mn-ea"/>
                          <a:cs typeface="Arial" panose="020B0604020202020204" pitchFamily="34" charset="0"/>
                        </a:rPr>
                        <a:t>0845 345 3300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a:latin typeface="Arial" panose="020B0604020202020204" pitchFamily="34" charset="0"/>
                          <a:cs typeface="Arial" panose="020B0604020202020204" pitchFamily="34" charset="0"/>
                          <a:hlinkClick r:id="rId3"/>
                        </a:rPr>
                        <a:t>https://www.theaccessgroup.com/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a:solidFill>
                            <a:schemeClr val="tx1"/>
                          </a:solidFill>
                          <a:latin typeface="Arial" panose="020B0604020202020204" pitchFamily="34" charset="0"/>
                          <a:cs typeface="Arial" panose="020B0604020202020204" pitchFamily="34" charset="0"/>
                          <a:hlinkClick r:id="rId7"/>
                        </a:rPr>
                        <a:t>https://beta.digitisingsocialcare.co.uk/assured-solutions/access-care-planning</a:t>
                      </a:r>
                      <a:r>
                        <a:rPr lang="en-GB" sz="1050" dirty="0">
                          <a:solidFill>
                            <a:schemeClr val="tx1"/>
                          </a:solidFill>
                          <a:latin typeface="Arial" panose="020B0604020202020204" pitchFamily="34" charset="0"/>
                          <a:cs typeface="Arial" panose="020B0604020202020204" pitchFamily="34"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22939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Birdie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err="1">
                          <a:solidFill>
                            <a:schemeClr val="dk1"/>
                          </a:solidFill>
                          <a:effectLst/>
                          <a:latin typeface="Arial" panose="020B0604020202020204" pitchFamily="34" charset="0"/>
                          <a:ea typeface="+mn-ea"/>
                          <a:cs typeface="Arial" panose="020B0604020202020204" pitchFamily="34" charset="0"/>
                          <a:hlinkClick r:id="rId8"/>
                        </a:rPr>
                        <a:t>enquiries.dps@birdie.care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9"/>
                        </a:rPr>
                        <a:t>https://www.birdie.care/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0"/>
                        </a:rPr>
                        <a:t>https://beta.digitisingsocialcare.co.uk/assured-solutions/birdie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6386219"/>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Carebeans</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1"/>
                        </a:rPr>
                        <a:t>jeremy@carebeans.co.uk</a:t>
                      </a:r>
                      <a:r>
                        <a:rPr lang="en-GB" sz="1050" b="0" i="0" kern="1200" dirty="0">
                          <a:solidFill>
                            <a:schemeClr val="dk1"/>
                          </a:solidFill>
                          <a:effectLst/>
                          <a:latin typeface="Arial" panose="020B0604020202020204" pitchFamily="34" charset="0"/>
                          <a:ea typeface="+mn-ea"/>
                          <a:cs typeface="Arial" panose="020B0604020202020204" pitchFamily="34" charset="0"/>
                        </a:rPr>
                        <a:t>; </a:t>
                      </a:r>
                      <a:r>
                        <a:rPr lang="en-GB" sz="1050" b="0" i="0" u="sng" kern="1200" dirty="0">
                          <a:solidFill>
                            <a:schemeClr val="dk1"/>
                          </a:solidFill>
                          <a:effectLst/>
                          <a:latin typeface="Arial" panose="020B0604020202020204" pitchFamily="34" charset="0"/>
                          <a:ea typeface="+mn-ea"/>
                          <a:cs typeface="Arial" panose="020B0604020202020204" pitchFamily="34" charset="0"/>
                          <a:hlinkClick r:id="rId12"/>
                        </a:rPr>
                        <a:t>carl@carebeans.co.uk</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01925 386802</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13"/>
                        </a:rPr>
                        <a:t>https://www.carebeans.co.uk/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4"/>
                        </a:rPr>
                        <a:t>https://beta.digitisingsocialcare.co.uk/assured-solutions/carebeans-care-software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842215"/>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Careberry</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5"/>
                        </a:rPr>
                        <a:t>info@mycareberry.com</a:t>
                      </a:r>
                      <a:r>
                        <a:rPr lang="en-GB" sz="1050" b="0" i="0" u="sng" strike="noStrike" kern="1200" dirty="0">
                          <a:solidFill>
                            <a:schemeClr val="dk1"/>
                          </a:solidFill>
                          <a:effectLst/>
                          <a:latin typeface="Arial" panose="020B0604020202020204" pitchFamily="34" charset="0"/>
                          <a:ea typeface="+mn-ea"/>
                          <a:cs typeface="Arial" panose="020B0604020202020204" pitchFamily="34" charset="0"/>
                        </a:rPr>
                        <a:t> </a:t>
                      </a: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0330 880 1090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16"/>
                        </a:rPr>
                        <a:t>https://mycareberry.com/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7"/>
                        </a:rPr>
                        <a:t>https://beta.digitisingsocialcare.co.uk/assured-solutions/careberry-software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33756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Care Control Systems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18"/>
                        </a:rPr>
                        <a:t>sales@carecontrolsystems.co.uk</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01822 738100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19"/>
                        </a:rPr>
                        <a:t>carecontrolsystems.co.uk</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0"/>
                        </a:rPr>
                        <a:t>https://beta.digitisingsocialcare.co.uk/assured-solutions/care-control-systems</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078844"/>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Care Vision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1"/>
                        </a:rPr>
                        <a:t>rishi@care-vision.co.uk</a:t>
                      </a:r>
                      <a:r>
                        <a:rPr lang="en-GB" sz="1050" b="0" i="0" kern="1200" dirty="0">
                          <a:solidFill>
                            <a:schemeClr val="dk1"/>
                          </a:solidFill>
                          <a:effectLst/>
                          <a:latin typeface="Arial" panose="020B0604020202020204" pitchFamily="34" charset="0"/>
                          <a:ea typeface="+mn-ea"/>
                          <a:cs typeface="Arial" panose="020B0604020202020204" pitchFamily="34" charset="0"/>
                        </a:rPr>
                        <a:t>   </a:t>
                      </a:r>
                      <a:br>
                        <a:rPr lang="en-GB" sz="1050" dirty="0">
                          <a:latin typeface="Arial" panose="020B0604020202020204" pitchFamily="34" charset="0"/>
                          <a:cs typeface="Arial" panose="020B0604020202020204" pitchFamily="34" charset="0"/>
                        </a:rPr>
                      </a:br>
                      <a:r>
                        <a:rPr lang="en-GB" sz="1050" b="0" i="0" kern="1200" dirty="0">
                          <a:solidFill>
                            <a:schemeClr val="dk1"/>
                          </a:solidFill>
                          <a:effectLst/>
                          <a:latin typeface="Arial" panose="020B0604020202020204" pitchFamily="34" charset="0"/>
                          <a:ea typeface="+mn-ea"/>
                          <a:cs typeface="Arial" panose="020B0604020202020204" pitchFamily="34" charset="0"/>
                        </a:rPr>
                        <a:t>020 8768 9809</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2"/>
                        </a:rPr>
                        <a:t>care-vision.co.uk</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3"/>
                        </a:rPr>
                        <a:t>https://beta.digitisingsocialcare.co.uk/assured-solutions/care-vision</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1405307"/>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CareLineLive</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Sales: </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4"/>
                        </a:rPr>
                        <a:t>sales+dsc@carelinelive.com</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03300 885 767</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u="none" kern="1200" dirty="0">
                          <a:solidFill>
                            <a:schemeClr val="dk1"/>
                          </a:solidFill>
                          <a:effectLst/>
                          <a:latin typeface="Arial" panose="020B0604020202020204" pitchFamily="34" charset="0"/>
                          <a:ea typeface="+mn-ea"/>
                          <a:cs typeface="Arial" panose="020B0604020202020204" pitchFamily="34" charset="0"/>
                        </a:rPr>
                        <a:t>SDR Team Lead:</a:t>
                      </a:r>
                    </a:p>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25"/>
                        </a:rPr>
                        <a:t>gg@carelinelive.com</a:t>
                      </a:r>
                      <a:r>
                        <a:rPr lang="en-GB" sz="1050" b="0" i="0" u="non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03300 885 767</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26"/>
                        </a:rPr>
                        <a:t>https://carelinelive.com/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7"/>
                        </a:rPr>
                        <a:t>https://beta.digitisingsocialcare.co.uk/assured-solutions/carelinelive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581941"/>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Cura</a:t>
                      </a:r>
                      <a:r>
                        <a:rPr lang="en-GB" sz="1200" b="1" dirty="0">
                          <a:solidFill>
                            <a:schemeClr val="tx1"/>
                          </a:solidFill>
                          <a:latin typeface="Arial" panose="020B0604020202020204" pitchFamily="34" charset="0"/>
                          <a:cs typeface="Arial" panose="020B0604020202020204" pitchFamily="34" charset="0"/>
                        </a:rPr>
                        <a:t> Systems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err="1">
                          <a:solidFill>
                            <a:schemeClr val="dk1"/>
                          </a:solidFill>
                          <a:effectLst/>
                          <a:latin typeface="Arial" panose="020B0604020202020204" pitchFamily="34" charset="0"/>
                          <a:ea typeface="+mn-ea"/>
                          <a:cs typeface="Arial" panose="020B0604020202020204" pitchFamily="34" charset="0"/>
                          <a:hlinkClick r:id="rId28"/>
                        </a:rPr>
                        <a:t>John.rowley@cura.systems</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020 3621 9111</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29"/>
                        </a:rPr>
                        <a:t>https://cura.systems/</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30"/>
                        </a:rPr>
                        <a:t>https://beta.digitisingsocialcare.co.uk/assured-solutions/cura-systems</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1055048"/>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Dom Portal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A G Prashant: </a:t>
                      </a:r>
                      <a:r>
                        <a:rPr lang="en-GB" sz="1050" b="0" i="0" u="sng" strike="noStrike" kern="1200" dirty="0" err="1">
                          <a:solidFill>
                            <a:schemeClr val="dk1"/>
                          </a:solidFill>
                          <a:effectLst/>
                          <a:latin typeface="Arial" panose="020B0604020202020204" pitchFamily="34" charset="0"/>
                          <a:ea typeface="+mn-ea"/>
                          <a:cs typeface="Arial" panose="020B0604020202020204" pitchFamily="34" charset="0"/>
                          <a:hlinkClick r:id="rId31"/>
                        </a:rPr>
                        <a:t>manager@domportal.care</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+44 782 201 3140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2"/>
                        </a:rPr>
                        <a:t>https://www.domportal.care/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33"/>
                        </a:rPr>
                        <a:t>https://beta.digitisingsocialcare.co.uk/assured-solutions/dom-portal</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760229"/>
                  </a:ext>
                </a:extLst>
              </a:tr>
            </a:tbl>
          </a:graphicData>
        </a:graphic>
      </p:graphicFrame>
      <p:sp>
        <p:nvSpPr>
          <p:cNvPr id="4" name="Title 3">
            <a:extLst>
              <a:ext uri="{FF2B5EF4-FFF2-40B4-BE49-F238E27FC236}">
                <a16:creationId xmlns:a16="http://schemas.microsoft.com/office/drawing/2014/main" id="{25793A02-32AD-E7F7-4C77-F0AA8CC3A77F}"/>
              </a:ext>
            </a:extLst>
          </p:cNvPr>
          <p:cNvSpPr>
            <a:spLocks noGrp="1"/>
          </p:cNvSpPr>
          <p:nvPr>
            <p:ph type="title"/>
          </p:nvPr>
        </p:nvSpPr>
        <p:spPr>
          <a:xfrm>
            <a:off x="407368" y="390082"/>
            <a:ext cx="11377264" cy="543595"/>
          </a:xfrm>
        </p:spPr>
        <p:txBody>
          <a:bodyPr>
            <a:normAutofit fontScale="90000"/>
          </a:bodyPr>
          <a:lstStyle/>
          <a:p>
            <a:r>
              <a:rPr lang="en-GB" dirty="0"/>
              <a:t>Assured Solutions Contacts and Information</a:t>
            </a:r>
          </a:p>
        </p:txBody>
      </p:sp>
    </p:spTree>
    <p:extLst>
      <p:ext uri="{BB962C8B-B14F-4D97-AF65-F5344CB8AC3E}">
        <p14:creationId xmlns:p14="http://schemas.microsoft.com/office/powerpoint/2010/main" val="4026987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C79BB-E3FA-C276-39ED-B8683C3491E2}"/>
              </a:ext>
            </a:extLst>
          </p:cNvPr>
          <p:cNvSpPr>
            <a:spLocks noGrp="1"/>
          </p:cNvSpPr>
          <p:nvPr>
            <p:ph type="sldNum" sz="quarter" idx="12"/>
          </p:nvPr>
        </p:nvSpPr>
        <p:spPr/>
        <p:txBody>
          <a:bodyPr/>
          <a:lstStyle/>
          <a:p>
            <a:fld id="{E76F84FA-B8EB-462F-97BA-032CB76B4E3A}" type="slidenum">
              <a:rPr lang="en-GB" smtClean="0"/>
              <a:t>29</a:t>
            </a:fld>
            <a:endParaRPr lang="en-GB" dirty="0"/>
          </a:p>
        </p:txBody>
      </p:sp>
      <p:graphicFrame>
        <p:nvGraphicFramePr>
          <p:cNvPr id="5" name="Content Placeholder 4">
            <a:extLst>
              <a:ext uri="{FF2B5EF4-FFF2-40B4-BE49-F238E27FC236}">
                <a16:creationId xmlns:a16="http://schemas.microsoft.com/office/drawing/2014/main" id="{B3112DF4-50F4-16E6-3CA4-42BB4BAE0ABF}"/>
              </a:ext>
            </a:extLst>
          </p:cNvPr>
          <p:cNvGraphicFramePr>
            <a:graphicFrameLocks noGrp="1"/>
          </p:cNvGraphicFramePr>
          <p:nvPr>
            <p:ph idx="1"/>
            <p:extLst>
              <p:ext uri="{D42A27DB-BD31-4B8C-83A1-F6EECF244321}">
                <p14:modId xmlns:p14="http://schemas.microsoft.com/office/powerpoint/2010/main" val="3259551261"/>
              </p:ext>
            </p:extLst>
          </p:nvPr>
        </p:nvGraphicFramePr>
        <p:xfrm>
          <a:off x="279400" y="1326191"/>
          <a:ext cx="11633200" cy="4610100"/>
        </p:xfrm>
        <a:graphic>
          <a:graphicData uri="http://schemas.openxmlformats.org/drawingml/2006/table">
            <a:tbl>
              <a:tblPr firstRow="1" bandRow="1">
                <a:tableStyleId>{5C22544A-7EE6-4342-B048-85BDC9FD1C3A}</a:tableStyleId>
              </a:tblPr>
              <a:tblGrid>
                <a:gridCol w="2732981">
                  <a:extLst>
                    <a:ext uri="{9D8B030D-6E8A-4147-A177-3AD203B41FA5}">
                      <a16:colId xmlns:a16="http://schemas.microsoft.com/office/drawing/2014/main" val="3538153994"/>
                    </a:ext>
                  </a:extLst>
                </a:gridCol>
                <a:gridCol w="3769419">
                  <a:extLst>
                    <a:ext uri="{9D8B030D-6E8A-4147-A177-3AD203B41FA5}">
                      <a16:colId xmlns:a16="http://schemas.microsoft.com/office/drawing/2014/main" val="4019874814"/>
                    </a:ext>
                  </a:extLst>
                </a:gridCol>
                <a:gridCol w="2444208">
                  <a:extLst>
                    <a:ext uri="{9D8B030D-6E8A-4147-A177-3AD203B41FA5}">
                      <a16:colId xmlns:a16="http://schemas.microsoft.com/office/drawing/2014/main" val="3374104224"/>
                    </a:ext>
                  </a:extLst>
                </a:gridCol>
                <a:gridCol w="2686592">
                  <a:extLst>
                    <a:ext uri="{9D8B030D-6E8A-4147-A177-3AD203B41FA5}">
                      <a16:colId xmlns:a16="http://schemas.microsoft.com/office/drawing/2014/main" val="2761323021"/>
                    </a:ext>
                  </a:extLst>
                </a:gridCol>
              </a:tblGrid>
              <a:tr h="0">
                <a:tc>
                  <a:txBody>
                    <a:bodyPr/>
                    <a:lstStyle/>
                    <a:p>
                      <a:pPr marL="0" indent="0" algn="ctr">
                        <a:buFont typeface="Arial" panose="020B0604020202020204" pitchFamily="34" charset="0"/>
                        <a:buNone/>
                      </a:pPr>
                      <a:r>
                        <a:rPr lang="en-GB" sz="1600" b="1" dirty="0">
                          <a:solidFill>
                            <a:schemeClr val="bg1"/>
                          </a:solidFill>
                          <a:latin typeface="Arial" panose="020B0604020202020204" pitchFamily="34" charset="0"/>
                          <a:cs typeface="Arial" panose="020B0604020202020204" pitchFamily="34" charset="0"/>
                        </a:rPr>
                        <a:t>Supplier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Contact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Website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tc>
                  <a:txBody>
                    <a:bodyPr/>
                    <a:lstStyle/>
                    <a:p>
                      <a:pPr marL="0" indent="0" algn="ctr">
                        <a:buFont typeface="Arial" panose="020B0604020202020204" pitchFamily="34" charset="0"/>
                        <a:buNone/>
                      </a:pPr>
                      <a:r>
                        <a:rPr lang="en-GB" sz="1600" dirty="0">
                          <a:solidFill>
                            <a:schemeClr val="bg1"/>
                          </a:solidFill>
                          <a:latin typeface="Arial" panose="020B0604020202020204" pitchFamily="34" charset="0"/>
                          <a:cs typeface="Arial" panose="020B0604020202020204" pitchFamily="34" charset="0"/>
                        </a:rPr>
                        <a:t>Assured List Profile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881726026"/>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Fusion </a:t>
                      </a:r>
                      <a:r>
                        <a:rPr lang="en-GB" sz="1200" b="1" dirty="0" err="1">
                          <a:solidFill>
                            <a:schemeClr val="tx1"/>
                          </a:solidFill>
                          <a:latin typeface="Arial" panose="020B0604020202020204" pitchFamily="34" charset="0"/>
                          <a:cs typeface="Arial" panose="020B0604020202020204" pitchFamily="34" charset="0"/>
                        </a:rPr>
                        <a:t>eCare</a:t>
                      </a:r>
                      <a:r>
                        <a:rPr lang="en-GB" sz="1200" b="1" dirty="0">
                          <a:solidFill>
                            <a:schemeClr val="tx1"/>
                          </a:solidFill>
                          <a:latin typeface="Arial" panose="020B0604020202020204" pitchFamily="34" charset="0"/>
                          <a:cs typeface="Arial" panose="020B0604020202020204" pitchFamily="34" charset="0"/>
                        </a:rPr>
                        <a:t> Solutions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
                        </a:rPr>
                        <a:t>info@fusionecs.co.uk</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01133 979 555</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
                        </a:rPr>
                        <a:t>https://fusionecare.com/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4"/>
                        </a:rPr>
                        <a:t>https://beta.digitisingsocialcare.co.uk/assured-solutions/fusion-ecare-solutions-ltd</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3003115"/>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iPlanit</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5"/>
                        </a:rPr>
                        <a:t>enquiry@aspirico.com</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020 3693 7500</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6"/>
                        </a:rPr>
                        <a:t>https://aspirico.com/iplanit/</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7"/>
                        </a:rPr>
                        <a:t>https://beta.digitisingsocialcare.co.uk/assured-solutions/iplanit-aspirico</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22939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KareInn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Justine Ellory: </a:t>
                      </a:r>
                      <a:r>
                        <a:rPr lang="en-GB" sz="1050" b="0" i="0" u="sng" kern="1200" dirty="0">
                          <a:solidFill>
                            <a:schemeClr val="dk1"/>
                          </a:solidFill>
                          <a:effectLst/>
                          <a:latin typeface="Arial" panose="020B0604020202020204" pitchFamily="34" charset="0"/>
                          <a:ea typeface="+mn-ea"/>
                          <a:cs typeface="Arial" panose="020B0604020202020204" pitchFamily="34" charset="0"/>
                          <a:hlinkClick r:id="rId8"/>
                        </a:rPr>
                        <a:t>hello@kareinn.com</a:t>
                      </a:r>
                      <a:endParaRPr lang="en-GB" sz="1050" b="0" i="0" u="sng"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0800 970 5185</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9"/>
                        </a:rPr>
                        <a:t>https://kareinn.com/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0"/>
                        </a:rPr>
                        <a:t>https://beta.digitisingsocialcare.co.uk/assured-solutions/kareinn</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6386219"/>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Log my Care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11"/>
                        </a:rPr>
                        <a:t>sales@logmycare.co.uk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rPr>
                        <a:t>https://www.logmycare.co.uk/</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2"/>
                        </a:rPr>
                        <a:t>https://beta.digitisingsocialcare.co.uk/assured-solutions/log-my-care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842215"/>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Nourish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13"/>
                        </a:rPr>
                        <a:t>getintouch@nourishcare.co.uk</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14"/>
                        </a:rPr>
                        <a:t>nourishcare.co.uk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5"/>
                        </a:rPr>
                        <a:t>https://beta.digitisingsocialcare.co.uk/assured-solutions/nourish</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337562"/>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OneTouch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rPr>
                        <a:t>Louis Coyne: </a:t>
                      </a: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6"/>
                        </a:rPr>
                        <a:t>louis@onetouchhealth.net</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+353 87 777 9598</a:t>
                      </a: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Cillian Kelleher: </a:t>
                      </a: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17"/>
                        </a:rPr>
                        <a:t>cillian@onetouchhealth.net</a:t>
                      </a:r>
                      <a:r>
                        <a:rPr lang="en-GB" sz="1050" b="0" i="0" u="none" strike="noStrike" kern="1200" dirty="0">
                          <a:solidFill>
                            <a:schemeClr val="dk1"/>
                          </a:solidFill>
                          <a:effectLst/>
                          <a:latin typeface="Arial" panose="020B0604020202020204" pitchFamily="34" charset="0"/>
                          <a:ea typeface="+mn-ea"/>
                          <a:cs typeface="Arial" panose="020B0604020202020204" pitchFamily="34" charset="0"/>
                        </a:rPr>
                        <a:t> / </a:t>
                      </a:r>
                      <a:r>
                        <a:rPr lang="en-GB" sz="1050" b="0" i="0" kern="1200" dirty="0">
                          <a:solidFill>
                            <a:schemeClr val="dk1"/>
                          </a:solidFill>
                          <a:effectLst/>
                          <a:latin typeface="Arial" panose="020B0604020202020204" pitchFamily="34" charset="0"/>
                          <a:ea typeface="+mn-ea"/>
                          <a:cs typeface="Arial" panose="020B0604020202020204" pitchFamily="34" charset="0"/>
                        </a:rPr>
                        <a:t>+353 87 777 9598</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18"/>
                        </a:rPr>
                        <a:t>https://www.onetouchhealth.net/</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19"/>
                        </a:rPr>
                        <a:t>https://beta.digitisingsocialcare.co.uk/assured-solutions/onetouch</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078844"/>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PASS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0"/>
                        </a:rPr>
                        <a:t>hello@everylifetechnologies.com</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21"/>
                        </a:rPr>
                        <a:t>everylifetechnologies.com/</a:t>
                      </a:r>
                      <a:r>
                        <a:rPr lang="en-GB" sz="1050" b="0" i="0" kern="1200" dirty="0">
                          <a:solidFill>
                            <a:schemeClr val="dk1"/>
                          </a:solidFill>
                          <a:effectLst/>
                          <a:latin typeface="Arial" panose="020B0604020202020204" pitchFamily="34" charset="0"/>
                          <a:ea typeface="+mn-ea"/>
                          <a:cs typeface="Arial" panose="020B0604020202020204" pitchFamily="34" charset="0"/>
                        </a:rPr>
                        <a:t>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2"/>
                        </a:rPr>
                        <a:t>https://beta.digitisingsocialcare.co.uk/assured-solutions/pass-everylife</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1405307"/>
                  </a:ext>
                </a:extLst>
              </a:tr>
              <a:tr h="0">
                <a:tc>
                  <a:txBody>
                    <a:bodyPr/>
                    <a:lstStyle/>
                    <a:p>
                      <a:pPr marL="0" indent="0" algn="r">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Person Centred Software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3"/>
                        </a:rPr>
                        <a:t>hello@personcentredsoftware.com</a:t>
                      </a:r>
                      <a:endParaRPr lang="en-GB" sz="1050" b="0" i="0" u="sng"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01483 357 657</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4"/>
                        </a:rPr>
                        <a:t>personcentredsoftware.com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5"/>
                        </a:rPr>
                        <a:t>https://beta.digitisingsocialcare.co.uk/assured-solutions/person-centred-software</a:t>
                      </a:r>
                      <a:r>
                        <a:rPr lang="en-GB" sz="1050" dirty="0">
                          <a:solidFill>
                            <a:schemeClr val="tx1"/>
                          </a:solidFill>
                          <a:latin typeface="Arial" panose="020B0604020202020204" pitchFamily="34" charset="0"/>
                          <a:cs typeface="Arial" panose="020B0604020202020204" pitchFamily="34" charset="0"/>
                        </a:rPr>
                        <a:t>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581941"/>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Qwikify</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strike="noStrike" kern="1200" dirty="0">
                          <a:solidFill>
                            <a:schemeClr val="dk1"/>
                          </a:solidFill>
                          <a:effectLst/>
                          <a:latin typeface="Arial" panose="020B0604020202020204" pitchFamily="34" charset="0"/>
                          <a:ea typeface="+mn-ea"/>
                          <a:cs typeface="Arial" panose="020B0604020202020204" pitchFamily="34" charset="0"/>
                          <a:hlinkClick r:id="rId26"/>
                        </a:rPr>
                        <a:t>info@qwikify.com</a:t>
                      </a:r>
                      <a:r>
                        <a:rPr lang="en-GB" sz="1050" b="0" i="0" kern="1200" dirty="0">
                          <a:solidFill>
                            <a:schemeClr val="dk1"/>
                          </a:solidFill>
                          <a:effectLst/>
                          <a:latin typeface="Arial" panose="020B0604020202020204" pitchFamily="34" charset="0"/>
                          <a:ea typeface="+mn-ea"/>
                          <a:cs typeface="Arial" panose="020B0604020202020204" pitchFamily="34" charset="0"/>
                        </a:rPr>
                        <a:t> </a:t>
                      </a: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 0800 689 3596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b="0" i="0" u="sng" kern="1200" dirty="0">
                          <a:solidFill>
                            <a:schemeClr val="dk1"/>
                          </a:solidFill>
                          <a:effectLst/>
                          <a:latin typeface="Arial" panose="020B0604020202020204" pitchFamily="34" charset="0"/>
                          <a:ea typeface="+mn-ea"/>
                          <a:cs typeface="Arial" panose="020B0604020202020204" pitchFamily="34" charset="0"/>
                          <a:hlinkClick r:id="rId27"/>
                        </a:rPr>
                        <a:t>www.qwikify.com</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Arial" panose="020B0604020202020204" pitchFamily="34" charset="0"/>
                        <a:buNone/>
                      </a:pPr>
                      <a:r>
                        <a:rPr lang="en-GB" sz="1050" dirty="0">
                          <a:solidFill>
                            <a:schemeClr val="tx1"/>
                          </a:solidFill>
                          <a:latin typeface="Arial" panose="020B0604020202020204" pitchFamily="34" charset="0"/>
                          <a:cs typeface="Arial" panose="020B0604020202020204" pitchFamily="34" charset="0"/>
                          <a:hlinkClick r:id="rId28"/>
                        </a:rPr>
                        <a:t>https://beta.digitisingsocialcare.co.uk/assured-solutions/qwikify</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1055048"/>
                  </a:ext>
                </a:extLst>
              </a:tr>
              <a:tr h="0">
                <a:tc>
                  <a:txBody>
                    <a:bodyPr/>
                    <a:lstStyle/>
                    <a:p>
                      <a:pPr marL="0" indent="0" algn="r">
                        <a:buFont typeface="Arial" panose="020B0604020202020204" pitchFamily="34" charset="0"/>
                        <a:buNone/>
                      </a:pPr>
                      <a:r>
                        <a:rPr lang="en-GB" sz="1200" b="1" dirty="0" err="1">
                          <a:solidFill>
                            <a:schemeClr val="tx1"/>
                          </a:solidFill>
                          <a:latin typeface="Arial" panose="020B0604020202020204" pitchFamily="34" charset="0"/>
                          <a:cs typeface="Arial" panose="020B0604020202020204" pitchFamily="34" charset="0"/>
                        </a:rPr>
                        <a:t>Sekoia</a:t>
                      </a:r>
                      <a:endParaRPr lang="en-GB" sz="12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0" i="0" u="none" strike="noStrike" kern="1200" dirty="0">
                          <a:solidFill>
                            <a:schemeClr val="dk1"/>
                          </a:solidFill>
                          <a:effectLst/>
                          <a:latin typeface="Arial" panose="020B0604020202020204" pitchFamily="34" charset="0"/>
                          <a:ea typeface="+mn-ea"/>
                          <a:cs typeface="Arial" panose="020B0604020202020204" pitchFamily="34" charset="0"/>
                          <a:hlinkClick r:id="rId29"/>
                        </a:rPr>
                        <a:t>contact@sekoia.co.uk</a:t>
                      </a:r>
                      <a:endParaRPr lang="en-GB" sz="1050" b="0" i="0" u="none" strike="noStrike" kern="1200" dirty="0">
                        <a:solidFill>
                          <a:schemeClr val="dk1"/>
                        </a:solidFill>
                        <a:effectLst/>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050" b="0" i="0" kern="1200" dirty="0">
                          <a:solidFill>
                            <a:schemeClr val="dk1"/>
                          </a:solidFill>
                          <a:effectLst/>
                          <a:latin typeface="Arial" panose="020B0604020202020204" pitchFamily="34" charset="0"/>
                          <a:ea typeface="+mn-ea"/>
                          <a:cs typeface="Arial" panose="020B0604020202020204" pitchFamily="34" charset="0"/>
                        </a:rPr>
                        <a:t>(0)20 7751 4010 </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0"/>
                        </a:rPr>
                        <a:t>https://sekoia.co.uk/</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dirty="0">
                          <a:latin typeface="Arial" panose="020B0604020202020204" pitchFamily="34" charset="0"/>
                          <a:cs typeface="Arial" panose="020B0604020202020204" pitchFamily="34" charset="0"/>
                          <a:hlinkClick r:id="rId31"/>
                        </a:rPr>
                        <a:t>https://beta.digitisingsocialcare.co.uk/assured-solutions/sekoia-ltd</a:t>
                      </a:r>
                      <a:endParaRPr lang="en-GB" sz="1050"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2760229"/>
                  </a:ext>
                </a:extLst>
              </a:tr>
            </a:tbl>
          </a:graphicData>
        </a:graphic>
      </p:graphicFrame>
      <p:sp>
        <p:nvSpPr>
          <p:cNvPr id="4" name="Title 3">
            <a:extLst>
              <a:ext uri="{FF2B5EF4-FFF2-40B4-BE49-F238E27FC236}">
                <a16:creationId xmlns:a16="http://schemas.microsoft.com/office/drawing/2014/main" id="{25793A02-32AD-E7F7-4C77-F0AA8CC3A77F}"/>
              </a:ext>
            </a:extLst>
          </p:cNvPr>
          <p:cNvSpPr>
            <a:spLocks noGrp="1"/>
          </p:cNvSpPr>
          <p:nvPr>
            <p:ph type="title"/>
          </p:nvPr>
        </p:nvSpPr>
        <p:spPr>
          <a:xfrm>
            <a:off x="407368" y="390082"/>
            <a:ext cx="11377264" cy="543595"/>
          </a:xfrm>
        </p:spPr>
        <p:txBody>
          <a:bodyPr>
            <a:normAutofit fontScale="90000"/>
          </a:bodyPr>
          <a:lstStyle/>
          <a:p>
            <a:r>
              <a:rPr lang="en-GB" dirty="0"/>
              <a:t>Assured Solutions Contacts and Information</a:t>
            </a:r>
          </a:p>
        </p:txBody>
      </p:sp>
    </p:spTree>
    <p:extLst>
      <p:ext uri="{BB962C8B-B14F-4D97-AF65-F5344CB8AC3E}">
        <p14:creationId xmlns:p14="http://schemas.microsoft.com/office/powerpoint/2010/main" val="412069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F9D5B7-16C4-E549-2B4A-DB289F263CBF}"/>
              </a:ext>
            </a:extLst>
          </p:cNvPr>
          <p:cNvSpPr/>
          <p:nvPr/>
        </p:nvSpPr>
        <p:spPr>
          <a:xfrm>
            <a:off x="397989" y="5029200"/>
            <a:ext cx="11200415" cy="105116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D4807771-01A3-2DA6-05B1-AF22B9C55744}"/>
              </a:ext>
            </a:extLst>
          </p:cNvPr>
          <p:cNvSpPr>
            <a:spLocks noGrp="1"/>
          </p:cNvSpPr>
          <p:nvPr>
            <p:ph idx="1"/>
          </p:nvPr>
        </p:nvSpPr>
        <p:spPr>
          <a:xfrm>
            <a:off x="397989" y="1397237"/>
            <a:ext cx="11191037" cy="4854475"/>
          </a:xfrm>
        </p:spPr>
        <p:txBody>
          <a:bodyPr vert="horz" lIns="91440" tIns="45720" rIns="91440" bIns="45720" rtlCol="0" anchor="t">
            <a:normAutofit fontScale="62500" lnSpcReduction="20000"/>
          </a:bodyPr>
          <a:lstStyle/>
          <a:p>
            <a:pPr marL="0" indent="0">
              <a:lnSpc>
                <a:spcPct val="120000"/>
              </a:lnSpc>
              <a:buNone/>
            </a:pPr>
            <a:r>
              <a:rPr lang="en-GB" dirty="0">
                <a:latin typeface="Arial"/>
                <a:cs typeface="Arial"/>
              </a:rPr>
              <a:t>The purpose of this pack is to provide adult social care providers interested in implementing Digital Social Care Records (DSCRs) a summary overview of the DSCR solutions assured by NHSE Digitising Social Care (</a:t>
            </a:r>
            <a:r>
              <a:rPr lang="en-GB" dirty="0" err="1">
                <a:latin typeface="Arial"/>
                <a:cs typeface="Arial"/>
              </a:rPr>
              <a:t>DiSC</a:t>
            </a:r>
            <a:r>
              <a:rPr lang="en-GB" dirty="0">
                <a:latin typeface="Arial"/>
                <a:cs typeface="Arial"/>
              </a:rPr>
              <a:t>) Programme to support care providers considering which solution(s) to demo and take forward. </a:t>
            </a:r>
            <a:endParaRPr lang="en-GB" dirty="0"/>
          </a:p>
          <a:p>
            <a:pPr marL="0" indent="0">
              <a:lnSpc>
                <a:spcPct val="120000"/>
              </a:lnSpc>
              <a:buNone/>
            </a:pPr>
            <a:r>
              <a:rPr lang="en-GB" dirty="0">
                <a:latin typeface="Arial"/>
                <a:cs typeface="Arial"/>
              </a:rPr>
              <a:t>You can also utilise the DSCR Assured Solutions Tool </a:t>
            </a:r>
            <a:r>
              <a:rPr lang="en-GB" dirty="0">
                <a:latin typeface="Arial"/>
                <a:cs typeface="Arial"/>
                <a:hlinkClick r:id="rId2"/>
              </a:rPr>
              <a:t>here</a:t>
            </a:r>
            <a:r>
              <a:rPr lang="en-GB" dirty="0">
                <a:latin typeface="Arial"/>
                <a:cs typeface="Arial"/>
              </a:rPr>
              <a:t> on the </a:t>
            </a:r>
            <a:r>
              <a:rPr lang="en-GB" dirty="0" err="1">
                <a:latin typeface="Arial"/>
                <a:cs typeface="Arial"/>
              </a:rPr>
              <a:t>DiSC</a:t>
            </a:r>
            <a:r>
              <a:rPr lang="en-GB" dirty="0">
                <a:latin typeface="Arial"/>
                <a:cs typeface="Arial"/>
              </a:rPr>
              <a:t> website to filter DSCR solutions by your specific requirements.</a:t>
            </a:r>
            <a:endParaRPr lang="en-GB" sz="100" dirty="0">
              <a:latin typeface="Arial"/>
              <a:cs typeface="Arial"/>
            </a:endParaRPr>
          </a:p>
          <a:p>
            <a:pPr marL="0" indent="0">
              <a:buNone/>
            </a:pPr>
            <a:r>
              <a:rPr lang="en-GB" sz="2600" b="1" dirty="0"/>
              <a:t>What is the Assured Solutions List?</a:t>
            </a:r>
          </a:p>
          <a:p>
            <a:pPr marL="0" indent="0">
              <a:lnSpc>
                <a:spcPct val="120000"/>
              </a:lnSpc>
              <a:buNone/>
            </a:pPr>
            <a:r>
              <a:rPr lang="en-GB" dirty="0">
                <a:latin typeface="Arial"/>
                <a:cs typeface="Arial"/>
              </a:rPr>
              <a:t>The </a:t>
            </a:r>
            <a:r>
              <a:rPr lang="en-GB" dirty="0" err="1">
                <a:latin typeface="Arial"/>
                <a:cs typeface="Arial"/>
              </a:rPr>
              <a:t>DiSC</a:t>
            </a:r>
            <a:r>
              <a:rPr lang="en-GB" dirty="0">
                <a:latin typeface="Arial"/>
                <a:cs typeface="Arial"/>
              </a:rPr>
              <a:t> Programme at the</a:t>
            </a:r>
            <a:r>
              <a:rPr lang="en-GB" sz="1800" b="0" i="0" u="none" strike="noStrike" dirty="0">
                <a:solidFill>
                  <a:srgbClr val="404041"/>
                </a:solidFill>
                <a:effectLst/>
                <a:latin typeface="Arial"/>
                <a:cs typeface="Arial"/>
              </a:rPr>
              <a:t> </a:t>
            </a:r>
            <a:r>
              <a:rPr lang="en-GB" b="1" i="0" u="sng" strike="noStrike" dirty="0">
                <a:solidFill>
                  <a:srgbClr val="00A799"/>
                </a:solidFill>
                <a:effectLst/>
                <a:latin typeface="Arial"/>
                <a:cs typeface="Arial"/>
                <a:hlinkClick r:id="rId3"/>
              </a:rPr>
              <a:t>NHS Transformation Directorate</a:t>
            </a:r>
            <a:r>
              <a:rPr lang="en-GB" b="1" i="0" strike="noStrike" dirty="0">
                <a:solidFill>
                  <a:srgbClr val="00A799"/>
                </a:solidFill>
                <a:effectLst/>
                <a:latin typeface="Arial"/>
                <a:cs typeface="Arial"/>
              </a:rPr>
              <a:t> </a:t>
            </a:r>
            <a:r>
              <a:rPr lang="en-GB" dirty="0">
                <a:latin typeface="Arial"/>
                <a:cs typeface="Arial"/>
              </a:rPr>
              <a:t>created the </a:t>
            </a:r>
            <a:r>
              <a:rPr lang="en-GB" b="1" dirty="0">
                <a:latin typeface="Arial"/>
                <a:cs typeface="Arial"/>
                <a:hlinkClick r:id="rId4"/>
              </a:rPr>
              <a:t>Assured Solutions List</a:t>
            </a:r>
            <a:r>
              <a:rPr lang="en-GB" b="1" dirty="0">
                <a:latin typeface="Arial"/>
                <a:cs typeface="Arial"/>
              </a:rPr>
              <a:t> </a:t>
            </a:r>
            <a:r>
              <a:rPr lang="en-GB" dirty="0">
                <a:latin typeface="Arial"/>
                <a:cs typeface="Arial"/>
              </a:rPr>
              <a:t>to support adult social care providers in England to purchase a DSCR. </a:t>
            </a:r>
            <a:endParaRPr lang="en-GB" dirty="0"/>
          </a:p>
          <a:p>
            <a:pPr marL="0" indent="0">
              <a:lnSpc>
                <a:spcPct val="20000"/>
              </a:lnSpc>
              <a:buNone/>
            </a:pPr>
            <a:endParaRPr lang="en-GB" sz="900" dirty="0"/>
          </a:p>
          <a:p>
            <a:pPr marL="0" indent="0">
              <a:buNone/>
            </a:pPr>
            <a:r>
              <a:rPr lang="en-GB" sz="2600" b="1" dirty="0"/>
              <a:t>What is a DSCR?</a:t>
            </a:r>
          </a:p>
          <a:p>
            <a:pPr marL="0" indent="0">
              <a:lnSpc>
                <a:spcPct val="120000"/>
              </a:lnSpc>
              <a:buNone/>
            </a:pPr>
            <a:r>
              <a:rPr lang="en-GB" dirty="0"/>
              <a:t>A DSCR is a technology solution that allows the digital recording of care information and care received by an individual, within a social care setting, replacing traditional paper records. DSCRs are person-centred and enable information to be shared securely and in real-time with authorised individuals across the health and care sector. </a:t>
            </a:r>
            <a:endParaRPr lang="en-GB" sz="1100" dirty="0"/>
          </a:p>
          <a:p>
            <a:pPr marL="0" indent="0">
              <a:lnSpc>
                <a:spcPct val="120000"/>
              </a:lnSpc>
              <a:buNone/>
            </a:pPr>
            <a:endParaRPr lang="en-GB" sz="200" b="1" dirty="0"/>
          </a:p>
          <a:p>
            <a:pPr marL="0" indent="0">
              <a:lnSpc>
                <a:spcPct val="120000"/>
              </a:lnSpc>
              <a:buNone/>
            </a:pPr>
            <a:r>
              <a:rPr lang="en-GB" sz="2000" b="1" dirty="0"/>
              <a:t>The information in this pack has been compiled from the Assured Solutions List as well as directly from DSCR suppliers via their websites and their answers to a supplemental questionnaire. </a:t>
            </a:r>
          </a:p>
          <a:p>
            <a:pPr marL="0" indent="0">
              <a:lnSpc>
                <a:spcPct val="120000"/>
              </a:lnSpc>
              <a:spcBef>
                <a:spcPts val="0"/>
              </a:spcBef>
              <a:buNone/>
            </a:pPr>
            <a:endParaRPr lang="en-GB" sz="1300" b="1" dirty="0"/>
          </a:p>
          <a:p>
            <a:pPr marL="0" indent="0">
              <a:lnSpc>
                <a:spcPct val="120000"/>
              </a:lnSpc>
              <a:spcBef>
                <a:spcPts val="0"/>
              </a:spcBef>
              <a:buNone/>
            </a:pPr>
            <a:r>
              <a:rPr lang="en-GB" sz="2000" b="1" dirty="0"/>
              <a:t>Please note that the information detailed in this pack may change over time. For full details of the DSCR solutions and for bespoke pricing and packages, please contact the suppliers directly. Further information on how to approach purchasing a DSCR can be found </a:t>
            </a:r>
            <a:r>
              <a:rPr lang="en-GB" sz="2000" b="1" dirty="0">
                <a:hlinkClick r:id="rId5"/>
              </a:rPr>
              <a:t>here</a:t>
            </a:r>
            <a:r>
              <a:rPr lang="en-GB" sz="2000" b="1" dirty="0"/>
              <a:t>. </a:t>
            </a:r>
          </a:p>
        </p:txBody>
      </p:sp>
      <p:sp>
        <p:nvSpPr>
          <p:cNvPr id="3" name="Slide Number Placeholder 2">
            <a:extLst>
              <a:ext uri="{FF2B5EF4-FFF2-40B4-BE49-F238E27FC236}">
                <a16:creationId xmlns:a16="http://schemas.microsoft.com/office/drawing/2014/main" id="{85159E3C-6369-C5CF-5596-50063F78D4F9}"/>
              </a:ext>
            </a:extLst>
          </p:cNvPr>
          <p:cNvSpPr>
            <a:spLocks noGrp="1"/>
          </p:cNvSpPr>
          <p:nvPr>
            <p:ph type="sldNum" sz="quarter" idx="12"/>
          </p:nvPr>
        </p:nvSpPr>
        <p:spPr/>
        <p:txBody>
          <a:bodyPr/>
          <a:lstStyle/>
          <a:p>
            <a:fld id="{E76F84FA-B8EB-462F-97BA-032CB76B4E3A}" type="slidenum">
              <a:rPr lang="en-GB" smtClean="0"/>
              <a:t>3</a:t>
            </a:fld>
            <a:endParaRPr lang="en-GB"/>
          </a:p>
        </p:txBody>
      </p:sp>
      <p:sp>
        <p:nvSpPr>
          <p:cNvPr id="4" name="Title 3">
            <a:extLst>
              <a:ext uri="{FF2B5EF4-FFF2-40B4-BE49-F238E27FC236}">
                <a16:creationId xmlns:a16="http://schemas.microsoft.com/office/drawing/2014/main" id="{842DE869-8398-961E-D5A6-321B95C83A8E}"/>
              </a:ext>
            </a:extLst>
          </p:cNvPr>
          <p:cNvSpPr>
            <a:spLocks noGrp="1"/>
          </p:cNvSpPr>
          <p:nvPr>
            <p:ph type="title"/>
          </p:nvPr>
        </p:nvSpPr>
        <p:spPr/>
        <p:txBody>
          <a:bodyPr>
            <a:normAutofit fontScale="90000"/>
          </a:bodyPr>
          <a:lstStyle/>
          <a:p>
            <a:r>
              <a:rPr lang="en-GB" dirty="0"/>
              <a:t>Context</a:t>
            </a:r>
          </a:p>
        </p:txBody>
      </p:sp>
    </p:spTree>
    <p:extLst>
      <p:ext uri="{BB962C8B-B14F-4D97-AF65-F5344CB8AC3E}">
        <p14:creationId xmlns:p14="http://schemas.microsoft.com/office/powerpoint/2010/main" val="49167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CDB5A-83A6-8F04-B4D4-F22CA03A78BE}"/>
              </a:ext>
            </a:extLst>
          </p:cNvPr>
          <p:cNvSpPr>
            <a:spLocks noGrp="1"/>
          </p:cNvSpPr>
          <p:nvPr>
            <p:ph idx="1"/>
          </p:nvPr>
        </p:nvSpPr>
        <p:spPr>
          <a:xfrm>
            <a:off x="397989" y="1397238"/>
            <a:ext cx="11386643" cy="1117362"/>
          </a:xfrm>
        </p:spPr>
        <p:txBody>
          <a:bodyPr/>
          <a:lstStyle/>
          <a:p>
            <a:pPr marL="0" indent="0">
              <a:buNone/>
            </a:pPr>
            <a:r>
              <a:rPr lang="en-GB" dirty="0"/>
              <a:t>The following DSCR solutions have been assessed by the NHS Transformation Directorate in England to be included on the </a:t>
            </a:r>
            <a:r>
              <a:rPr lang="en-GB" b="1" dirty="0">
                <a:hlinkClick r:id="rId2"/>
              </a:rPr>
              <a:t>Assured Solutions List </a:t>
            </a:r>
            <a:r>
              <a:rPr lang="en-GB" dirty="0"/>
              <a:t>as of October 2023:</a:t>
            </a:r>
          </a:p>
          <a:p>
            <a:pPr marL="0" indent="0">
              <a:buNone/>
            </a:pPr>
            <a:endParaRPr lang="en-GB" dirty="0"/>
          </a:p>
        </p:txBody>
      </p:sp>
      <p:sp>
        <p:nvSpPr>
          <p:cNvPr id="3" name="Slide Number Placeholder 2">
            <a:extLst>
              <a:ext uri="{FF2B5EF4-FFF2-40B4-BE49-F238E27FC236}">
                <a16:creationId xmlns:a16="http://schemas.microsoft.com/office/drawing/2014/main" id="{C9208D0E-F38E-D516-8E1C-9EB949C56173}"/>
              </a:ext>
            </a:extLst>
          </p:cNvPr>
          <p:cNvSpPr>
            <a:spLocks noGrp="1"/>
          </p:cNvSpPr>
          <p:nvPr>
            <p:ph type="sldNum" sz="quarter" idx="12"/>
          </p:nvPr>
        </p:nvSpPr>
        <p:spPr/>
        <p:txBody>
          <a:bodyPr/>
          <a:lstStyle/>
          <a:p>
            <a:fld id="{E76F84FA-B8EB-462F-97BA-032CB76B4E3A}" type="slidenum">
              <a:rPr lang="en-GB" smtClean="0"/>
              <a:t>4</a:t>
            </a:fld>
            <a:endParaRPr lang="en-GB"/>
          </a:p>
        </p:txBody>
      </p:sp>
      <p:sp>
        <p:nvSpPr>
          <p:cNvPr id="4" name="Title 3">
            <a:extLst>
              <a:ext uri="{FF2B5EF4-FFF2-40B4-BE49-F238E27FC236}">
                <a16:creationId xmlns:a16="http://schemas.microsoft.com/office/drawing/2014/main" id="{4A1BBDC2-905D-1E06-6ADD-6FBFC4EC0802}"/>
              </a:ext>
            </a:extLst>
          </p:cNvPr>
          <p:cNvSpPr>
            <a:spLocks noGrp="1"/>
          </p:cNvSpPr>
          <p:nvPr>
            <p:ph type="title"/>
          </p:nvPr>
        </p:nvSpPr>
        <p:spPr/>
        <p:txBody>
          <a:bodyPr>
            <a:normAutofit fontScale="90000"/>
          </a:bodyPr>
          <a:lstStyle/>
          <a:p>
            <a:r>
              <a:rPr lang="en-GB" dirty="0"/>
              <a:t>Assured Solutions List</a:t>
            </a:r>
          </a:p>
        </p:txBody>
      </p:sp>
      <p:pic>
        <p:nvPicPr>
          <p:cNvPr id="5" name="Picture 4" descr="A close up of a logo&#10;&#10;Description automatically generated">
            <a:extLst>
              <a:ext uri="{FF2B5EF4-FFF2-40B4-BE49-F238E27FC236}">
                <a16:creationId xmlns:a16="http://schemas.microsoft.com/office/drawing/2014/main" id="{D7799FCA-BC68-1EB2-D557-DCFE54817A28}"/>
              </a:ext>
            </a:extLst>
          </p:cNvPr>
          <p:cNvPicPr>
            <a:picLocks noChangeAspect="1"/>
          </p:cNvPicPr>
          <p:nvPr/>
        </p:nvPicPr>
        <p:blipFill>
          <a:blip r:embed="rId3"/>
          <a:stretch>
            <a:fillRect/>
          </a:stretch>
        </p:blipFill>
        <p:spPr>
          <a:xfrm>
            <a:off x="93370" y="2802232"/>
            <a:ext cx="1638300" cy="514350"/>
          </a:xfrm>
          <a:prstGeom prst="rect">
            <a:avLst/>
          </a:prstGeom>
        </p:spPr>
      </p:pic>
      <p:sp>
        <p:nvSpPr>
          <p:cNvPr id="6" name="Rectangle 5">
            <a:extLst>
              <a:ext uri="{FF2B5EF4-FFF2-40B4-BE49-F238E27FC236}">
                <a16:creationId xmlns:a16="http://schemas.microsoft.com/office/drawing/2014/main" id="{8E0FE2FF-EF8D-A003-5EE7-5ED86D6B8D06}"/>
              </a:ext>
            </a:extLst>
          </p:cNvPr>
          <p:cNvSpPr/>
          <p:nvPr/>
        </p:nvSpPr>
        <p:spPr>
          <a:xfrm>
            <a:off x="94076"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chemeClr val="tx1"/>
                </a:solidFill>
                <a:latin typeface="Arial"/>
                <a:cs typeface="Calibri"/>
                <a:hlinkClick r:id="rId4"/>
              </a:rPr>
              <a:t>Access Care and Clinical</a:t>
            </a:r>
          </a:p>
          <a:p>
            <a:pPr algn="ctr"/>
            <a:r>
              <a:rPr lang="en-GB" sz="1000">
                <a:solidFill>
                  <a:schemeClr val="tx1"/>
                </a:solidFill>
                <a:latin typeface="Arial"/>
                <a:cs typeface="Calibri"/>
              </a:rPr>
              <a:t>&amp; </a:t>
            </a:r>
            <a:r>
              <a:rPr lang="en-GB" sz="1000">
                <a:solidFill>
                  <a:srgbClr val="005EB8"/>
                </a:solidFill>
                <a:latin typeface="Arial"/>
                <a:cs typeface="Calibri"/>
                <a:hlinkClick r:id="rId5">
                  <a:extLst>
                    <a:ext uri="{A12FA001-AC4F-418D-AE19-62706E023703}">
                      <ahyp:hlinkClr xmlns:ahyp="http://schemas.microsoft.com/office/drawing/2018/hyperlinkcolor" val="tx"/>
                    </a:ext>
                  </a:extLst>
                </a:hlinkClick>
              </a:rPr>
              <a:t>Access Care Planning</a:t>
            </a:r>
            <a:endParaRPr lang="en-GB" sz="1000">
              <a:solidFill>
                <a:srgbClr val="005EB8"/>
              </a:solidFill>
              <a:latin typeface="Arial"/>
              <a:cs typeface="Calibri"/>
            </a:endParaRPr>
          </a:p>
        </p:txBody>
      </p:sp>
      <p:sp>
        <p:nvSpPr>
          <p:cNvPr id="7" name="Rectangle 6">
            <a:extLst>
              <a:ext uri="{FF2B5EF4-FFF2-40B4-BE49-F238E27FC236}">
                <a16:creationId xmlns:a16="http://schemas.microsoft.com/office/drawing/2014/main" id="{7F3165CF-5262-B56B-08F1-42C597951BE4}"/>
              </a:ext>
            </a:extLst>
          </p:cNvPr>
          <p:cNvSpPr/>
          <p:nvPr/>
        </p:nvSpPr>
        <p:spPr>
          <a:xfrm>
            <a:off x="1825039"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6">
                  <a:extLst>
                    <a:ext uri="{A12FA001-AC4F-418D-AE19-62706E023703}">
                      <ahyp:hlinkClr xmlns:ahyp="http://schemas.microsoft.com/office/drawing/2018/hyperlinkcolor" val="tx"/>
                    </a:ext>
                  </a:extLst>
                </a:hlinkClick>
              </a:rPr>
              <a:t>birdie</a:t>
            </a:r>
            <a:endParaRPr lang="en-GB" sz="1000">
              <a:solidFill>
                <a:srgbClr val="005EB8"/>
              </a:solidFill>
              <a:latin typeface="Arial"/>
              <a:cs typeface="Calibri"/>
            </a:endParaRPr>
          </a:p>
        </p:txBody>
      </p:sp>
      <p:sp>
        <p:nvSpPr>
          <p:cNvPr id="8" name="Rectangle 7">
            <a:extLst>
              <a:ext uri="{FF2B5EF4-FFF2-40B4-BE49-F238E27FC236}">
                <a16:creationId xmlns:a16="http://schemas.microsoft.com/office/drawing/2014/main" id="{DB43DDEF-4D17-D2BF-B2ED-88FF3D557D9B}"/>
              </a:ext>
            </a:extLst>
          </p:cNvPr>
          <p:cNvSpPr/>
          <p:nvPr/>
        </p:nvSpPr>
        <p:spPr>
          <a:xfrm>
            <a:off x="3556002"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7"/>
              </a:rPr>
              <a:t>Carebeans Care Software</a:t>
            </a:r>
            <a:endParaRPr lang="en-GB" sz="1000">
              <a:solidFill>
                <a:srgbClr val="005EB8"/>
              </a:solidFill>
              <a:latin typeface="Arial"/>
              <a:cs typeface="Calibri"/>
            </a:endParaRPr>
          </a:p>
        </p:txBody>
      </p:sp>
      <p:pic>
        <p:nvPicPr>
          <p:cNvPr id="9" name="Picture 8" descr="A close up of a logo&#10;&#10;Description automatically generated">
            <a:extLst>
              <a:ext uri="{FF2B5EF4-FFF2-40B4-BE49-F238E27FC236}">
                <a16:creationId xmlns:a16="http://schemas.microsoft.com/office/drawing/2014/main" id="{7F48489C-30D7-33D0-CA05-0D247B123426}"/>
              </a:ext>
            </a:extLst>
          </p:cNvPr>
          <p:cNvPicPr>
            <a:picLocks noChangeAspect="1"/>
          </p:cNvPicPr>
          <p:nvPr/>
        </p:nvPicPr>
        <p:blipFill>
          <a:blip r:embed="rId8"/>
          <a:stretch>
            <a:fillRect/>
          </a:stretch>
        </p:blipFill>
        <p:spPr>
          <a:xfrm>
            <a:off x="3724394" y="2806760"/>
            <a:ext cx="1309514" cy="486482"/>
          </a:xfrm>
          <a:prstGeom prst="rect">
            <a:avLst/>
          </a:prstGeom>
        </p:spPr>
      </p:pic>
      <p:sp>
        <p:nvSpPr>
          <p:cNvPr id="10" name="Rectangle 9">
            <a:extLst>
              <a:ext uri="{FF2B5EF4-FFF2-40B4-BE49-F238E27FC236}">
                <a16:creationId xmlns:a16="http://schemas.microsoft.com/office/drawing/2014/main" id="{55BA5DB4-244D-D6BB-6FD5-8AED9126E13E}"/>
              </a:ext>
            </a:extLst>
          </p:cNvPr>
          <p:cNvSpPr/>
          <p:nvPr/>
        </p:nvSpPr>
        <p:spPr>
          <a:xfrm>
            <a:off x="5286965"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9"/>
              </a:rPr>
              <a:t>Careberry</a:t>
            </a:r>
          </a:p>
        </p:txBody>
      </p:sp>
      <p:sp>
        <p:nvSpPr>
          <p:cNvPr id="11" name="Rectangle 10">
            <a:extLst>
              <a:ext uri="{FF2B5EF4-FFF2-40B4-BE49-F238E27FC236}">
                <a16:creationId xmlns:a16="http://schemas.microsoft.com/office/drawing/2014/main" id="{B9DEE5D5-2C93-9ECA-1137-EB62F951F3D0}"/>
              </a:ext>
            </a:extLst>
          </p:cNvPr>
          <p:cNvSpPr/>
          <p:nvPr/>
        </p:nvSpPr>
        <p:spPr>
          <a:xfrm>
            <a:off x="7017928"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0"/>
              </a:rPr>
              <a:t>Care Control</a:t>
            </a:r>
            <a:endParaRPr lang="en-GB" sz="1000">
              <a:solidFill>
                <a:srgbClr val="005EB8"/>
              </a:solidFill>
              <a:latin typeface="Arial"/>
              <a:cs typeface="Calibri"/>
            </a:endParaRPr>
          </a:p>
        </p:txBody>
      </p:sp>
      <p:sp>
        <p:nvSpPr>
          <p:cNvPr id="12" name="Rectangle 11">
            <a:extLst>
              <a:ext uri="{FF2B5EF4-FFF2-40B4-BE49-F238E27FC236}">
                <a16:creationId xmlns:a16="http://schemas.microsoft.com/office/drawing/2014/main" id="{00327774-333E-C3AB-106F-48B8DEB37DD2}"/>
              </a:ext>
            </a:extLst>
          </p:cNvPr>
          <p:cNvSpPr/>
          <p:nvPr/>
        </p:nvSpPr>
        <p:spPr>
          <a:xfrm>
            <a:off x="8748891"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1"/>
              </a:rPr>
              <a:t>Care Vision</a:t>
            </a:r>
            <a:endParaRPr lang="en-US"/>
          </a:p>
        </p:txBody>
      </p:sp>
      <p:sp>
        <p:nvSpPr>
          <p:cNvPr id="13" name="Rectangle 12">
            <a:extLst>
              <a:ext uri="{FF2B5EF4-FFF2-40B4-BE49-F238E27FC236}">
                <a16:creationId xmlns:a16="http://schemas.microsoft.com/office/drawing/2014/main" id="{9FFD673E-34DB-E1EA-CE9D-4FEF2BD19A4B}"/>
              </a:ext>
            </a:extLst>
          </p:cNvPr>
          <p:cNvSpPr/>
          <p:nvPr/>
        </p:nvSpPr>
        <p:spPr>
          <a:xfrm>
            <a:off x="10451632" y="276307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2"/>
              </a:rPr>
              <a:t>CareLineLive</a:t>
            </a:r>
          </a:p>
        </p:txBody>
      </p:sp>
      <p:sp>
        <p:nvSpPr>
          <p:cNvPr id="14" name="Rectangle 13">
            <a:extLst>
              <a:ext uri="{FF2B5EF4-FFF2-40B4-BE49-F238E27FC236}">
                <a16:creationId xmlns:a16="http://schemas.microsoft.com/office/drawing/2014/main" id="{A2A8A24D-2F1A-9706-7DD8-C1D0F8088F36}"/>
              </a:ext>
            </a:extLst>
          </p:cNvPr>
          <p:cNvSpPr/>
          <p:nvPr/>
        </p:nvSpPr>
        <p:spPr>
          <a:xfrm>
            <a:off x="94076"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3"/>
              </a:rPr>
              <a:t>Cura Systems</a:t>
            </a:r>
            <a:endParaRPr lang="en-GB" sz="1000">
              <a:solidFill>
                <a:srgbClr val="005EB8"/>
              </a:solidFill>
              <a:latin typeface="Arial"/>
              <a:cs typeface="Calibri"/>
            </a:endParaRPr>
          </a:p>
        </p:txBody>
      </p:sp>
      <p:sp>
        <p:nvSpPr>
          <p:cNvPr id="15" name="Rectangle 14">
            <a:extLst>
              <a:ext uri="{FF2B5EF4-FFF2-40B4-BE49-F238E27FC236}">
                <a16:creationId xmlns:a16="http://schemas.microsoft.com/office/drawing/2014/main" id="{B451B8DC-241F-9605-7C0D-AB394CB65F77}"/>
              </a:ext>
            </a:extLst>
          </p:cNvPr>
          <p:cNvSpPr/>
          <p:nvPr/>
        </p:nvSpPr>
        <p:spPr>
          <a:xfrm>
            <a:off x="1825039"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4"/>
              </a:rPr>
              <a:t>Dom Portal</a:t>
            </a:r>
            <a:endParaRPr lang="en-GB" sz="1000">
              <a:solidFill>
                <a:srgbClr val="005EB8"/>
              </a:solidFill>
              <a:latin typeface="Arial"/>
              <a:cs typeface="Calibri"/>
            </a:endParaRPr>
          </a:p>
        </p:txBody>
      </p:sp>
      <p:sp>
        <p:nvSpPr>
          <p:cNvPr id="16" name="Rectangle 15">
            <a:extLst>
              <a:ext uri="{FF2B5EF4-FFF2-40B4-BE49-F238E27FC236}">
                <a16:creationId xmlns:a16="http://schemas.microsoft.com/office/drawing/2014/main" id="{71106B1F-F0D8-E54E-0120-F68F2236DE94}"/>
              </a:ext>
            </a:extLst>
          </p:cNvPr>
          <p:cNvSpPr/>
          <p:nvPr/>
        </p:nvSpPr>
        <p:spPr>
          <a:xfrm>
            <a:off x="3556002"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5"/>
              </a:rPr>
              <a:t>Fusion eCare Solutions</a:t>
            </a:r>
            <a:endParaRPr lang="en-GB" sz="1000">
              <a:solidFill>
                <a:srgbClr val="005EB8"/>
              </a:solidFill>
              <a:latin typeface="Arial"/>
              <a:cs typeface="Calibri"/>
            </a:endParaRPr>
          </a:p>
        </p:txBody>
      </p:sp>
      <p:sp>
        <p:nvSpPr>
          <p:cNvPr id="17" name="Rectangle 16">
            <a:extLst>
              <a:ext uri="{FF2B5EF4-FFF2-40B4-BE49-F238E27FC236}">
                <a16:creationId xmlns:a16="http://schemas.microsoft.com/office/drawing/2014/main" id="{6500C949-D254-43A3-B7D3-629AAE343749}"/>
              </a:ext>
            </a:extLst>
          </p:cNvPr>
          <p:cNvSpPr/>
          <p:nvPr/>
        </p:nvSpPr>
        <p:spPr>
          <a:xfrm>
            <a:off x="5286965"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dirty="0" err="1">
                <a:solidFill>
                  <a:srgbClr val="005EB8"/>
                </a:solidFill>
                <a:latin typeface="Arial"/>
                <a:cs typeface="Calibri"/>
                <a:hlinkClick r:id="rId16"/>
              </a:rPr>
              <a:t>iPlanit</a:t>
            </a:r>
            <a:r>
              <a:rPr lang="en-GB" sz="1000" dirty="0">
                <a:solidFill>
                  <a:srgbClr val="005EB8"/>
                </a:solidFill>
                <a:latin typeface="Arial"/>
                <a:cs typeface="Calibri"/>
                <a:hlinkClick r:id="rId16"/>
              </a:rPr>
              <a:t> by </a:t>
            </a:r>
            <a:r>
              <a:rPr lang="en-GB" sz="1000" dirty="0" err="1">
                <a:solidFill>
                  <a:srgbClr val="005EB8"/>
                </a:solidFill>
                <a:latin typeface="Arial"/>
                <a:cs typeface="Calibri"/>
                <a:hlinkClick r:id="rId16"/>
              </a:rPr>
              <a:t>Aspirico</a:t>
            </a:r>
            <a:endParaRPr lang="en-GB" sz="1000" dirty="0">
              <a:solidFill>
                <a:srgbClr val="005EB8"/>
              </a:solidFill>
              <a:latin typeface="Arial"/>
              <a:cs typeface="Calibri"/>
              <a:hlinkClick r:id="rId16"/>
            </a:endParaRPr>
          </a:p>
        </p:txBody>
      </p:sp>
      <p:sp>
        <p:nvSpPr>
          <p:cNvPr id="18" name="Rectangle 17">
            <a:extLst>
              <a:ext uri="{FF2B5EF4-FFF2-40B4-BE49-F238E27FC236}">
                <a16:creationId xmlns:a16="http://schemas.microsoft.com/office/drawing/2014/main" id="{3F13BC01-D961-D699-9FA6-2263F62C3DC4}"/>
              </a:ext>
            </a:extLst>
          </p:cNvPr>
          <p:cNvSpPr/>
          <p:nvPr/>
        </p:nvSpPr>
        <p:spPr>
          <a:xfrm>
            <a:off x="7017928" y="370381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7"/>
              </a:rPr>
              <a:t>Log My Care</a:t>
            </a:r>
            <a:endParaRPr lang="en-GB" sz="1000">
              <a:solidFill>
                <a:srgbClr val="005EB8"/>
              </a:solidFill>
              <a:latin typeface="Arial"/>
              <a:cs typeface="Calibri"/>
            </a:endParaRPr>
          </a:p>
        </p:txBody>
      </p:sp>
      <p:sp>
        <p:nvSpPr>
          <p:cNvPr id="19" name="Rectangle 18">
            <a:extLst>
              <a:ext uri="{FF2B5EF4-FFF2-40B4-BE49-F238E27FC236}">
                <a16:creationId xmlns:a16="http://schemas.microsoft.com/office/drawing/2014/main" id="{B2557A9B-8407-706C-CD35-E5C5B3BA5832}"/>
              </a:ext>
            </a:extLst>
          </p:cNvPr>
          <p:cNvSpPr/>
          <p:nvPr/>
        </p:nvSpPr>
        <p:spPr>
          <a:xfrm>
            <a:off x="8748891" y="370381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8"/>
              </a:rPr>
              <a:t>KareInn</a:t>
            </a:r>
            <a:endParaRPr lang="en-US" err="1"/>
          </a:p>
        </p:txBody>
      </p:sp>
      <p:sp>
        <p:nvSpPr>
          <p:cNvPr id="20" name="Rectangle 19">
            <a:extLst>
              <a:ext uri="{FF2B5EF4-FFF2-40B4-BE49-F238E27FC236}">
                <a16:creationId xmlns:a16="http://schemas.microsoft.com/office/drawing/2014/main" id="{4D629057-7B37-9D1F-181B-BEF1F43BFAB4}"/>
              </a:ext>
            </a:extLst>
          </p:cNvPr>
          <p:cNvSpPr/>
          <p:nvPr/>
        </p:nvSpPr>
        <p:spPr>
          <a:xfrm>
            <a:off x="10451631" y="3703815"/>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19"/>
              </a:rPr>
              <a:t>Nourish Care</a:t>
            </a:r>
            <a:endParaRPr lang="en-US"/>
          </a:p>
        </p:txBody>
      </p:sp>
      <p:sp>
        <p:nvSpPr>
          <p:cNvPr id="21" name="Rectangle 20">
            <a:extLst>
              <a:ext uri="{FF2B5EF4-FFF2-40B4-BE49-F238E27FC236}">
                <a16:creationId xmlns:a16="http://schemas.microsoft.com/office/drawing/2014/main" id="{A375620F-F08F-78BC-E751-9CEACECD2458}"/>
              </a:ext>
            </a:extLst>
          </p:cNvPr>
          <p:cNvSpPr/>
          <p:nvPr/>
        </p:nvSpPr>
        <p:spPr>
          <a:xfrm>
            <a:off x="1806224"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0"/>
              </a:rPr>
              <a:t>OneTouch</a:t>
            </a:r>
            <a:endParaRPr lang="en-US"/>
          </a:p>
        </p:txBody>
      </p:sp>
      <p:sp>
        <p:nvSpPr>
          <p:cNvPr id="22" name="Rectangle 21">
            <a:extLst>
              <a:ext uri="{FF2B5EF4-FFF2-40B4-BE49-F238E27FC236}">
                <a16:creationId xmlns:a16="http://schemas.microsoft.com/office/drawing/2014/main" id="{91C613D4-59FC-9586-3159-9AFD23982C0A}"/>
              </a:ext>
            </a:extLst>
          </p:cNvPr>
          <p:cNvSpPr/>
          <p:nvPr/>
        </p:nvSpPr>
        <p:spPr>
          <a:xfrm>
            <a:off x="3556002"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dirty="0">
                <a:solidFill>
                  <a:srgbClr val="005EB8"/>
                </a:solidFill>
                <a:latin typeface="Arial"/>
                <a:cs typeface="Calibri"/>
                <a:hlinkClick r:id="rId21"/>
              </a:rPr>
              <a:t>PASS by </a:t>
            </a:r>
            <a:r>
              <a:rPr lang="en-GB" sz="1000" dirty="0" err="1">
                <a:solidFill>
                  <a:srgbClr val="005EB8"/>
                </a:solidFill>
                <a:latin typeface="Arial"/>
                <a:cs typeface="Calibri"/>
                <a:hlinkClick r:id="rId21"/>
              </a:rPr>
              <a:t>everyLIFE</a:t>
            </a:r>
            <a:endParaRPr lang="en-US" dirty="0"/>
          </a:p>
        </p:txBody>
      </p:sp>
      <p:sp>
        <p:nvSpPr>
          <p:cNvPr id="23" name="Rectangle 22">
            <a:extLst>
              <a:ext uri="{FF2B5EF4-FFF2-40B4-BE49-F238E27FC236}">
                <a16:creationId xmlns:a16="http://schemas.microsoft.com/office/drawing/2014/main" id="{758B8EE8-38C5-81CE-731C-701148630652}"/>
              </a:ext>
            </a:extLst>
          </p:cNvPr>
          <p:cNvSpPr/>
          <p:nvPr/>
        </p:nvSpPr>
        <p:spPr>
          <a:xfrm>
            <a:off x="5277558"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2"/>
              </a:rPr>
              <a:t>Person Centred Software</a:t>
            </a:r>
            <a:endParaRPr lang="en-US"/>
          </a:p>
        </p:txBody>
      </p:sp>
      <p:sp>
        <p:nvSpPr>
          <p:cNvPr id="24" name="Rectangle 23">
            <a:extLst>
              <a:ext uri="{FF2B5EF4-FFF2-40B4-BE49-F238E27FC236}">
                <a16:creationId xmlns:a16="http://schemas.microsoft.com/office/drawing/2014/main" id="{EDAD2FEA-926B-12FF-CA27-64462D7C740C}"/>
              </a:ext>
            </a:extLst>
          </p:cNvPr>
          <p:cNvSpPr/>
          <p:nvPr/>
        </p:nvSpPr>
        <p:spPr>
          <a:xfrm>
            <a:off x="7017928"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3"/>
              </a:rPr>
              <a:t>Qwikify Digital Care Records Solution</a:t>
            </a:r>
            <a:endParaRPr lang="en-US"/>
          </a:p>
        </p:txBody>
      </p:sp>
      <p:sp>
        <p:nvSpPr>
          <p:cNvPr id="25" name="Rectangle 24">
            <a:extLst>
              <a:ext uri="{FF2B5EF4-FFF2-40B4-BE49-F238E27FC236}">
                <a16:creationId xmlns:a16="http://schemas.microsoft.com/office/drawing/2014/main" id="{DFB102E7-9021-3DBC-8D13-2464E88EB9E4}"/>
              </a:ext>
            </a:extLst>
          </p:cNvPr>
          <p:cNvSpPr/>
          <p:nvPr/>
        </p:nvSpPr>
        <p:spPr>
          <a:xfrm>
            <a:off x="8748891" y="4644556"/>
            <a:ext cx="1636888" cy="8654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1000">
                <a:solidFill>
                  <a:srgbClr val="005EB8"/>
                </a:solidFill>
                <a:latin typeface="Arial"/>
                <a:cs typeface="Calibri"/>
                <a:hlinkClick r:id="rId24"/>
              </a:rPr>
              <a:t>Sekoia</a:t>
            </a:r>
          </a:p>
        </p:txBody>
      </p:sp>
      <p:pic>
        <p:nvPicPr>
          <p:cNvPr id="26" name="Picture 25" descr="A green and black logo&#10;&#10;Description automatically generated">
            <a:extLst>
              <a:ext uri="{FF2B5EF4-FFF2-40B4-BE49-F238E27FC236}">
                <a16:creationId xmlns:a16="http://schemas.microsoft.com/office/drawing/2014/main" id="{5EB01CD2-1699-895D-3430-1850A98C879C}"/>
              </a:ext>
            </a:extLst>
          </p:cNvPr>
          <p:cNvPicPr>
            <a:picLocks noChangeAspect="1"/>
          </p:cNvPicPr>
          <p:nvPr/>
        </p:nvPicPr>
        <p:blipFill>
          <a:blip r:embed="rId25"/>
          <a:stretch>
            <a:fillRect/>
          </a:stretch>
        </p:blipFill>
        <p:spPr>
          <a:xfrm>
            <a:off x="5326181" y="2857501"/>
            <a:ext cx="1549048" cy="507295"/>
          </a:xfrm>
          <a:prstGeom prst="rect">
            <a:avLst/>
          </a:prstGeom>
        </p:spPr>
      </p:pic>
      <p:pic>
        <p:nvPicPr>
          <p:cNvPr id="27" name="Picture 26" descr="A blue and green text&#10;&#10;Description automatically generated">
            <a:extLst>
              <a:ext uri="{FF2B5EF4-FFF2-40B4-BE49-F238E27FC236}">
                <a16:creationId xmlns:a16="http://schemas.microsoft.com/office/drawing/2014/main" id="{8D75FEB6-A6C5-BA15-AFD4-A381319FCA86}"/>
              </a:ext>
            </a:extLst>
          </p:cNvPr>
          <p:cNvPicPr>
            <a:picLocks noChangeAspect="1"/>
          </p:cNvPicPr>
          <p:nvPr/>
        </p:nvPicPr>
        <p:blipFill rotWithShape="1">
          <a:blip r:embed="rId26"/>
          <a:srcRect l="4242" t="52" r="3030" b="-2083"/>
          <a:stretch/>
        </p:blipFill>
        <p:spPr>
          <a:xfrm>
            <a:off x="7105532" y="2885723"/>
            <a:ext cx="1442607" cy="470089"/>
          </a:xfrm>
          <a:prstGeom prst="rect">
            <a:avLst/>
          </a:prstGeom>
        </p:spPr>
      </p:pic>
      <p:pic>
        <p:nvPicPr>
          <p:cNvPr id="28" name="Picture 27" descr="A logo with hands holding a house&#10;&#10;Description automatically generated">
            <a:extLst>
              <a:ext uri="{FF2B5EF4-FFF2-40B4-BE49-F238E27FC236}">
                <a16:creationId xmlns:a16="http://schemas.microsoft.com/office/drawing/2014/main" id="{F928EDD9-00FC-8909-8179-5F18D666CAAF}"/>
              </a:ext>
            </a:extLst>
          </p:cNvPr>
          <p:cNvPicPr>
            <a:picLocks noChangeAspect="1"/>
          </p:cNvPicPr>
          <p:nvPr/>
        </p:nvPicPr>
        <p:blipFill rotWithShape="1">
          <a:blip r:embed="rId27"/>
          <a:srcRect l="12552" t="1144" r="6694" b="1064"/>
          <a:stretch/>
        </p:blipFill>
        <p:spPr>
          <a:xfrm>
            <a:off x="8918400" y="2791299"/>
            <a:ext cx="1352575" cy="621773"/>
          </a:xfrm>
          <a:prstGeom prst="rect">
            <a:avLst/>
          </a:prstGeom>
        </p:spPr>
      </p:pic>
      <p:pic>
        <p:nvPicPr>
          <p:cNvPr id="29" name="Picture 28" descr="A close-up of a logo&#10;&#10;Description automatically generated">
            <a:extLst>
              <a:ext uri="{FF2B5EF4-FFF2-40B4-BE49-F238E27FC236}">
                <a16:creationId xmlns:a16="http://schemas.microsoft.com/office/drawing/2014/main" id="{EDB845DE-7CA1-B862-68DA-AB8AECAFB5B3}"/>
              </a:ext>
            </a:extLst>
          </p:cNvPr>
          <p:cNvPicPr>
            <a:picLocks noChangeAspect="1"/>
          </p:cNvPicPr>
          <p:nvPr/>
        </p:nvPicPr>
        <p:blipFill>
          <a:blip r:embed="rId28"/>
          <a:stretch>
            <a:fillRect/>
          </a:stretch>
        </p:blipFill>
        <p:spPr>
          <a:xfrm>
            <a:off x="10480734" y="2843449"/>
            <a:ext cx="1569274" cy="525993"/>
          </a:xfrm>
          <a:prstGeom prst="rect">
            <a:avLst/>
          </a:prstGeom>
        </p:spPr>
      </p:pic>
      <p:pic>
        <p:nvPicPr>
          <p:cNvPr id="30" name="Picture 29" descr="A logo for a company&#10;&#10;Description automatically generated">
            <a:extLst>
              <a:ext uri="{FF2B5EF4-FFF2-40B4-BE49-F238E27FC236}">
                <a16:creationId xmlns:a16="http://schemas.microsoft.com/office/drawing/2014/main" id="{73F168B3-0018-9D0D-3D17-293DA0ABB356}"/>
              </a:ext>
            </a:extLst>
          </p:cNvPr>
          <p:cNvPicPr>
            <a:picLocks noChangeAspect="1"/>
          </p:cNvPicPr>
          <p:nvPr/>
        </p:nvPicPr>
        <p:blipFill>
          <a:blip r:embed="rId29"/>
          <a:stretch>
            <a:fillRect/>
          </a:stretch>
        </p:blipFill>
        <p:spPr>
          <a:xfrm>
            <a:off x="187797" y="3727745"/>
            <a:ext cx="1345965" cy="591844"/>
          </a:xfrm>
          <a:prstGeom prst="rect">
            <a:avLst/>
          </a:prstGeom>
        </p:spPr>
      </p:pic>
      <p:pic>
        <p:nvPicPr>
          <p:cNvPr id="31" name="Picture 30" descr="A purple text on a white background&#10;&#10;Description automatically generated">
            <a:extLst>
              <a:ext uri="{FF2B5EF4-FFF2-40B4-BE49-F238E27FC236}">
                <a16:creationId xmlns:a16="http://schemas.microsoft.com/office/drawing/2014/main" id="{0C7C12CF-F7F8-3561-9031-D1A1C86B879A}"/>
              </a:ext>
            </a:extLst>
          </p:cNvPr>
          <p:cNvPicPr>
            <a:picLocks noChangeAspect="1"/>
          </p:cNvPicPr>
          <p:nvPr/>
        </p:nvPicPr>
        <p:blipFill rotWithShape="1">
          <a:blip r:embed="rId30"/>
          <a:srcRect t="-888" r="-395" b="13000"/>
          <a:stretch/>
        </p:blipFill>
        <p:spPr>
          <a:xfrm>
            <a:off x="1876191" y="3788483"/>
            <a:ext cx="1525181" cy="528757"/>
          </a:xfrm>
          <a:prstGeom prst="rect">
            <a:avLst/>
          </a:prstGeom>
        </p:spPr>
      </p:pic>
      <p:pic>
        <p:nvPicPr>
          <p:cNvPr id="20480" name="Picture 20479" descr="A green and orange logo&#10;&#10;Description automatically generated">
            <a:extLst>
              <a:ext uri="{FF2B5EF4-FFF2-40B4-BE49-F238E27FC236}">
                <a16:creationId xmlns:a16="http://schemas.microsoft.com/office/drawing/2014/main" id="{572E9258-8ABD-C1CA-B805-5546330CC975}"/>
              </a:ext>
            </a:extLst>
          </p:cNvPr>
          <p:cNvPicPr>
            <a:picLocks noChangeAspect="1"/>
          </p:cNvPicPr>
          <p:nvPr/>
        </p:nvPicPr>
        <p:blipFill>
          <a:blip r:embed="rId31"/>
          <a:stretch>
            <a:fillRect/>
          </a:stretch>
        </p:blipFill>
        <p:spPr>
          <a:xfrm>
            <a:off x="3581166" y="3750499"/>
            <a:ext cx="1558337" cy="612188"/>
          </a:xfrm>
          <a:prstGeom prst="rect">
            <a:avLst/>
          </a:prstGeom>
        </p:spPr>
      </p:pic>
      <p:pic>
        <p:nvPicPr>
          <p:cNvPr id="20481" name="Picture 20480" descr="A blue and white logo&#10;&#10;Description automatically generated">
            <a:extLst>
              <a:ext uri="{FF2B5EF4-FFF2-40B4-BE49-F238E27FC236}">
                <a16:creationId xmlns:a16="http://schemas.microsoft.com/office/drawing/2014/main" id="{C77CEDFD-3128-7748-234C-58F116DB0CCA}"/>
              </a:ext>
            </a:extLst>
          </p:cNvPr>
          <p:cNvPicPr>
            <a:picLocks noChangeAspect="1"/>
          </p:cNvPicPr>
          <p:nvPr/>
        </p:nvPicPr>
        <p:blipFill>
          <a:blip r:embed="rId32"/>
          <a:stretch>
            <a:fillRect/>
          </a:stretch>
        </p:blipFill>
        <p:spPr>
          <a:xfrm>
            <a:off x="5580475" y="3766336"/>
            <a:ext cx="1031053" cy="571104"/>
          </a:xfrm>
          <a:prstGeom prst="rect">
            <a:avLst/>
          </a:prstGeom>
        </p:spPr>
      </p:pic>
      <p:pic>
        <p:nvPicPr>
          <p:cNvPr id="20501" name="Picture 20500">
            <a:extLst>
              <a:ext uri="{FF2B5EF4-FFF2-40B4-BE49-F238E27FC236}">
                <a16:creationId xmlns:a16="http://schemas.microsoft.com/office/drawing/2014/main" id="{D8734560-834F-EECF-AAB1-681C435534A1}"/>
              </a:ext>
            </a:extLst>
          </p:cNvPr>
          <p:cNvPicPr>
            <a:picLocks noChangeAspect="1"/>
          </p:cNvPicPr>
          <p:nvPr/>
        </p:nvPicPr>
        <p:blipFill>
          <a:blip r:embed="rId33"/>
          <a:stretch>
            <a:fillRect/>
          </a:stretch>
        </p:blipFill>
        <p:spPr>
          <a:xfrm>
            <a:off x="7141164" y="3861331"/>
            <a:ext cx="1371600" cy="390525"/>
          </a:xfrm>
          <a:prstGeom prst="rect">
            <a:avLst/>
          </a:prstGeom>
        </p:spPr>
      </p:pic>
      <p:pic>
        <p:nvPicPr>
          <p:cNvPr id="20521" name="Picture 20520" descr="A black text on a white background&#10;&#10;Description automatically generated">
            <a:extLst>
              <a:ext uri="{FF2B5EF4-FFF2-40B4-BE49-F238E27FC236}">
                <a16:creationId xmlns:a16="http://schemas.microsoft.com/office/drawing/2014/main" id="{B87FD671-0BC7-BD7F-FED3-54C3BFE23D07}"/>
              </a:ext>
            </a:extLst>
          </p:cNvPr>
          <p:cNvPicPr>
            <a:picLocks noChangeAspect="1"/>
          </p:cNvPicPr>
          <p:nvPr/>
        </p:nvPicPr>
        <p:blipFill>
          <a:blip r:embed="rId34"/>
          <a:stretch>
            <a:fillRect/>
          </a:stretch>
        </p:blipFill>
        <p:spPr>
          <a:xfrm>
            <a:off x="8802865" y="3789070"/>
            <a:ext cx="1528940" cy="572675"/>
          </a:xfrm>
          <a:prstGeom prst="rect">
            <a:avLst/>
          </a:prstGeom>
        </p:spPr>
      </p:pic>
      <p:pic>
        <p:nvPicPr>
          <p:cNvPr id="20541" name="Picture 20540" descr="A purple and blue text&#10;&#10;Description automatically generated">
            <a:extLst>
              <a:ext uri="{FF2B5EF4-FFF2-40B4-BE49-F238E27FC236}">
                <a16:creationId xmlns:a16="http://schemas.microsoft.com/office/drawing/2014/main" id="{F6513020-5006-A7D1-691E-5778D284971B}"/>
              </a:ext>
            </a:extLst>
          </p:cNvPr>
          <p:cNvPicPr>
            <a:picLocks noChangeAspect="1"/>
          </p:cNvPicPr>
          <p:nvPr/>
        </p:nvPicPr>
        <p:blipFill>
          <a:blip r:embed="rId35"/>
          <a:stretch>
            <a:fillRect/>
          </a:stretch>
        </p:blipFill>
        <p:spPr>
          <a:xfrm>
            <a:off x="1845088" y="4743863"/>
            <a:ext cx="1559160" cy="516350"/>
          </a:xfrm>
          <a:prstGeom prst="rect">
            <a:avLst/>
          </a:prstGeom>
        </p:spPr>
      </p:pic>
      <p:pic>
        <p:nvPicPr>
          <p:cNvPr id="20542" name="Picture 20541" descr="A purple and white logo&#10;&#10;Description automatically generated">
            <a:extLst>
              <a:ext uri="{FF2B5EF4-FFF2-40B4-BE49-F238E27FC236}">
                <a16:creationId xmlns:a16="http://schemas.microsoft.com/office/drawing/2014/main" id="{6C7F772D-2B33-DC2F-1961-9B72B499C4FA}"/>
              </a:ext>
            </a:extLst>
          </p:cNvPr>
          <p:cNvPicPr>
            <a:picLocks noChangeAspect="1"/>
          </p:cNvPicPr>
          <p:nvPr/>
        </p:nvPicPr>
        <p:blipFill>
          <a:blip r:embed="rId36"/>
          <a:stretch>
            <a:fillRect/>
          </a:stretch>
        </p:blipFill>
        <p:spPr>
          <a:xfrm>
            <a:off x="3607564" y="4702176"/>
            <a:ext cx="1552575" cy="571500"/>
          </a:xfrm>
          <a:prstGeom prst="rect">
            <a:avLst/>
          </a:prstGeom>
        </p:spPr>
      </p:pic>
      <p:pic>
        <p:nvPicPr>
          <p:cNvPr id="20543" name="Picture 20542" descr="A logo for a software company&#10;&#10;Description automatically generated">
            <a:extLst>
              <a:ext uri="{FF2B5EF4-FFF2-40B4-BE49-F238E27FC236}">
                <a16:creationId xmlns:a16="http://schemas.microsoft.com/office/drawing/2014/main" id="{79EF4132-89DE-44A2-B05B-27B87C6DFDBB}"/>
              </a:ext>
            </a:extLst>
          </p:cNvPr>
          <p:cNvPicPr>
            <a:picLocks noChangeAspect="1"/>
          </p:cNvPicPr>
          <p:nvPr/>
        </p:nvPicPr>
        <p:blipFill>
          <a:blip r:embed="rId37"/>
          <a:stretch>
            <a:fillRect/>
          </a:stretch>
        </p:blipFill>
        <p:spPr>
          <a:xfrm>
            <a:off x="5426781" y="4700412"/>
            <a:ext cx="1281993" cy="603250"/>
          </a:xfrm>
          <a:prstGeom prst="rect">
            <a:avLst/>
          </a:prstGeom>
        </p:spPr>
      </p:pic>
      <p:pic>
        <p:nvPicPr>
          <p:cNvPr id="20544" name="Picture 20543">
            <a:extLst>
              <a:ext uri="{FF2B5EF4-FFF2-40B4-BE49-F238E27FC236}">
                <a16:creationId xmlns:a16="http://schemas.microsoft.com/office/drawing/2014/main" id="{7B5EFED9-D721-5E16-76C0-6AE6C78F838A}"/>
              </a:ext>
            </a:extLst>
          </p:cNvPr>
          <p:cNvPicPr>
            <a:picLocks noChangeAspect="1"/>
          </p:cNvPicPr>
          <p:nvPr/>
        </p:nvPicPr>
        <p:blipFill>
          <a:blip r:embed="rId38"/>
          <a:stretch>
            <a:fillRect/>
          </a:stretch>
        </p:blipFill>
        <p:spPr>
          <a:xfrm>
            <a:off x="7207839" y="4712524"/>
            <a:ext cx="1238250" cy="419100"/>
          </a:xfrm>
          <a:prstGeom prst="rect">
            <a:avLst/>
          </a:prstGeom>
        </p:spPr>
      </p:pic>
      <p:pic>
        <p:nvPicPr>
          <p:cNvPr id="20545" name="Picture 20544" descr="A black and green logo&#10;&#10;Description automatically generated">
            <a:extLst>
              <a:ext uri="{FF2B5EF4-FFF2-40B4-BE49-F238E27FC236}">
                <a16:creationId xmlns:a16="http://schemas.microsoft.com/office/drawing/2014/main" id="{4DE390FE-9D50-40EC-FA4D-47CC857916A2}"/>
              </a:ext>
            </a:extLst>
          </p:cNvPr>
          <p:cNvPicPr>
            <a:picLocks noChangeAspect="1"/>
          </p:cNvPicPr>
          <p:nvPr/>
        </p:nvPicPr>
        <p:blipFill rotWithShape="1">
          <a:blip r:embed="rId39"/>
          <a:srcRect t="6157" r="613" b="13246"/>
          <a:stretch/>
        </p:blipFill>
        <p:spPr>
          <a:xfrm>
            <a:off x="8811331" y="4725048"/>
            <a:ext cx="1521431" cy="509045"/>
          </a:xfrm>
          <a:prstGeom prst="rect">
            <a:avLst/>
          </a:prstGeom>
        </p:spPr>
      </p:pic>
      <p:pic>
        <p:nvPicPr>
          <p:cNvPr id="20546" name="Picture 20545" descr="A logo with blue and black text&#10;&#10;Description automatically generated">
            <a:extLst>
              <a:ext uri="{FF2B5EF4-FFF2-40B4-BE49-F238E27FC236}">
                <a16:creationId xmlns:a16="http://schemas.microsoft.com/office/drawing/2014/main" id="{E967CD60-B825-F018-6C3D-5F1F5A8506A5}"/>
              </a:ext>
            </a:extLst>
          </p:cNvPr>
          <p:cNvPicPr>
            <a:picLocks noChangeAspect="1"/>
          </p:cNvPicPr>
          <p:nvPr/>
        </p:nvPicPr>
        <p:blipFill>
          <a:blip r:embed="rId40"/>
          <a:stretch>
            <a:fillRect/>
          </a:stretch>
        </p:blipFill>
        <p:spPr>
          <a:xfrm>
            <a:off x="10566401" y="3762295"/>
            <a:ext cx="1388534" cy="607411"/>
          </a:xfrm>
          <a:prstGeom prst="rect">
            <a:avLst/>
          </a:prstGeom>
        </p:spPr>
      </p:pic>
      <p:pic>
        <p:nvPicPr>
          <p:cNvPr id="20547" name="Picture 20546" descr="A blue and black logo&#10;&#10;Description automatically generated">
            <a:extLst>
              <a:ext uri="{FF2B5EF4-FFF2-40B4-BE49-F238E27FC236}">
                <a16:creationId xmlns:a16="http://schemas.microsoft.com/office/drawing/2014/main" id="{A0B0A6E2-4C29-B058-D7F5-3B9DD19B2E21}"/>
              </a:ext>
            </a:extLst>
          </p:cNvPr>
          <p:cNvPicPr>
            <a:picLocks noChangeAspect="1"/>
          </p:cNvPicPr>
          <p:nvPr/>
        </p:nvPicPr>
        <p:blipFill rotWithShape="1">
          <a:blip r:embed="rId41"/>
          <a:srcRect l="20962" t="24026" r="19244" b="27273"/>
          <a:stretch/>
        </p:blipFill>
        <p:spPr>
          <a:xfrm>
            <a:off x="2024474" y="2828503"/>
            <a:ext cx="1245159" cy="560277"/>
          </a:xfrm>
          <a:prstGeom prst="rect">
            <a:avLst/>
          </a:prstGeom>
        </p:spPr>
      </p:pic>
    </p:spTree>
    <p:extLst>
      <p:ext uri="{BB962C8B-B14F-4D97-AF65-F5344CB8AC3E}">
        <p14:creationId xmlns:p14="http://schemas.microsoft.com/office/powerpoint/2010/main" val="307788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FF1AD3-9A88-EC88-4026-79F104521638}"/>
              </a:ext>
            </a:extLst>
          </p:cNvPr>
          <p:cNvSpPr>
            <a:spLocks noGrp="1"/>
          </p:cNvSpPr>
          <p:nvPr>
            <p:ph idx="1"/>
          </p:nvPr>
        </p:nvSpPr>
        <p:spPr>
          <a:xfrm>
            <a:off x="397989" y="1397238"/>
            <a:ext cx="4969141" cy="4480034"/>
          </a:xfrm>
        </p:spPr>
        <p:txBody>
          <a:bodyPr>
            <a:normAutofit lnSpcReduction="10000"/>
          </a:bodyPr>
          <a:lstStyle/>
          <a:p>
            <a:pPr marL="0" indent="0">
              <a:buNone/>
            </a:pPr>
            <a:r>
              <a:rPr lang="en-GB" dirty="0"/>
              <a:t>The Assured Solutions List guarantees that listed DSCR solutions offer the minimum required features to meet the basic needs of social care providers, called the </a:t>
            </a:r>
            <a:r>
              <a:rPr lang="en-GB" dirty="0">
                <a:hlinkClick r:id="rId2"/>
              </a:rPr>
              <a:t>core capabilities</a:t>
            </a:r>
            <a:r>
              <a:rPr lang="en-GB" dirty="0"/>
              <a:t>. </a:t>
            </a:r>
          </a:p>
          <a:p>
            <a:pPr marL="0" indent="0">
              <a:buNone/>
            </a:pPr>
            <a:endParaRPr lang="en-GB" dirty="0"/>
          </a:p>
          <a:p>
            <a:pPr marL="0" indent="0">
              <a:buNone/>
            </a:pPr>
            <a:r>
              <a:rPr lang="en-GB" dirty="0"/>
              <a:t>All DSCR solutions on the Assured Solutions List have also passed basic financial and security checks, comply with </a:t>
            </a:r>
            <a:r>
              <a:rPr lang="en-GB" dirty="0">
                <a:hlinkClick r:id="rId3"/>
              </a:rPr>
              <a:t>national standards</a:t>
            </a:r>
            <a:r>
              <a:rPr lang="en-GB" dirty="0"/>
              <a:t> and can help social care providers to meet CQC regulations on good governance. </a:t>
            </a:r>
          </a:p>
          <a:p>
            <a:pPr marL="0" indent="0">
              <a:buNone/>
            </a:pPr>
            <a:endParaRPr lang="en-GB" dirty="0"/>
          </a:p>
        </p:txBody>
      </p:sp>
      <p:sp>
        <p:nvSpPr>
          <p:cNvPr id="3" name="Slide Number Placeholder 2">
            <a:extLst>
              <a:ext uri="{FF2B5EF4-FFF2-40B4-BE49-F238E27FC236}">
                <a16:creationId xmlns:a16="http://schemas.microsoft.com/office/drawing/2014/main" id="{F1407164-79B7-4B3B-A29B-E2EA42DDE2E9}"/>
              </a:ext>
            </a:extLst>
          </p:cNvPr>
          <p:cNvSpPr>
            <a:spLocks noGrp="1"/>
          </p:cNvSpPr>
          <p:nvPr>
            <p:ph type="sldNum" sz="quarter" idx="12"/>
          </p:nvPr>
        </p:nvSpPr>
        <p:spPr/>
        <p:txBody>
          <a:bodyPr/>
          <a:lstStyle/>
          <a:p>
            <a:fld id="{E76F84FA-B8EB-462F-97BA-032CB76B4E3A}" type="slidenum">
              <a:rPr lang="en-GB" smtClean="0"/>
              <a:t>5</a:t>
            </a:fld>
            <a:endParaRPr lang="en-GB"/>
          </a:p>
        </p:txBody>
      </p:sp>
      <p:sp>
        <p:nvSpPr>
          <p:cNvPr id="4" name="Title 3">
            <a:extLst>
              <a:ext uri="{FF2B5EF4-FFF2-40B4-BE49-F238E27FC236}">
                <a16:creationId xmlns:a16="http://schemas.microsoft.com/office/drawing/2014/main" id="{FAEF096E-3C2E-6CDB-B266-ABE4AF01275B}"/>
              </a:ext>
            </a:extLst>
          </p:cNvPr>
          <p:cNvSpPr>
            <a:spLocks noGrp="1"/>
          </p:cNvSpPr>
          <p:nvPr>
            <p:ph type="title"/>
          </p:nvPr>
        </p:nvSpPr>
        <p:spPr/>
        <p:txBody>
          <a:bodyPr>
            <a:normAutofit fontScale="90000"/>
          </a:bodyPr>
          <a:lstStyle/>
          <a:p>
            <a:r>
              <a:rPr lang="en-GB" dirty="0"/>
              <a:t>Core Capability Requirements</a:t>
            </a:r>
          </a:p>
        </p:txBody>
      </p:sp>
      <p:graphicFrame>
        <p:nvGraphicFramePr>
          <p:cNvPr id="10" name="Diagram 9">
            <a:extLst>
              <a:ext uri="{FF2B5EF4-FFF2-40B4-BE49-F238E27FC236}">
                <a16:creationId xmlns:a16="http://schemas.microsoft.com/office/drawing/2014/main" id="{5C528BC6-9B1A-FBD0-E6AE-E4138372A9C7}"/>
              </a:ext>
            </a:extLst>
          </p:cNvPr>
          <p:cNvGraphicFramePr/>
          <p:nvPr>
            <p:extLst>
              <p:ext uri="{D42A27DB-BD31-4B8C-83A1-F6EECF244321}">
                <p14:modId xmlns:p14="http://schemas.microsoft.com/office/powerpoint/2010/main" val="1378194606"/>
              </p:ext>
            </p:extLst>
          </p:nvPr>
        </p:nvGraphicFramePr>
        <p:xfrm>
          <a:off x="4552122" y="1401416"/>
          <a:ext cx="8229599" cy="52396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557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D4847A-7E0C-E907-1703-83E5D6EDE29F}"/>
              </a:ext>
            </a:extLst>
          </p:cNvPr>
          <p:cNvSpPr>
            <a:spLocks noGrp="1"/>
          </p:cNvSpPr>
          <p:nvPr>
            <p:ph idx="1"/>
          </p:nvPr>
        </p:nvSpPr>
        <p:spPr>
          <a:xfrm>
            <a:off x="397989" y="1397238"/>
            <a:ext cx="11386643" cy="387926"/>
          </a:xfrm>
        </p:spPr>
        <p:txBody>
          <a:bodyPr/>
          <a:lstStyle/>
          <a:p>
            <a:pPr marL="0" indent="0">
              <a:buNone/>
            </a:pPr>
            <a:r>
              <a:rPr lang="en-GB" sz="1800" dirty="0"/>
              <a:t>Each core capability includes the following criteria offered as standard features for all assured DSCR solutions:</a:t>
            </a:r>
            <a:endParaRPr lang="en-GB" dirty="0"/>
          </a:p>
        </p:txBody>
      </p:sp>
      <p:sp>
        <p:nvSpPr>
          <p:cNvPr id="3" name="Slide Number Placeholder 2">
            <a:extLst>
              <a:ext uri="{FF2B5EF4-FFF2-40B4-BE49-F238E27FC236}">
                <a16:creationId xmlns:a16="http://schemas.microsoft.com/office/drawing/2014/main" id="{1192EC43-5E82-28F6-E589-B66017F3D825}"/>
              </a:ext>
            </a:extLst>
          </p:cNvPr>
          <p:cNvSpPr>
            <a:spLocks noGrp="1"/>
          </p:cNvSpPr>
          <p:nvPr>
            <p:ph type="sldNum" sz="quarter" idx="12"/>
          </p:nvPr>
        </p:nvSpPr>
        <p:spPr/>
        <p:txBody>
          <a:bodyPr/>
          <a:lstStyle/>
          <a:p>
            <a:fld id="{E76F84FA-B8EB-462F-97BA-032CB76B4E3A}" type="slidenum">
              <a:rPr lang="en-GB" smtClean="0"/>
              <a:t>6</a:t>
            </a:fld>
            <a:endParaRPr lang="en-GB"/>
          </a:p>
        </p:txBody>
      </p:sp>
      <p:sp>
        <p:nvSpPr>
          <p:cNvPr id="4" name="Title 3">
            <a:extLst>
              <a:ext uri="{FF2B5EF4-FFF2-40B4-BE49-F238E27FC236}">
                <a16:creationId xmlns:a16="http://schemas.microsoft.com/office/drawing/2014/main" id="{5BE883E6-3237-7535-E293-2E3B31B30B6F}"/>
              </a:ext>
            </a:extLst>
          </p:cNvPr>
          <p:cNvSpPr>
            <a:spLocks noGrp="1"/>
          </p:cNvSpPr>
          <p:nvPr>
            <p:ph type="title"/>
          </p:nvPr>
        </p:nvSpPr>
        <p:spPr/>
        <p:txBody>
          <a:bodyPr>
            <a:normAutofit fontScale="90000"/>
          </a:bodyPr>
          <a:lstStyle/>
          <a:p>
            <a:r>
              <a:rPr lang="en-GB" dirty="0"/>
              <a:t>Core Capability Requirements</a:t>
            </a:r>
          </a:p>
        </p:txBody>
      </p:sp>
      <p:graphicFrame>
        <p:nvGraphicFramePr>
          <p:cNvPr id="5" name="Table 4">
            <a:extLst>
              <a:ext uri="{FF2B5EF4-FFF2-40B4-BE49-F238E27FC236}">
                <a16:creationId xmlns:a16="http://schemas.microsoft.com/office/drawing/2014/main" id="{DF7E4BD6-D236-6F2C-F2C0-12CF65275B79}"/>
              </a:ext>
            </a:extLst>
          </p:cNvPr>
          <p:cNvGraphicFramePr>
            <a:graphicFrameLocks/>
          </p:cNvGraphicFramePr>
          <p:nvPr>
            <p:extLst>
              <p:ext uri="{D42A27DB-BD31-4B8C-83A1-F6EECF244321}">
                <p14:modId xmlns:p14="http://schemas.microsoft.com/office/powerpoint/2010/main" val="1529572673"/>
              </p:ext>
            </p:extLst>
          </p:nvPr>
        </p:nvGraphicFramePr>
        <p:xfrm>
          <a:off x="1041400" y="1814981"/>
          <a:ext cx="10093474" cy="1676400"/>
        </p:xfrm>
        <a:graphic>
          <a:graphicData uri="http://schemas.openxmlformats.org/drawingml/2006/table">
            <a:tbl>
              <a:tblPr firstRow="1" bandRow="1">
                <a:tableStyleId>{5C22544A-7EE6-4342-B048-85BDC9FD1C3A}</a:tableStyleId>
              </a:tblPr>
              <a:tblGrid>
                <a:gridCol w="10093474">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1. The solution must support inclusive care planning and needs assessment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capture a person-centred care plan</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undertake and capture care needs assessments using templates / pre-built criteria</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create care plans using templates / pre-built care plans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 social care provider to add to care plan templates / pre-built care plans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involve an individual in the process of planning their own care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set a target outcome/goal for the individual receiving care and an associated list of tasks/action</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6" name="Table 5">
            <a:extLst>
              <a:ext uri="{FF2B5EF4-FFF2-40B4-BE49-F238E27FC236}">
                <a16:creationId xmlns:a16="http://schemas.microsoft.com/office/drawing/2014/main" id="{14257091-3BCA-699C-6C3E-7AD155043C87}"/>
              </a:ext>
            </a:extLst>
          </p:cNvPr>
          <p:cNvGraphicFramePr>
            <a:graphicFrameLocks/>
          </p:cNvGraphicFramePr>
          <p:nvPr>
            <p:extLst>
              <p:ext uri="{D42A27DB-BD31-4B8C-83A1-F6EECF244321}">
                <p14:modId xmlns:p14="http://schemas.microsoft.com/office/powerpoint/2010/main" val="1337902206"/>
              </p:ext>
            </p:extLst>
          </p:nvPr>
        </p:nvGraphicFramePr>
        <p:xfrm>
          <a:off x="1041399" y="3610098"/>
          <a:ext cx="10093475" cy="2529840"/>
        </p:xfrm>
        <a:graphic>
          <a:graphicData uri="http://schemas.openxmlformats.org/drawingml/2006/table">
            <a:tbl>
              <a:tblPr firstRow="1" bandRow="1">
                <a:tableStyleId>{5C22544A-7EE6-4342-B048-85BDC9FD1C3A}</a:tableStyleId>
              </a:tblPr>
              <a:tblGrid>
                <a:gridCol w="10093475">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2. The system must capture real-time, auditable records, notes, and observations that can be accessed at the point of care and include the capability to:</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capture structured data for routine tasks, for example when tasks have been completed, that is linked to the care plan, including for plans a carer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capture unstructured data, for example, information about activities, patient comments etc., that is linked to the care plan, including for plans a carer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data to be captured and displayed consistently throughout the system so that it is easy to absorb</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a longitudinal picture of the care provided to an individual over time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capture written notes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capture verbal notes that are converted to unstructured text</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upload existing third party documents and images</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spTree>
    <p:extLst>
      <p:ext uri="{BB962C8B-B14F-4D97-AF65-F5344CB8AC3E}">
        <p14:creationId xmlns:p14="http://schemas.microsoft.com/office/powerpoint/2010/main" val="245929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45519B-EDBD-E642-280D-410168FE5311}"/>
              </a:ext>
            </a:extLst>
          </p:cNvPr>
          <p:cNvSpPr>
            <a:spLocks noGrp="1"/>
          </p:cNvSpPr>
          <p:nvPr>
            <p:ph type="sldNum" sz="quarter" idx="12"/>
          </p:nvPr>
        </p:nvSpPr>
        <p:spPr/>
        <p:txBody>
          <a:bodyPr/>
          <a:lstStyle/>
          <a:p>
            <a:fld id="{E76F84FA-B8EB-462F-97BA-032CB76B4E3A}" type="slidenum">
              <a:rPr lang="en-GB" smtClean="0"/>
              <a:t>7</a:t>
            </a:fld>
            <a:endParaRPr lang="en-GB"/>
          </a:p>
        </p:txBody>
      </p:sp>
      <p:sp>
        <p:nvSpPr>
          <p:cNvPr id="4" name="Title 3">
            <a:extLst>
              <a:ext uri="{FF2B5EF4-FFF2-40B4-BE49-F238E27FC236}">
                <a16:creationId xmlns:a16="http://schemas.microsoft.com/office/drawing/2014/main" id="{C6745DCF-D5DD-3B12-A7E7-128175BA80BE}"/>
              </a:ext>
            </a:extLst>
          </p:cNvPr>
          <p:cNvSpPr>
            <a:spLocks noGrp="1"/>
          </p:cNvSpPr>
          <p:nvPr>
            <p:ph type="title"/>
          </p:nvPr>
        </p:nvSpPr>
        <p:spPr/>
        <p:txBody>
          <a:bodyPr>
            <a:normAutofit fontScale="90000"/>
          </a:bodyPr>
          <a:lstStyle/>
          <a:p>
            <a:r>
              <a:rPr lang="en-GB" dirty="0"/>
              <a:t>Core Capability Requirements</a:t>
            </a:r>
          </a:p>
        </p:txBody>
      </p:sp>
      <p:graphicFrame>
        <p:nvGraphicFramePr>
          <p:cNvPr id="5" name="Table 4">
            <a:extLst>
              <a:ext uri="{FF2B5EF4-FFF2-40B4-BE49-F238E27FC236}">
                <a16:creationId xmlns:a16="http://schemas.microsoft.com/office/drawing/2014/main" id="{6C83400C-863A-CBE8-88AC-C9A39808AEC5}"/>
              </a:ext>
            </a:extLst>
          </p:cNvPr>
          <p:cNvGraphicFramePr>
            <a:graphicFrameLocks/>
          </p:cNvGraphicFramePr>
          <p:nvPr>
            <p:extLst>
              <p:ext uri="{D42A27DB-BD31-4B8C-83A1-F6EECF244321}">
                <p14:modId xmlns:p14="http://schemas.microsoft.com/office/powerpoint/2010/main" val="788447773"/>
              </p:ext>
            </p:extLst>
          </p:nvPr>
        </p:nvGraphicFramePr>
        <p:xfrm>
          <a:off x="1054100" y="1785164"/>
          <a:ext cx="10092211" cy="2103120"/>
        </p:xfrm>
        <a:graphic>
          <a:graphicData uri="http://schemas.openxmlformats.org/drawingml/2006/table">
            <a:tbl>
              <a:tblPr firstRow="1" bandRow="1">
                <a:tableStyleId>{5C22544A-7EE6-4342-B048-85BDC9FD1C3A}</a:tableStyleId>
              </a:tblPr>
              <a:tblGrid>
                <a:gridCol w="10092211">
                  <a:extLst>
                    <a:ext uri="{9D8B030D-6E8A-4147-A177-3AD203B41FA5}">
                      <a16:colId xmlns:a16="http://schemas.microsoft.com/office/drawing/2014/main" val="526830796"/>
                    </a:ext>
                  </a:extLst>
                </a:gridCol>
              </a:tblGrid>
              <a:tr h="218207">
                <a:tc>
                  <a:txBody>
                    <a:bodyPr/>
                    <a:lstStyle/>
                    <a:p>
                      <a:r>
                        <a:rPr lang="en-GB" sz="1400" dirty="0">
                          <a:latin typeface="Arial" panose="020B0604020202020204" pitchFamily="34" charset="0"/>
                          <a:cs typeface="Arial" panose="020B0604020202020204" pitchFamily="34" charset="0"/>
                        </a:rPr>
                        <a:t>3. The system must support task planning, allocation, management and completion and include the capability: </a:t>
                      </a:r>
                    </a:p>
                  </a:txBody>
                  <a:tcPr anchor="ctr">
                    <a:solidFill>
                      <a:srgbClr val="005EB8"/>
                    </a:solidFill>
                  </a:tcPr>
                </a:tc>
                <a:extLst>
                  <a:ext uri="{0D108BD9-81ED-4DB2-BD59-A6C34878D82A}">
                    <a16:rowId xmlns:a16="http://schemas.microsoft.com/office/drawing/2014/main" val="1785479990"/>
                  </a:ext>
                </a:extLst>
              </a:tr>
              <a:tr h="1434883">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allocate tasks to the most appropriate staff members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information about the status of tasks in real-time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a list of tasks assigned to an individual care worker showing which are outstanding and which have been completed</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manually identify priority tasks that require action</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automatically flag overdue tasks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actively calculate an individual’s risk and flag the need for a care plan/activity to be reviewed as a result of rising risk</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generate handover information for shift changes etc. to ensure continuity of care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an aggregated dashboard view of the status of tasks for a care manager to view</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6" name="Table 5">
            <a:extLst>
              <a:ext uri="{FF2B5EF4-FFF2-40B4-BE49-F238E27FC236}">
                <a16:creationId xmlns:a16="http://schemas.microsoft.com/office/drawing/2014/main" id="{DFCDFE4B-7B40-BF74-F792-DC68D17EF1E3}"/>
              </a:ext>
            </a:extLst>
          </p:cNvPr>
          <p:cNvGraphicFramePr>
            <a:graphicFrameLocks/>
          </p:cNvGraphicFramePr>
          <p:nvPr>
            <p:extLst>
              <p:ext uri="{D42A27DB-BD31-4B8C-83A1-F6EECF244321}">
                <p14:modId xmlns:p14="http://schemas.microsoft.com/office/powerpoint/2010/main" val="3172841599"/>
              </p:ext>
            </p:extLst>
          </p:nvPr>
        </p:nvGraphicFramePr>
        <p:xfrm>
          <a:off x="1049410" y="3992709"/>
          <a:ext cx="10083800" cy="2103120"/>
        </p:xfrm>
        <a:graphic>
          <a:graphicData uri="http://schemas.openxmlformats.org/drawingml/2006/table">
            <a:tbl>
              <a:tblPr firstRow="1" bandRow="1">
                <a:tableStyleId>{5C22544A-7EE6-4342-B048-85BDC9FD1C3A}</a:tableStyleId>
              </a:tblPr>
              <a:tblGrid>
                <a:gridCol w="10083800">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4. The system must provide controlled access to data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For an individual to view their own care plan and record</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an authorised care worker to view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an authorised care worker to edit and update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authorised health professionals to view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authorised health professionals to edit care plans, assessments and records, including ones they did not create</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 version of the care record and plan to be viewable on third party devices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a social care provider to set appropriate access controls for who can create, view and edit care plans and records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maintain an audit log of all changes to a care record including who accessed the record, the date and what changes were made</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21" name="Content Placeholder 1">
            <a:extLst>
              <a:ext uri="{FF2B5EF4-FFF2-40B4-BE49-F238E27FC236}">
                <a16:creationId xmlns:a16="http://schemas.microsoft.com/office/drawing/2014/main" id="{28697236-C6EA-1615-F27F-B83B2A4A778A}"/>
              </a:ext>
            </a:extLst>
          </p:cNvPr>
          <p:cNvSpPr>
            <a:spLocks noGrp="1"/>
          </p:cNvSpPr>
          <p:nvPr>
            <p:ph idx="1"/>
          </p:nvPr>
        </p:nvSpPr>
        <p:spPr>
          <a:xfrm>
            <a:off x="397989" y="1397238"/>
            <a:ext cx="11386643" cy="387926"/>
          </a:xfrm>
        </p:spPr>
        <p:txBody>
          <a:bodyPr/>
          <a:lstStyle/>
          <a:p>
            <a:pPr marL="0" indent="0">
              <a:buNone/>
            </a:pPr>
            <a:r>
              <a:rPr lang="en-GB" sz="1800" dirty="0"/>
              <a:t>Each core capability includes the following criteria offered as standard features for all assured DSCR solutions:</a:t>
            </a:r>
            <a:endParaRPr lang="en-GB" dirty="0"/>
          </a:p>
        </p:txBody>
      </p:sp>
    </p:spTree>
    <p:extLst>
      <p:ext uri="{BB962C8B-B14F-4D97-AF65-F5344CB8AC3E}">
        <p14:creationId xmlns:p14="http://schemas.microsoft.com/office/powerpoint/2010/main" val="122561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7511B7-D937-E6D6-DAE8-04E6B0C1E07A}"/>
              </a:ext>
            </a:extLst>
          </p:cNvPr>
          <p:cNvSpPr>
            <a:spLocks noGrp="1"/>
          </p:cNvSpPr>
          <p:nvPr>
            <p:ph type="sldNum" sz="quarter" idx="12"/>
          </p:nvPr>
        </p:nvSpPr>
        <p:spPr/>
        <p:txBody>
          <a:bodyPr/>
          <a:lstStyle/>
          <a:p>
            <a:fld id="{E76F84FA-B8EB-462F-97BA-032CB76B4E3A}" type="slidenum">
              <a:rPr lang="en-GB" smtClean="0"/>
              <a:t>8</a:t>
            </a:fld>
            <a:endParaRPr lang="en-GB"/>
          </a:p>
        </p:txBody>
      </p:sp>
      <p:sp>
        <p:nvSpPr>
          <p:cNvPr id="4" name="Title 3">
            <a:extLst>
              <a:ext uri="{FF2B5EF4-FFF2-40B4-BE49-F238E27FC236}">
                <a16:creationId xmlns:a16="http://schemas.microsoft.com/office/drawing/2014/main" id="{DC75068F-71F6-51DA-DFA7-2D3BBBB766F1}"/>
              </a:ext>
            </a:extLst>
          </p:cNvPr>
          <p:cNvSpPr>
            <a:spLocks noGrp="1"/>
          </p:cNvSpPr>
          <p:nvPr>
            <p:ph type="title"/>
          </p:nvPr>
        </p:nvSpPr>
        <p:spPr/>
        <p:txBody>
          <a:bodyPr>
            <a:normAutofit fontScale="90000"/>
          </a:bodyPr>
          <a:lstStyle/>
          <a:p>
            <a:r>
              <a:rPr lang="en-GB" dirty="0"/>
              <a:t>Core Capability Requirements</a:t>
            </a:r>
          </a:p>
        </p:txBody>
      </p:sp>
      <p:graphicFrame>
        <p:nvGraphicFramePr>
          <p:cNvPr id="5" name="Table 4">
            <a:extLst>
              <a:ext uri="{FF2B5EF4-FFF2-40B4-BE49-F238E27FC236}">
                <a16:creationId xmlns:a16="http://schemas.microsoft.com/office/drawing/2014/main" id="{265A4F06-BAA4-7E77-8F25-90A907F71468}"/>
              </a:ext>
            </a:extLst>
          </p:cNvPr>
          <p:cNvGraphicFramePr>
            <a:graphicFrameLocks/>
          </p:cNvGraphicFramePr>
          <p:nvPr>
            <p:extLst>
              <p:ext uri="{D42A27DB-BD31-4B8C-83A1-F6EECF244321}">
                <p14:modId xmlns:p14="http://schemas.microsoft.com/office/powerpoint/2010/main" val="2876708723"/>
              </p:ext>
            </p:extLst>
          </p:nvPr>
        </p:nvGraphicFramePr>
        <p:xfrm>
          <a:off x="1066799" y="2023184"/>
          <a:ext cx="10058401" cy="1249680"/>
        </p:xfrm>
        <a:graphic>
          <a:graphicData uri="http://schemas.openxmlformats.org/drawingml/2006/table">
            <a:tbl>
              <a:tblPr firstRow="1" bandRow="1">
                <a:tableStyleId>{5C22544A-7EE6-4342-B048-85BDC9FD1C3A}</a:tableStyleId>
              </a:tblPr>
              <a:tblGrid>
                <a:gridCol w="10058401">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5. The system must be able to share data with other systems and care settings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To export data, including data from locally generated reports, in a flat-file format (e.g. PDF)</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export data, including data from locally generated reports, in an interrogatable and importable file format (e.g. CSV)</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documents to be uploaded into an individual’s care record</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produce key information for emergency hospital admissions in a format that is compliant with standards</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graphicFrame>
        <p:nvGraphicFramePr>
          <p:cNvPr id="6" name="Table 5">
            <a:extLst>
              <a:ext uri="{FF2B5EF4-FFF2-40B4-BE49-F238E27FC236}">
                <a16:creationId xmlns:a16="http://schemas.microsoft.com/office/drawing/2014/main" id="{F89D059B-D74F-543B-8A70-645D38F95E2F}"/>
              </a:ext>
            </a:extLst>
          </p:cNvPr>
          <p:cNvGraphicFramePr>
            <a:graphicFrameLocks/>
          </p:cNvGraphicFramePr>
          <p:nvPr>
            <p:extLst>
              <p:ext uri="{D42A27DB-BD31-4B8C-83A1-F6EECF244321}">
                <p14:modId xmlns:p14="http://schemas.microsoft.com/office/powerpoint/2010/main" val="3604927631"/>
              </p:ext>
            </p:extLst>
          </p:nvPr>
        </p:nvGraphicFramePr>
        <p:xfrm>
          <a:off x="1076180" y="3429000"/>
          <a:ext cx="10049020" cy="1676400"/>
        </p:xfrm>
        <a:graphic>
          <a:graphicData uri="http://schemas.openxmlformats.org/drawingml/2006/table">
            <a:tbl>
              <a:tblPr firstRow="1" bandRow="1">
                <a:tableStyleId>{5C22544A-7EE6-4342-B048-85BDC9FD1C3A}</a:tableStyleId>
              </a:tblPr>
              <a:tblGrid>
                <a:gridCol w="10049020">
                  <a:extLst>
                    <a:ext uri="{9D8B030D-6E8A-4147-A177-3AD203B41FA5}">
                      <a16:colId xmlns:a16="http://schemas.microsoft.com/office/drawing/2014/main" val="526830796"/>
                    </a:ext>
                  </a:extLst>
                </a:gridCol>
              </a:tblGrid>
              <a:tr h="0">
                <a:tc>
                  <a:txBody>
                    <a:bodyPr/>
                    <a:lstStyle/>
                    <a:p>
                      <a:r>
                        <a:rPr lang="en-GB" sz="1400" dirty="0">
                          <a:latin typeface="Arial" panose="020B0604020202020204" pitchFamily="34" charset="0"/>
                          <a:cs typeface="Arial" panose="020B0604020202020204" pitchFamily="34" charset="0"/>
                        </a:rPr>
                        <a:t>6. The system must support the operation and management of a care setting and include the capability:</a:t>
                      </a:r>
                    </a:p>
                  </a:txBody>
                  <a:tcPr anchor="ctr">
                    <a:solidFill>
                      <a:srgbClr val="005EB8"/>
                    </a:solidFill>
                  </a:tcPr>
                </a:tc>
                <a:extLst>
                  <a:ext uri="{0D108BD9-81ED-4DB2-BD59-A6C34878D82A}">
                    <a16:rowId xmlns:a16="http://schemas.microsoft.com/office/drawing/2014/main" val="1785479990"/>
                  </a:ext>
                </a:extLst>
              </a:tr>
              <a:tr h="0">
                <a:tc>
                  <a:txBody>
                    <a:bodyPr/>
                    <a:lstStyle/>
                    <a:p>
                      <a:pPr marL="285750" indent="-285750" algn="l" fontAlgn="b">
                        <a:buFont typeface="Arial" panose="020B0604020202020204" pitchFamily="34" charset="0"/>
                        <a:buChar char="•"/>
                      </a:pPr>
                      <a:r>
                        <a:rPr lang="en-GB" sz="1400" b="0" i="0" u="none" strike="noStrike" dirty="0">
                          <a:solidFill>
                            <a:srgbClr val="404041"/>
                          </a:solidFill>
                          <a:effectLst/>
                          <a:latin typeface="Muli"/>
                        </a:rPr>
                        <a:t>For social care providers to generate, save and amend prebuilt summary reports for individual recipients of care. Please demonstrate your five most frequently used reports in your video</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For social care providers to generate, save and amend prebuilt summary reports at a site and service level. Please demonstrate your five most frequently used reports in your video</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see a chronology of interactions and activities for auditing/inspection purposes and to manage incidents</a:t>
                      </a:r>
                    </a:p>
                    <a:p>
                      <a:pPr marL="285750" marR="0" lvl="0" indent="-285750" algn="l" defTabSz="914377"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rgbClr val="404041"/>
                          </a:solidFill>
                          <a:effectLst/>
                          <a:latin typeface="Muli"/>
                        </a:rPr>
                        <a:t>To provide reports that support a care provider to meet the Key Lines of Enquiry of the CQC inspection regime</a:t>
                      </a:r>
                    </a:p>
                  </a:txBody>
                  <a:tcPr anchor="b">
                    <a:solidFill>
                      <a:schemeClr val="bg1">
                        <a:lumMod val="95000"/>
                      </a:schemeClr>
                    </a:solidFill>
                  </a:tcPr>
                </a:tc>
                <a:extLst>
                  <a:ext uri="{0D108BD9-81ED-4DB2-BD59-A6C34878D82A}">
                    <a16:rowId xmlns:a16="http://schemas.microsoft.com/office/drawing/2014/main" val="4155044613"/>
                  </a:ext>
                </a:extLst>
              </a:tr>
            </a:tbl>
          </a:graphicData>
        </a:graphic>
      </p:graphicFrame>
      <p:sp>
        <p:nvSpPr>
          <p:cNvPr id="7" name="Content Placeholder 1">
            <a:extLst>
              <a:ext uri="{FF2B5EF4-FFF2-40B4-BE49-F238E27FC236}">
                <a16:creationId xmlns:a16="http://schemas.microsoft.com/office/drawing/2014/main" id="{3AA71592-6AF9-16CC-5E8A-C0283EDF66D9}"/>
              </a:ext>
            </a:extLst>
          </p:cNvPr>
          <p:cNvSpPr>
            <a:spLocks noGrp="1"/>
          </p:cNvSpPr>
          <p:nvPr>
            <p:ph idx="1"/>
          </p:nvPr>
        </p:nvSpPr>
        <p:spPr>
          <a:xfrm>
            <a:off x="397989" y="1397238"/>
            <a:ext cx="11386643" cy="387926"/>
          </a:xfrm>
        </p:spPr>
        <p:txBody>
          <a:bodyPr/>
          <a:lstStyle/>
          <a:p>
            <a:pPr marL="0" indent="0">
              <a:buNone/>
            </a:pPr>
            <a:r>
              <a:rPr lang="en-GB" sz="1800" dirty="0"/>
              <a:t>Each core capability includes the following criteria offered as standard features for all assured DSCR solutions:</a:t>
            </a:r>
            <a:endParaRPr lang="en-GB" dirty="0"/>
          </a:p>
        </p:txBody>
      </p:sp>
    </p:spTree>
    <p:extLst>
      <p:ext uri="{BB962C8B-B14F-4D97-AF65-F5344CB8AC3E}">
        <p14:creationId xmlns:p14="http://schemas.microsoft.com/office/powerpoint/2010/main" val="25859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664BAA-49DD-45B1-83DC-24633E115F84}"/>
              </a:ext>
            </a:extLst>
          </p:cNvPr>
          <p:cNvSpPr/>
          <p:nvPr/>
        </p:nvSpPr>
        <p:spPr>
          <a:xfrm>
            <a:off x="0" y="0"/>
            <a:ext cx="4580878"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457BBE8-7DA7-4696-8860-3E7C59DC7E01}"/>
              </a:ext>
            </a:extLst>
          </p:cNvPr>
          <p:cNvSpPr txBox="1"/>
          <p:nvPr/>
        </p:nvSpPr>
        <p:spPr>
          <a:xfrm>
            <a:off x="310719" y="2905780"/>
            <a:ext cx="3959440" cy="1231106"/>
          </a:xfrm>
          <a:prstGeom prst="rect">
            <a:avLst/>
          </a:prstGeom>
          <a:noFill/>
        </p:spPr>
        <p:txBody>
          <a:bodyPr wrap="square" rtlCol="0">
            <a:spAutoFit/>
          </a:bodyPr>
          <a:lstStyle/>
          <a:p>
            <a:pPr algn="ctr"/>
            <a:r>
              <a:rPr lang="en-GB" sz="2800" b="1" dirty="0">
                <a:solidFill>
                  <a:schemeClr val="bg1"/>
                </a:solidFill>
              </a:rPr>
              <a:t>Assured DSCR Solutions</a:t>
            </a:r>
          </a:p>
          <a:p>
            <a:pPr algn="ctr"/>
            <a:endParaRPr lang="en-GB" b="1" dirty="0">
              <a:solidFill>
                <a:schemeClr val="bg1"/>
              </a:solidFill>
            </a:endParaRPr>
          </a:p>
          <a:p>
            <a:pPr algn="ctr"/>
            <a:r>
              <a:rPr lang="en-GB" sz="2800" b="1" dirty="0">
                <a:solidFill>
                  <a:schemeClr val="bg1"/>
                </a:solidFill>
              </a:rPr>
              <a:t>Suitable for Care Homes</a:t>
            </a:r>
          </a:p>
        </p:txBody>
      </p:sp>
      <p:cxnSp>
        <p:nvCxnSpPr>
          <p:cNvPr id="7" name="Straight Connector 6">
            <a:extLst>
              <a:ext uri="{FF2B5EF4-FFF2-40B4-BE49-F238E27FC236}">
                <a16:creationId xmlns:a16="http://schemas.microsoft.com/office/drawing/2014/main" id="{FF4B929B-CD1D-439E-A261-275F6E66847C}"/>
              </a:ext>
            </a:extLst>
          </p:cNvPr>
          <p:cNvCxnSpPr/>
          <p:nvPr/>
        </p:nvCxnSpPr>
        <p:spPr>
          <a:xfrm flipH="1">
            <a:off x="319596" y="3524435"/>
            <a:ext cx="39594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96B8481-486E-6455-7F3A-9D722649FA1B}"/>
              </a:ext>
            </a:extLst>
          </p:cNvPr>
          <p:cNvPicPr>
            <a:picLocks noChangeAspect="1"/>
          </p:cNvPicPr>
          <p:nvPr/>
        </p:nvPicPr>
        <p:blipFill>
          <a:blip r:embed="rId2"/>
          <a:stretch>
            <a:fillRect/>
          </a:stretch>
        </p:blipFill>
        <p:spPr>
          <a:xfrm>
            <a:off x="10110651" y="0"/>
            <a:ext cx="2081349" cy="729157"/>
          </a:xfrm>
          <a:prstGeom prst="rect">
            <a:avLst/>
          </a:prstGeom>
        </p:spPr>
      </p:pic>
      <p:sp>
        <p:nvSpPr>
          <p:cNvPr id="3" name="Content Placeholder 1">
            <a:extLst>
              <a:ext uri="{FF2B5EF4-FFF2-40B4-BE49-F238E27FC236}">
                <a16:creationId xmlns:a16="http://schemas.microsoft.com/office/drawing/2014/main" id="{3E3E3230-117F-C567-E5F0-8FA3B0BD1D3D}"/>
              </a:ext>
            </a:extLst>
          </p:cNvPr>
          <p:cNvSpPr txBox="1">
            <a:spLocks/>
          </p:cNvSpPr>
          <p:nvPr/>
        </p:nvSpPr>
        <p:spPr>
          <a:xfrm>
            <a:off x="5133703" y="1397238"/>
            <a:ext cx="6650929" cy="4480034"/>
          </a:xfrm>
          <a:prstGeom prst="rect">
            <a:avLst/>
          </a:prstGeom>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The following profiles outline the additional features and details of the assured DSCR solutions that are suitable for care homes, in addition to the core capabilities already listed. </a:t>
            </a:r>
          </a:p>
          <a:p>
            <a:pPr marL="0" indent="0">
              <a:buNone/>
            </a:pPr>
            <a:r>
              <a:rPr lang="en-GB" sz="1400" b="1" dirty="0"/>
              <a:t>For more information on an individual DSCR solution, we would encourage you to reach out to the supplier directly. </a:t>
            </a:r>
          </a:p>
          <a:p>
            <a:pPr marL="0" indent="0">
              <a:buNone/>
            </a:pPr>
            <a:r>
              <a:rPr lang="en-GB" sz="1400" dirty="0"/>
              <a:t>You can find a full list of the contact details, website links, and </a:t>
            </a:r>
            <a:r>
              <a:rPr lang="en-GB" sz="1400" dirty="0" err="1"/>
              <a:t>DiSC</a:t>
            </a:r>
            <a:r>
              <a:rPr lang="en-GB" sz="1400" dirty="0"/>
              <a:t> profiles of each assured solution at </a:t>
            </a:r>
            <a:r>
              <a:rPr lang="en-GB" sz="1400" dirty="0">
                <a:hlinkClick r:id="rId3" action="ppaction://hlinksldjump"/>
              </a:rPr>
              <a:t>the end of this pack</a:t>
            </a:r>
            <a:r>
              <a:rPr lang="en-GB" sz="1400" dirty="0"/>
              <a:t>. </a:t>
            </a:r>
          </a:p>
        </p:txBody>
      </p:sp>
    </p:spTree>
    <p:extLst>
      <p:ext uri="{BB962C8B-B14F-4D97-AF65-F5344CB8AC3E}">
        <p14:creationId xmlns:p14="http://schemas.microsoft.com/office/powerpoint/2010/main" val="42060452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C0FA79D0610746AE82182A19056167" ma:contentTypeVersion="18" ma:contentTypeDescription="Create a new document." ma:contentTypeScope="" ma:versionID="829c304f63187b0925b804961b4ce981">
  <xsd:schema xmlns:xsd="http://www.w3.org/2001/XMLSchema" xmlns:xs="http://www.w3.org/2001/XMLSchema" xmlns:p="http://schemas.microsoft.com/office/2006/metadata/properties" xmlns:ns1="http://schemas.microsoft.com/sharepoint/v3" xmlns:ns2="8b62255c-3043-41b5-aefa-8d656d28a5c0" xmlns:ns3="999b92dc-126b-4822-9652-4d49331344ef" targetNamespace="http://schemas.microsoft.com/office/2006/metadata/properties" ma:root="true" ma:fieldsID="48b79203aef54c2947c5c923e869c4e8" ns1:_="" ns2:_="" ns3:_="">
    <xsd:import namespace="http://schemas.microsoft.com/sharepoint/v3"/>
    <xsd:import namespace="8b62255c-3043-41b5-aefa-8d656d28a5c0"/>
    <xsd:import namespace="999b92dc-126b-4822-9652-4d49331344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62255c-3043-41b5-aefa-8d656d28a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9b92dc-126b-4822-9652-4d49331344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717706e-0b66-42f3-8e2f-2fa5e08ee51e}" ma:internalName="TaxCatchAll" ma:showField="CatchAllData" ma:web="999b92dc-126b-4822-9652-4d49331344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b62255c-3043-41b5-aefa-8d656d28a5c0">
      <Terms xmlns="http://schemas.microsoft.com/office/infopath/2007/PartnerControls"/>
    </lcf76f155ced4ddcb4097134ff3c332f>
    <TaxCatchAll xmlns="999b92dc-126b-4822-9652-4d49331344ef" xsi:nil="true"/>
    <SharedWithUsers xmlns="999b92dc-126b-4822-9652-4d49331344ef">
      <UserInfo>
        <DisplayName>WILLIAMS, Robert (ROYAL FREE LONDON NHS FOUNDATION TRUST)</DisplayName>
        <AccountId>108</AccountId>
        <AccountType/>
      </UserInfo>
      <UserInfo>
        <DisplayName>CLEARY, Michael (ROYAL FREE LONDON NHS FOUNDATION TRUST)</DisplayName>
        <AccountId>239</AccountId>
        <AccountType/>
      </UserInfo>
      <UserInfo>
        <DisplayName>FORDHAM-GOFFI, Lark (ROYAL FREE LONDON NHS FOUNDATION TRUST)</DisplayName>
        <AccountId>213</AccountId>
        <AccountType/>
      </UserInfo>
    </SharedWithUsers>
  </documentManagement>
</p:properties>
</file>

<file path=customXml/itemProps1.xml><?xml version="1.0" encoding="utf-8"?>
<ds:datastoreItem xmlns:ds="http://schemas.openxmlformats.org/officeDocument/2006/customXml" ds:itemID="{73AB372F-FB32-4657-AEDC-E4B9A25F03D7}">
  <ds:schemaRefs>
    <ds:schemaRef ds:uri="http://schemas.microsoft.com/sharepoint/v3/contenttype/forms"/>
  </ds:schemaRefs>
</ds:datastoreItem>
</file>

<file path=customXml/itemProps2.xml><?xml version="1.0" encoding="utf-8"?>
<ds:datastoreItem xmlns:ds="http://schemas.openxmlformats.org/officeDocument/2006/customXml" ds:itemID="{1C09B72C-44A4-4329-A569-F22A5398B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62255c-3043-41b5-aefa-8d656d28a5c0"/>
    <ds:schemaRef ds:uri="999b92dc-126b-4822-9652-4d4933134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5E636D-88C7-441F-B838-329B0EAFE1AF}">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b62255c-3043-41b5-aefa-8d656d28a5c0"/>
    <ds:schemaRef ds:uri="http://schemas.microsoft.com/sharepoint/v3"/>
    <ds:schemaRef ds:uri="http://purl.org/dc/terms/"/>
    <ds:schemaRef ds:uri="999b92dc-126b-4822-9652-4d49331344ef"/>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37854</TotalTime>
  <Words>9159</Words>
  <Application>Microsoft Office PowerPoint</Application>
  <PresentationFormat>Widescreen</PresentationFormat>
  <Paragraphs>1624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Muli</vt:lpstr>
      <vt:lpstr>Times New Roman</vt:lpstr>
      <vt:lpstr>1_Office Theme</vt:lpstr>
      <vt:lpstr>Summary Information for Assured Digital Social Care Record Solutions</vt:lpstr>
      <vt:lpstr>PowerPoint Presentation</vt:lpstr>
      <vt:lpstr>Context</vt:lpstr>
      <vt:lpstr>Assured Solutions List</vt:lpstr>
      <vt:lpstr>Core Capability Requirements</vt:lpstr>
      <vt:lpstr>Core Capability Requirements</vt:lpstr>
      <vt:lpstr>Core Capability Requirements</vt:lpstr>
      <vt:lpstr>Core Capability Requirements</vt:lpstr>
      <vt:lpstr>PowerPoint Presentation</vt:lpstr>
      <vt:lpstr>Access Care and Clinical</vt:lpstr>
      <vt:lpstr>Carebeans</vt:lpstr>
      <vt:lpstr>Careberry</vt:lpstr>
      <vt:lpstr>Care Control Systems</vt:lpstr>
      <vt:lpstr>Care Vision</vt:lpstr>
      <vt:lpstr>Cura Systems</vt:lpstr>
      <vt:lpstr>Fusion eCare Solutions</vt:lpstr>
      <vt:lpstr>iPlanit by Aspirico</vt:lpstr>
      <vt:lpstr>KareInn</vt:lpstr>
      <vt:lpstr>Log my Care</vt:lpstr>
      <vt:lpstr>Nourish</vt:lpstr>
      <vt:lpstr>OneTouch</vt:lpstr>
      <vt:lpstr>PASS by everyLIFE</vt:lpstr>
      <vt:lpstr>Person Centred Software</vt:lpstr>
      <vt:lpstr>Qwikify</vt:lpstr>
      <vt:lpstr>Sekoia</vt:lpstr>
      <vt:lpstr>PowerPoint Presentation</vt:lpstr>
      <vt:lpstr>Features at a Glance</vt:lpstr>
      <vt:lpstr>Assured Solutions Contacts and Information</vt:lpstr>
      <vt:lpstr>Assured Solutions Contacts and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DSCR Funding / Bidding Process (DRAFT)</dc:title>
  <dc:creator>FORDHAM-GOFFI, Lark (ROYAL FREE LONDON NHS FOUNDATION TRUST)</dc:creator>
  <cp:lastModifiedBy>FORDHAM-GOFFI, Lark (ROYAL FREE LONDON NHS FOUNDATION TRUST)</cp:lastModifiedBy>
  <cp:revision>70</cp:revision>
  <dcterms:created xsi:type="dcterms:W3CDTF">2023-08-14T13:37:49Z</dcterms:created>
  <dcterms:modified xsi:type="dcterms:W3CDTF">2023-11-03T14:43:13Z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0x0101006DC0FA79D0610746AE82182A19056167</vt:lpwstr>
  </property>
  <property fmtid="{D5CDD505-2E9C-101B-9397-08002B2CF9AE}" pid="3" name="MediaServiceImageTags">
    <vt:lpwstr/>
  </property>
</Properties>
</file>