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 id="256"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44"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B079D-6E2B-48A7-91D3-32BD4C8A76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48A3315-583C-4F92-8D0B-385963F051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D9282EF-A503-44CB-AF3B-629D00942F5B}"/>
              </a:ext>
            </a:extLst>
          </p:cNvPr>
          <p:cNvSpPr>
            <a:spLocks noGrp="1"/>
          </p:cNvSpPr>
          <p:nvPr>
            <p:ph type="dt" sz="half" idx="10"/>
          </p:nvPr>
        </p:nvSpPr>
        <p:spPr/>
        <p:txBody>
          <a:bodyPr/>
          <a:lstStyle/>
          <a:p>
            <a:fld id="{1E12CEF7-B8D0-4103-A537-94DDB0CD14FC}" type="datetimeFigureOut">
              <a:rPr lang="en-GB" smtClean="0"/>
              <a:t>15/06/2023</a:t>
            </a:fld>
            <a:endParaRPr lang="en-GB"/>
          </a:p>
        </p:txBody>
      </p:sp>
      <p:sp>
        <p:nvSpPr>
          <p:cNvPr id="5" name="Footer Placeholder 4">
            <a:extLst>
              <a:ext uri="{FF2B5EF4-FFF2-40B4-BE49-F238E27FC236}">
                <a16:creationId xmlns:a16="http://schemas.microsoft.com/office/drawing/2014/main" id="{121EEDB7-4D00-451F-827F-4ADF706439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568148-68DB-4271-8C24-44E1DF535A68}"/>
              </a:ext>
            </a:extLst>
          </p:cNvPr>
          <p:cNvSpPr>
            <a:spLocks noGrp="1"/>
          </p:cNvSpPr>
          <p:nvPr>
            <p:ph type="sldNum" sz="quarter" idx="12"/>
          </p:nvPr>
        </p:nvSpPr>
        <p:spPr/>
        <p:txBody>
          <a:bodyPr/>
          <a:lstStyle/>
          <a:p>
            <a:fld id="{BC6688C8-ECAF-4251-AADA-621417FF5B68}" type="slidenum">
              <a:rPr lang="en-GB" smtClean="0"/>
              <a:t>‹#›</a:t>
            </a:fld>
            <a:endParaRPr lang="en-GB"/>
          </a:p>
        </p:txBody>
      </p:sp>
    </p:spTree>
    <p:extLst>
      <p:ext uri="{BB962C8B-B14F-4D97-AF65-F5344CB8AC3E}">
        <p14:creationId xmlns:p14="http://schemas.microsoft.com/office/powerpoint/2010/main" val="1921137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CD289-0BD4-458F-92D5-1CACDED4A0B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3248A1-482A-4EEA-B330-E989B7699B6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430B8E-BB19-489F-90BF-7D879501055D}"/>
              </a:ext>
            </a:extLst>
          </p:cNvPr>
          <p:cNvSpPr>
            <a:spLocks noGrp="1"/>
          </p:cNvSpPr>
          <p:nvPr>
            <p:ph type="dt" sz="half" idx="10"/>
          </p:nvPr>
        </p:nvSpPr>
        <p:spPr/>
        <p:txBody>
          <a:bodyPr/>
          <a:lstStyle/>
          <a:p>
            <a:fld id="{1E12CEF7-B8D0-4103-A537-94DDB0CD14FC}" type="datetimeFigureOut">
              <a:rPr lang="en-GB" smtClean="0"/>
              <a:t>15/06/2023</a:t>
            </a:fld>
            <a:endParaRPr lang="en-GB"/>
          </a:p>
        </p:txBody>
      </p:sp>
      <p:sp>
        <p:nvSpPr>
          <p:cNvPr id="5" name="Footer Placeholder 4">
            <a:extLst>
              <a:ext uri="{FF2B5EF4-FFF2-40B4-BE49-F238E27FC236}">
                <a16:creationId xmlns:a16="http://schemas.microsoft.com/office/drawing/2014/main" id="{79D13B44-5BC4-4094-8670-60C0608D9E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72B2CA-F9C4-4BB5-990F-2B10C87B1053}"/>
              </a:ext>
            </a:extLst>
          </p:cNvPr>
          <p:cNvSpPr>
            <a:spLocks noGrp="1"/>
          </p:cNvSpPr>
          <p:nvPr>
            <p:ph type="sldNum" sz="quarter" idx="12"/>
          </p:nvPr>
        </p:nvSpPr>
        <p:spPr/>
        <p:txBody>
          <a:bodyPr/>
          <a:lstStyle/>
          <a:p>
            <a:fld id="{BC6688C8-ECAF-4251-AADA-621417FF5B68}" type="slidenum">
              <a:rPr lang="en-GB" smtClean="0"/>
              <a:t>‹#›</a:t>
            </a:fld>
            <a:endParaRPr lang="en-GB"/>
          </a:p>
        </p:txBody>
      </p:sp>
    </p:spTree>
    <p:extLst>
      <p:ext uri="{BB962C8B-B14F-4D97-AF65-F5344CB8AC3E}">
        <p14:creationId xmlns:p14="http://schemas.microsoft.com/office/powerpoint/2010/main" val="110275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A4D28C-DF54-4EDA-AC59-019529CB0A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6BDC52-2C12-485B-8D54-BDE8B227E11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25BA45-E869-4EAB-9C0A-8825C1061BC5}"/>
              </a:ext>
            </a:extLst>
          </p:cNvPr>
          <p:cNvSpPr>
            <a:spLocks noGrp="1"/>
          </p:cNvSpPr>
          <p:nvPr>
            <p:ph type="dt" sz="half" idx="10"/>
          </p:nvPr>
        </p:nvSpPr>
        <p:spPr/>
        <p:txBody>
          <a:bodyPr/>
          <a:lstStyle/>
          <a:p>
            <a:fld id="{1E12CEF7-B8D0-4103-A537-94DDB0CD14FC}" type="datetimeFigureOut">
              <a:rPr lang="en-GB" smtClean="0"/>
              <a:t>15/06/2023</a:t>
            </a:fld>
            <a:endParaRPr lang="en-GB"/>
          </a:p>
        </p:txBody>
      </p:sp>
      <p:sp>
        <p:nvSpPr>
          <p:cNvPr id="5" name="Footer Placeholder 4">
            <a:extLst>
              <a:ext uri="{FF2B5EF4-FFF2-40B4-BE49-F238E27FC236}">
                <a16:creationId xmlns:a16="http://schemas.microsoft.com/office/drawing/2014/main" id="{3AD6B642-33D3-4E69-A1D8-9A9539B1A8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22491C-EA8B-415D-B9AC-D8470FE1174B}"/>
              </a:ext>
            </a:extLst>
          </p:cNvPr>
          <p:cNvSpPr>
            <a:spLocks noGrp="1"/>
          </p:cNvSpPr>
          <p:nvPr>
            <p:ph type="sldNum" sz="quarter" idx="12"/>
          </p:nvPr>
        </p:nvSpPr>
        <p:spPr/>
        <p:txBody>
          <a:bodyPr/>
          <a:lstStyle/>
          <a:p>
            <a:fld id="{BC6688C8-ECAF-4251-AADA-621417FF5B68}" type="slidenum">
              <a:rPr lang="en-GB" smtClean="0"/>
              <a:t>‹#›</a:t>
            </a:fld>
            <a:endParaRPr lang="en-GB"/>
          </a:p>
        </p:txBody>
      </p:sp>
    </p:spTree>
    <p:extLst>
      <p:ext uri="{BB962C8B-B14F-4D97-AF65-F5344CB8AC3E}">
        <p14:creationId xmlns:p14="http://schemas.microsoft.com/office/powerpoint/2010/main" val="974954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EEAAA-C0C1-41E0-89FC-C9E7D4299C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87909CC-1392-4137-98B3-396007A9D64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422C7E-E06E-4E4D-A358-BEC53A2D326D}"/>
              </a:ext>
            </a:extLst>
          </p:cNvPr>
          <p:cNvSpPr>
            <a:spLocks noGrp="1"/>
          </p:cNvSpPr>
          <p:nvPr>
            <p:ph type="dt" sz="half" idx="10"/>
          </p:nvPr>
        </p:nvSpPr>
        <p:spPr/>
        <p:txBody>
          <a:bodyPr/>
          <a:lstStyle/>
          <a:p>
            <a:fld id="{1E12CEF7-B8D0-4103-A537-94DDB0CD14FC}" type="datetimeFigureOut">
              <a:rPr lang="en-GB" smtClean="0"/>
              <a:t>15/06/2023</a:t>
            </a:fld>
            <a:endParaRPr lang="en-GB"/>
          </a:p>
        </p:txBody>
      </p:sp>
      <p:sp>
        <p:nvSpPr>
          <p:cNvPr id="5" name="Footer Placeholder 4">
            <a:extLst>
              <a:ext uri="{FF2B5EF4-FFF2-40B4-BE49-F238E27FC236}">
                <a16:creationId xmlns:a16="http://schemas.microsoft.com/office/drawing/2014/main" id="{85C2911F-8492-4A69-B348-B3132B470A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E3E164-2916-4D0C-87BD-DF21C2088EEB}"/>
              </a:ext>
            </a:extLst>
          </p:cNvPr>
          <p:cNvSpPr>
            <a:spLocks noGrp="1"/>
          </p:cNvSpPr>
          <p:nvPr>
            <p:ph type="sldNum" sz="quarter" idx="12"/>
          </p:nvPr>
        </p:nvSpPr>
        <p:spPr/>
        <p:txBody>
          <a:bodyPr/>
          <a:lstStyle/>
          <a:p>
            <a:fld id="{BC6688C8-ECAF-4251-AADA-621417FF5B68}" type="slidenum">
              <a:rPr lang="en-GB" smtClean="0"/>
              <a:t>‹#›</a:t>
            </a:fld>
            <a:endParaRPr lang="en-GB"/>
          </a:p>
        </p:txBody>
      </p:sp>
    </p:spTree>
    <p:extLst>
      <p:ext uri="{BB962C8B-B14F-4D97-AF65-F5344CB8AC3E}">
        <p14:creationId xmlns:p14="http://schemas.microsoft.com/office/powerpoint/2010/main" val="2022238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AA52B-6151-49FB-B03D-8CC4B7FDBA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C887E3F-63F7-4ECB-8E3F-EDDC7CC35C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686E6BC-1784-4E43-8F0E-122D96E67375}"/>
              </a:ext>
            </a:extLst>
          </p:cNvPr>
          <p:cNvSpPr>
            <a:spLocks noGrp="1"/>
          </p:cNvSpPr>
          <p:nvPr>
            <p:ph type="dt" sz="half" idx="10"/>
          </p:nvPr>
        </p:nvSpPr>
        <p:spPr/>
        <p:txBody>
          <a:bodyPr/>
          <a:lstStyle/>
          <a:p>
            <a:fld id="{1E12CEF7-B8D0-4103-A537-94DDB0CD14FC}" type="datetimeFigureOut">
              <a:rPr lang="en-GB" smtClean="0"/>
              <a:t>15/06/2023</a:t>
            </a:fld>
            <a:endParaRPr lang="en-GB"/>
          </a:p>
        </p:txBody>
      </p:sp>
      <p:sp>
        <p:nvSpPr>
          <p:cNvPr id="5" name="Footer Placeholder 4">
            <a:extLst>
              <a:ext uri="{FF2B5EF4-FFF2-40B4-BE49-F238E27FC236}">
                <a16:creationId xmlns:a16="http://schemas.microsoft.com/office/drawing/2014/main" id="{399CAB66-BE2F-4171-9BF9-0E338A4844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7E0FFE-424B-4CFC-A57B-2F22642B7F04}"/>
              </a:ext>
            </a:extLst>
          </p:cNvPr>
          <p:cNvSpPr>
            <a:spLocks noGrp="1"/>
          </p:cNvSpPr>
          <p:nvPr>
            <p:ph type="sldNum" sz="quarter" idx="12"/>
          </p:nvPr>
        </p:nvSpPr>
        <p:spPr/>
        <p:txBody>
          <a:bodyPr/>
          <a:lstStyle/>
          <a:p>
            <a:fld id="{BC6688C8-ECAF-4251-AADA-621417FF5B68}" type="slidenum">
              <a:rPr lang="en-GB" smtClean="0"/>
              <a:t>‹#›</a:t>
            </a:fld>
            <a:endParaRPr lang="en-GB"/>
          </a:p>
        </p:txBody>
      </p:sp>
    </p:spTree>
    <p:extLst>
      <p:ext uri="{BB962C8B-B14F-4D97-AF65-F5344CB8AC3E}">
        <p14:creationId xmlns:p14="http://schemas.microsoft.com/office/powerpoint/2010/main" val="3939970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4A6B4-6408-4BBF-B727-F7A8895E38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2C8A58-62F1-474E-8458-F4C9CEC46E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E3A3FAA-1A96-4AA9-9F2A-9846F381E6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30C277E-4CF6-4B20-8B69-D7E3D1382B3F}"/>
              </a:ext>
            </a:extLst>
          </p:cNvPr>
          <p:cNvSpPr>
            <a:spLocks noGrp="1"/>
          </p:cNvSpPr>
          <p:nvPr>
            <p:ph type="dt" sz="half" idx="10"/>
          </p:nvPr>
        </p:nvSpPr>
        <p:spPr/>
        <p:txBody>
          <a:bodyPr/>
          <a:lstStyle/>
          <a:p>
            <a:fld id="{1E12CEF7-B8D0-4103-A537-94DDB0CD14FC}" type="datetimeFigureOut">
              <a:rPr lang="en-GB" smtClean="0"/>
              <a:t>15/06/2023</a:t>
            </a:fld>
            <a:endParaRPr lang="en-GB"/>
          </a:p>
        </p:txBody>
      </p:sp>
      <p:sp>
        <p:nvSpPr>
          <p:cNvPr id="6" name="Footer Placeholder 5">
            <a:extLst>
              <a:ext uri="{FF2B5EF4-FFF2-40B4-BE49-F238E27FC236}">
                <a16:creationId xmlns:a16="http://schemas.microsoft.com/office/drawing/2014/main" id="{0A1EA6DE-2CE5-4F76-96B3-1A8FD03CCA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D5AABC-07D9-4BD3-B904-343BD2CDD4C8}"/>
              </a:ext>
            </a:extLst>
          </p:cNvPr>
          <p:cNvSpPr>
            <a:spLocks noGrp="1"/>
          </p:cNvSpPr>
          <p:nvPr>
            <p:ph type="sldNum" sz="quarter" idx="12"/>
          </p:nvPr>
        </p:nvSpPr>
        <p:spPr/>
        <p:txBody>
          <a:bodyPr/>
          <a:lstStyle/>
          <a:p>
            <a:fld id="{BC6688C8-ECAF-4251-AADA-621417FF5B68}" type="slidenum">
              <a:rPr lang="en-GB" smtClean="0"/>
              <a:t>‹#›</a:t>
            </a:fld>
            <a:endParaRPr lang="en-GB"/>
          </a:p>
        </p:txBody>
      </p:sp>
    </p:spTree>
    <p:extLst>
      <p:ext uri="{BB962C8B-B14F-4D97-AF65-F5344CB8AC3E}">
        <p14:creationId xmlns:p14="http://schemas.microsoft.com/office/powerpoint/2010/main" val="1296514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04658-5756-4393-A043-2282DA7E318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A22CA5-6E98-48CC-A303-A90A230AAF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F208636-64FB-497B-9346-AF60213E938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C6A5FFE-515B-4025-BA7E-B5D8AC6713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6F5D39C-C050-4B26-8CF8-2E4FAA2B235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8F48439-53C5-4EB4-AA02-464061FCB929}"/>
              </a:ext>
            </a:extLst>
          </p:cNvPr>
          <p:cNvSpPr>
            <a:spLocks noGrp="1"/>
          </p:cNvSpPr>
          <p:nvPr>
            <p:ph type="dt" sz="half" idx="10"/>
          </p:nvPr>
        </p:nvSpPr>
        <p:spPr/>
        <p:txBody>
          <a:bodyPr/>
          <a:lstStyle/>
          <a:p>
            <a:fld id="{1E12CEF7-B8D0-4103-A537-94DDB0CD14FC}" type="datetimeFigureOut">
              <a:rPr lang="en-GB" smtClean="0"/>
              <a:t>15/06/2023</a:t>
            </a:fld>
            <a:endParaRPr lang="en-GB"/>
          </a:p>
        </p:txBody>
      </p:sp>
      <p:sp>
        <p:nvSpPr>
          <p:cNvPr id="8" name="Footer Placeholder 7">
            <a:extLst>
              <a:ext uri="{FF2B5EF4-FFF2-40B4-BE49-F238E27FC236}">
                <a16:creationId xmlns:a16="http://schemas.microsoft.com/office/drawing/2014/main" id="{B8B2B5FF-7D1A-4BA1-8315-25029009DD6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94E85E-31FD-4F27-AD29-1543CF3A9032}"/>
              </a:ext>
            </a:extLst>
          </p:cNvPr>
          <p:cNvSpPr>
            <a:spLocks noGrp="1"/>
          </p:cNvSpPr>
          <p:nvPr>
            <p:ph type="sldNum" sz="quarter" idx="12"/>
          </p:nvPr>
        </p:nvSpPr>
        <p:spPr/>
        <p:txBody>
          <a:bodyPr/>
          <a:lstStyle/>
          <a:p>
            <a:fld id="{BC6688C8-ECAF-4251-AADA-621417FF5B68}" type="slidenum">
              <a:rPr lang="en-GB" smtClean="0"/>
              <a:t>‹#›</a:t>
            </a:fld>
            <a:endParaRPr lang="en-GB"/>
          </a:p>
        </p:txBody>
      </p:sp>
    </p:spTree>
    <p:extLst>
      <p:ext uri="{BB962C8B-B14F-4D97-AF65-F5344CB8AC3E}">
        <p14:creationId xmlns:p14="http://schemas.microsoft.com/office/powerpoint/2010/main" val="346993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ED9F-AF02-4F0E-9EB4-9B974339D0A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EFD69C2-FA38-42C2-9741-B3892D95944F}"/>
              </a:ext>
            </a:extLst>
          </p:cNvPr>
          <p:cNvSpPr>
            <a:spLocks noGrp="1"/>
          </p:cNvSpPr>
          <p:nvPr>
            <p:ph type="dt" sz="half" idx="10"/>
          </p:nvPr>
        </p:nvSpPr>
        <p:spPr/>
        <p:txBody>
          <a:bodyPr/>
          <a:lstStyle/>
          <a:p>
            <a:fld id="{1E12CEF7-B8D0-4103-A537-94DDB0CD14FC}" type="datetimeFigureOut">
              <a:rPr lang="en-GB" smtClean="0"/>
              <a:t>15/06/2023</a:t>
            </a:fld>
            <a:endParaRPr lang="en-GB"/>
          </a:p>
        </p:txBody>
      </p:sp>
      <p:sp>
        <p:nvSpPr>
          <p:cNvPr id="4" name="Footer Placeholder 3">
            <a:extLst>
              <a:ext uri="{FF2B5EF4-FFF2-40B4-BE49-F238E27FC236}">
                <a16:creationId xmlns:a16="http://schemas.microsoft.com/office/drawing/2014/main" id="{87BCD971-7457-4AA0-A381-C610F3BF314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3C4EB0D-B111-40A9-BBB2-534E39317AE5}"/>
              </a:ext>
            </a:extLst>
          </p:cNvPr>
          <p:cNvSpPr>
            <a:spLocks noGrp="1"/>
          </p:cNvSpPr>
          <p:nvPr>
            <p:ph type="sldNum" sz="quarter" idx="12"/>
          </p:nvPr>
        </p:nvSpPr>
        <p:spPr/>
        <p:txBody>
          <a:bodyPr/>
          <a:lstStyle/>
          <a:p>
            <a:fld id="{BC6688C8-ECAF-4251-AADA-621417FF5B68}" type="slidenum">
              <a:rPr lang="en-GB" smtClean="0"/>
              <a:t>‹#›</a:t>
            </a:fld>
            <a:endParaRPr lang="en-GB"/>
          </a:p>
        </p:txBody>
      </p:sp>
    </p:spTree>
    <p:extLst>
      <p:ext uri="{BB962C8B-B14F-4D97-AF65-F5344CB8AC3E}">
        <p14:creationId xmlns:p14="http://schemas.microsoft.com/office/powerpoint/2010/main" val="136788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3882FA-CE51-45C3-81A4-5451A2CBAD60}"/>
              </a:ext>
            </a:extLst>
          </p:cNvPr>
          <p:cNvSpPr>
            <a:spLocks noGrp="1"/>
          </p:cNvSpPr>
          <p:nvPr>
            <p:ph type="dt" sz="half" idx="10"/>
          </p:nvPr>
        </p:nvSpPr>
        <p:spPr/>
        <p:txBody>
          <a:bodyPr/>
          <a:lstStyle/>
          <a:p>
            <a:fld id="{1E12CEF7-B8D0-4103-A537-94DDB0CD14FC}" type="datetimeFigureOut">
              <a:rPr lang="en-GB" smtClean="0"/>
              <a:t>15/06/2023</a:t>
            </a:fld>
            <a:endParaRPr lang="en-GB"/>
          </a:p>
        </p:txBody>
      </p:sp>
      <p:sp>
        <p:nvSpPr>
          <p:cNvPr id="3" name="Footer Placeholder 2">
            <a:extLst>
              <a:ext uri="{FF2B5EF4-FFF2-40B4-BE49-F238E27FC236}">
                <a16:creationId xmlns:a16="http://schemas.microsoft.com/office/drawing/2014/main" id="{17675FAC-7964-4A65-933A-FB305021C5B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A0E5565-9906-4B4E-BF2F-5E89EFCDDFD2}"/>
              </a:ext>
            </a:extLst>
          </p:cNvPr>
          <p:cNvSpPr>
            <a:spLocks noGrp="1"/>
          </p:cNvSpPr>
          <p:nvPr>
            <p:ph type="sldNum" sz="quarter" idx="12"/>
          </p:nvPr>
        </p:nvSpPr>
        <p:spPr/>
        <p:txBody>
          <a:bodyPr/>
          <a:lstStyle/>
          <a:p>
            <a:fld id="{BC6688C8-ECAF-4251-AADA-621417FF5B68}" type="slidenum">
              <a:rPr lang="en-GB" smtClean="0"/>
              <a:t>‹#›</a:t>
            </a:fld>
            <a:endParaRPr lang="en-GB"/>
          </a:p>
        </p:txBody>
      </p:sp>
    </p:spTree>
    <p:extLst>
      <p:ext uri="{BB962C8B-B14F-4D97-AF65-F5344CB8AC3E}">
        <p14:creationId xmlns:p14="http://schemas.microsoft.com/office/powerpoint/2010/main" val="4066121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E7B15-F6C2-4245-858B-F81A2B51A9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4FDD115-E6A1-45DF-8314-6800BBF0C7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264AE5C-FC12-4BEB-A44E-D7C2A41F8C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F4509EF-406B-47B9-89F8-9928BADDF16E}"/>
              </a:ext>
            </a:extLst>
          </p:cNvPr>
          <p:cNvSpPr>
            <a:spLocks noGrp="1"/>
          </p:cNvSpPr>
          <p:nvPr>
            <p:ph type="dt" sz="half" idx="10"/>
          </p:nvPr>
        </p:nvSpPr>
        <p:spPr/>
        <p:txBody>
          <a:bodyPr/>
          <a:lstStyle/>
          <a:p>
            <a:fld id="{1E12CEF7-B8D0-4103-A537-94DDB0CD14FC}" type="datetimeFigureOut">
              <a:rPr lang="en-GB" smtClean="0"/>
              <a:t>15/06/2023</a:t>
            </a:fld>
            <a:endParaRPr lang="en-GB"/>
          </a:p>
        </p:txBody>
      </p:sp>
      <p:sp>
        <p:nvSpPr>
          <p:cNvPr id="6" name="Footer Placeholder 5">
            <a:extLst>
              <a:ext uri="{FF2B5EF4-FFF2-40B4-BE49-F238E27FC236}">
                <a16:creationId xmlns:a16="http://schemas.microsoft.com/office/drawing/2014/main" id="{FC0117B9-22CE-4E66-A58A-C433CBC387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85DD29-470B-443F-B399-A6386169D125}"/>
              </a:ext>
            </a:extLst>
          </p:cNvPr>
          <p:cNvSpPr>
            <a:spLocks noGrp="1"/>
          </p:cNvSpPr>
          <p:nvPr>
            <p:ph type="sldNum" sz="quarter" idx="12"/>
          </p:nvPr>
        </p:nvSpPr>
        <p:spPr/>
        <p:txBody>
          <a:bodyPr/>
          <a:lstStyle/>
          <a:p>
            <a:fld id="{BC6688C8-ECAF-4251-AADA-621417FF5B68}" type="slidenum">
              <a:rPr lang="en-GB" smtClean="0"/>
              <a:t>‹#›</a:t>
            </a:fld>
            <a:endParaRPr lang="en-GB"/>
          </a:p>
        </p:txBody>
      </p:sp>
    </p:spTree>
    <p:extLst>
      <p:ext uri="{BB962C8B-B14F-4D97-AF65-F5344CB8AC3E}">
        <p14:creationId xmlns:p14="http://schemas.microsoft.com/office/powerpoint/2010/main" val="2775160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A5EEC-8064-4D7B-9C7D-5191A3348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704637C-4998-4E27-83BD-04B20D2AE6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95725E7-62DC-432F-8474-B5A946943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A04432-7DE9-4051-B9E9-75048CF9C44B}"/>
              </a:ext>
            </a:extLst>
          </p:cNvPr>
          <p:cNvSpPr>
            <a:spLocks noGrp="1"/>
          </p:cNvSpPr>
          <p:nvPr>
            <p:ph type="dt" sz="half" idx="10"/>
          </p:nvPr>
        </p:nvSpPr>
        <p:spPr/>
        <p:txBody>
          <a:bodyPr/>
          <a:lstStyle/>
          <a:p>
            <a:fld id="{1E12CEF7-B8D0-4103-A537-94DDB0CD14FC}" type="datetimeFigureOut">
              <a:rPr lang="en-GB" smtClean="0"/>
              <a:t>15/06/2023</a:t>
            </a:fld>
            <a:endParaRPr lang="en-GB"/>
          </a:p>
        </p:txBody>
      </p:sp>
      <p:sp>
        <p:nvSpPr>
          <p:cNvPr id="6" name="Footer Placeholder 5">
            <a:extLst>
              <a:ext uri="{FF2B5EF4-FFF2-40B4-BE49-F238E27FC236}">
                <a16:creationId xmlns:a16="http://schemas.microsoft.com/office/drawing/2014/main" id="{09C4A604-01AD-4F18-9B0A-F7BF695060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77913D-F75E-4947-BC3B-5E81085BA4AF}"/>
              </a:ext>
            </a:extLst>
          </p:cNvPr>
          <p:cNvSpPr>
            <a:spLocks noGrp="1"/>
          </p:cNvSpPr>
          <p:nvPr>
            <p:ph type="sldNum" sz="quarter" idx="12"/>
          </p:nvPr>
        </p:nvSpPr>
        <p:spPr/>
        <p:txBody>
          <a:bodyPr/>
          <a:lstStyle/>
          <a:p>
            <a:fld id="{BC6688C8-ECAF-4251-AADA-621417FF5B68}" type="slidenum">
              <a:rPr lang="en-GB" smtClean="0"/>
              <a:t>‹#›</a:t>
            </a:fld>
            <a:endParaRPr lang="en-GB"/>
          </a:p>
        </p:txBody>
      </p:sp>
    </p:spTree>
    <p:extLst>
      <p:ext uri="{BB962C8B-B14F-4D97-AF65-F5344CB8AC3E}">
        <p14:creationId xmlns:p14="http://schemas.microsoft.com/office/powerpoint/2010/main" val="3269978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3958AC-91C7-47C9-B0CA-9E89E09344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276F4CF-6425-4AF5-AFB1-F9B9128E66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A10358-86A7-45B7-90C9-B4934A7C3A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12CEF7-B8D0-4103-A537-94DDB0CD14FC}" type="datetimeFigureOut">
              <a:rPr lang="en-GB" smtClean="0"/>
              <a:t>15/06/2023</a:t>
            </a:fld>
            <a:endParaRPr lang="en-GB"/>
          </a:p>
        </p:txBody>
      </p:sp>
      <p:sp>
        <p:nvSpPr>
          <p:cNvPr id="5" name="Footer Placeholder 4">
            <a:extLst>
              <a:ext uri="{FF2B5EF4-FFF2-40B4-BE49-F238E27FC236}">
                <a16:creationId xmlns:a16="http://schemas.microsoft.com/office/drawing/2014/main" id="{96F2CD3D-3BDD-4C52-B130-8051B106C9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9A89229-7D6A-4377-9618-0AF3D35B05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6688C8-ECAF-4251-AADA-621417FF5B68}" type="slidenum">
              <a:rPr lang="en-GB" smtClean="0"/>
              <a:t>‹#›</a:t>
            </a:fld>
            <a:endParaRPr lang="en-GB"/>
          </a:p>
        </p:txBody>
      </p:sp>
    </p:spTree>
    <p:extLst>
      <p:ext uri="{BB962C8B-B14F-4D97-AF65-F5344CB8AC3E}">
        <p14:creationId xmlns:p14="http://schemas.microsoft.com/office/powerpoint/2010/main" val="855751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england.nhs.uk/supporting-our-nhs-people/support-now/staff-mental-health-and-wellbeing-hub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Keepingwell.nwl@nhs.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713A406-9387-4622-A3A2-162A6E1AF2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66912"/>
          </a:xfrm>
          <a:prstGeom prst="rect">
            <a:avLst/>
          </a:prstGeom>
        </p:spPr>
      </p:pic>
      <p:pic>
        <p:nvPicPr>
          <p:cNvPr id="13" name="Picture 12">
            <a:extLst>
              <a:ext uri="{FF2B5EF4-FFF2-40B4-BE49-F238E27FC236}">
                <a16:creationId xmlns:a16="http://schemas.microsoft.com/office/drawing/2014/main" id="{3C29425A-06B5-4857-BEFE-4B96973E1A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766"/>
            <a:ext cx="12192000" cy="465233"/>
          </a:xfrm>
          <a:prstGeom prst="rect">
            <a:avLst/>
          </a:prstGeom>
        </p:spPr>
      </p:pic>
      <p:sp>
        <p:nvSpPr>
          <p:cNvPr id="2" name="TextBox 1"/>
          <p:cNvSpPr txBox="1"/>
          <p:nvPr/>
        </p:nvSpPr>
        <p:spPr>
          <a:xfrm>
            <a:off x="1209963" y="1817745"/>
            <a:ext cx="10067637" cy="2585323"/>
          </a:xfrm>
          <a:prstGeom prst="rect">
            <a:avLst/>
          </a:prstGeom>
          <a:noFill/>
        </p:spPr>
        <p:txBody>
          <a:bodyPr wrap="square" rtlCol="0">
            <a:spAutoFit/>
          </a:bodyPr>
          <a:lstStyle/>
          <a:p>
            <a:pPr algn="ctr"/>
            <a:r>
              <a:rPr lang="en-GB" sz="3200" b="1" dirty="0">
                <a:solidFill>
                  <a:schemeClr val="accent2"/>
                </a:solidFill>
                <a:latin typeface="Arial" panose="020B0604020202020204" pitchFamily="34" charset="0"/>
                <a:cs typeface="Arial" panose="020B0604020202020204" pitchFamily="34" charset="0"/>
              </a:rPr>
              <a:t>Keeping Well - Providing psychological and wellbeing support for health and social care staff in North West London</a:t>
            </a:r>
          </a:p>
          <a:p>
            <a:pPr algn="ctr"/>
            <a:endParaRPr lang="en-GB" sz="2400" b="1" dirty="0">
              <a:solidFill>
                <a:schemeClr val="accent2"/>
              </a:solidFill>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Support options for staff psychological wellbeing </a:t>
            </a:r>
            <a:endParaRPr lang="en-GB" sz="2400" b="1" dirty="0">
              <a:solidFill>
                <a:schemeClr val="accent2"/>
              </a:solidFill>
              <a:latin typeface="Arial" panose="020B0604020202020204" pitchFamily="34" charset="0"/>
              <a:cs typeface="Arial" panose="020B0604020202020204" pitchFamily="34" charset="0"/>
            </a:endParaRPr>
          </a:p>
          <a:p>
            <a:endParaRPr lang="en-GB" dirty="0"/>
          </a:p>
        </p:txBody>
      </p:sp>
      <p:pic>
        <p:nvPicPr>
          <p:cNvPr id="4" name="Picture 3">
            <a:extLst>
              <a:ext uri="{FF2B5EF4-FFF2-40B4-BE49-F238E27FC236}">
                <a16:creationId xmlns:a16="http://schemas.microsoft.com/office/drawing/2014/main" id="{12AC1AF8-53E0-4B53-A849-097F1770DA84}"/>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870816" y="4535098"/>
            <a:ext cx="2745929" cy="1437605"/>
          </a:xfrm>
          <a:prstGeom prst="rect">
            <a:avLst/>
          </a:prstGeom>
        </p:spPr>
      </p:pic>
    </p:spTree>
    <p:extLst>
      <p:ext uri="{BB962C8B-B14F-4D97-AF65-F5344CB8AC3E}">
        <p14:creationId xmlns:p14="http://schemas.microsoft.com/office/powerpoint/2010/main" val="4185368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713A406-9387-4622-A3A2-162A6E1AF2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66912"/>
          </a:xfrm>
          <a:prstGeom prst="rect">
            <a:avLst/>
          </a:prstGeom>
        </p:spPr>
      </p:pic>
      <p:pic>
        <p:nvPicPr>
          <p:cNvPr id="13" name="Picture 12">
            <a:extLst>
              <a:ext uri="{FF2B5EF4-FFF2-40B4-BE49-F238E27FC236}">
                <a16:creationId xmlns:a16="http://schemas.microsoft.com/office/drawing/2014/main" id="{3C29425A-06B5-4857-BEFE-4B96973E1A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766"/>
            <a:ext cx="12192000" cy="465233"/>
          </a:xfrm>
          <a:prstGeom prst="rect">
            <a:avLst/>
          </a:prstGeom>
        </p:spPr>
      </p:pic>
      <p:sp>
        <p:nvSpPr>
          <p:cNvPr id="2" name="TextBox 1"/>
          <p:cNvSpPr txBox="1"/>
          <p:nvPr/>
        </p:nvSpPr>
        <p:spPr>
          <a:xfrm>
            <a:off x="230909" y="1930400"/>
            <a:ext cx="11776364" cy="4524315"/>
          </a:xfrm>
          <a:prstGeom prst="rect">
            <a:avLst/>
          </a:prstGeom>
          <a:noFill/>
        </p:spPr>
        <p:txBody>
          <a:bodyPr wrap="square" rtlCol="0">
            <a:spAutoFit/>
          </a:bodyPr>
          <a:lstStyle/>
          <a:p>
            <a:r>
              <a:rPr lang="en-GB" dirty="0">
                <a:latin typeface="Arial" panose="020B0604020202020204" pitchFamily="34" charset="0"/>
                <a:ea typeface="+mn-lt"/>
                <a:cs typeface="Arial" panose="020B0604020202020204" pitchFamily="34" charset="0"/>
              </a:rPr>
              <a:t>Wellbeing hubs for healthcare staff (NHS and social care) were set up in the initial stages of the Covid-19 pandemic and operate across England. The hub offer is confidential and free of charge for all healthcare staff.</a:t>
            </a:r>
          </a:p>
          <a:p>
            <a:endParaRPr lang="en-GB" dirty="0">
              <a:ea typeface="+mn-lt"/>
              <a:cs typeface="+mn-lt"/>
            </a:endParaRPr>
          </a:p>
          <a:p>
            <a:r>
              <a:rPr lang="en-GB" dirty="0">
                <a:ea typeface="+mn-lt"/>
                <a:cs typeface="+mn-lt"/>
                <a:hlinkClick r:id="rId4"/>
              </a:rPr>
              <a:t>https://www.england.nhs.uk/supporting-our-nhs-people/support-now/staff-mental-health-and-wellbeing-hubs/</a:t>
            </a:r>
            <a:endParaRPr lang="en-GB" dirty="0">
              <a:ea typeface="+mn-lt"/>
              <a:cs typeface="+mn-lt"/>
            </a:endParaRPr>
          </a:p>
          <a:p>
            <a:endParaRPr lang="en-GB" dirty="0">
              <a:ea typeface="+mn-lt"/>
              <a:cs typeface="+mn-lt"/>
            </a:endParaRPr>
          </a:p>
          <a:p>
            <a:r>
              <a:rPr lang="en-GB" b="1" u="sng" dirty="0">
                <a:latin typeface="Arial" panose="020B0604020202020204" pitchFamily="34" charset="0"/>
                <a:cs typeface="Arial" panose="020B0604020202020204" pitchFamily="34" charset="0"/>
              </a:rPr>
              <a:t>NHS England define the following priorities for all hubs:</a:t>
            </a:r>
            <a:endParaRPr lang="en-US" b="1" u="sng"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1) Deliver proactive outreach and engagement </a:t>
            </a:r>
          </a:p>
          <a:p>
            <a:r>
              <a:rPr lang="en-GB" dirty="0">
                <a:latin typeface="Arial" panose="020B0604020202020204" pitchFamily="34" charset="0"/>
                <a:cs typeface="Arial" panose="020B0604020202020204" pitchFamily="34" charset="0"/>
              </a:rPr>
              <a:t>2) Provide rapid clinical assessment </a:t>
            </a:r>
          </a:p>
          <a:p>
            <a:r>
              <a:rPr lang="en-GB" dirty="0">
                <a:latin typeface="Arial" panose="020B0604020202020204" pitchFamily="34" charset="0"/>
                <a:cs typeface="Arial" panose="020B0604020202020204" pitchFamily="34" charset="0"/>
              </a:rPr>
              <a:t>3) Provide onward referral and care co-ordination to deliver rapid access to mental health services and support</a:t>
            </a:r>
            <a:endParaRPr lang="en-GB" dirty="0">
              <a:latin typeface="Arial" panose="020B0604020202020204" pitchFamily="34" charset="0"/>
              <a:ea typeface="+mn-lt"/>
              <a:cs typeface="Arial" panose="020B0604020202020204" pitchFamily="34" charset="0"/>
            </a:endParaRPr>
          </a:p>
          <a:p>
            <a:endParaRPr lang="en-GB" dirty="0">
              <a:ea typeface="+mn-lt"/>
              <a:cs typeface="+mn-lt"/>
            </a:endParaRPr>
          </a:p>
          <a:p>
            <a:pPr marL="285750" indent="-285750">
              <a:buFont typeface="Arial" panose="020B0604020202020204" pitchFamily="34" charset="0"/>
              <a:buChar char="•"/>
            </a:pPr>
            <a:r>
              <a:rPr lang="en-GB" b="1" dirty="0">
                <a:solidFill>
                  <a:schemeClr val="accent2"/>
                </a:solidFill>
                <a:latin typeface="Arial" panose="020B0604020202020204" pitchFamily="34" charset="0"/>
                <a:ea typeface="+mn-lt"/>
                <a:cs typeface="Arial" panose="020B0604020202020204" pitchFamily="34" charset="0"/>
              </a:rPr>
              <a:t>Keeping Well North West London </a:t>
            </a:r>
            <a:r>
              <a:rPr lang="en-GB" dirty="0">
                <a:latin typeface="Arial" panose="020B0604020202020204" pitchFamily="34" charset="0"/>
                <a:ea typeface="+mn-lt"/>
                <a:cs typeface="Arial" panose="020B0604020202020204" pitchFamily="34" charset="0"/>
              </a:rPr>
              <a:t>offer rapid psychological assessment, brief advice and emotional support, signposting and onward referral for NHS and Social Care staff working in this area.</a:t>
            </a:r>
          </a:p>
          <a:p>
            <a:pPr marL="285750" indent="-285750">
              <a:buFont typeface="Arial" panose="020B0604020202020204" pitchFamily="34" charset="0"/>
              <a:buChar char="•"/>
            </a:pPr>
            <a:endParaRPr lang="en-GB" dirty="0">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r>
              <a:rPr lang="en-GB" dirty="0">
                <a:latin typeface="Arial" panose="020B0604020202020204" pitchFamily="34" charset="0"/>
                <a:ea typeface="+mn-lt"/>
                <a:cs typeface="Arial" panose="020B0604020202020204" pitchFamily="34" charset="0"/>
              </a:rPr>
              <a:t>We support staff working and/or living in eight boroughs - </a:t>
            </a:r>
            <a:r>
              <a:rPr lang="en-GB" b="1" i="1" dirty="0">
                <a:solidFill>
                  <a:schemeClr val="accent2"/>
                </a:solidFill>
                <a:latin typeface="Arial" panose="020B0604020202020204" pitchFamily="34" charset="0"/>
                <a:ea typeface="+mn-lt"/>
                <a:cs typeface="Arial" panose="020B0604020202020204" pitchFamily="34" charset="0"/>
              </a:rPr>
              <a:t>Ealing, Hammersmith and Fulham, Hounslow, Kensington &amp; Chelsea, Harrow, Hillingdon, Westminster and Brent</a:t>
            </a:r>
            <a:r>
              <a:rPr lang="en-GB" dirty="0">
                <a:solidFill>
                  <a:schemeClr val="accent2"/>
                </a:solidFill>
                <a:latin typeface="Arial" panose="020B0604020202020204" pitchFamily="34" charset="0"/>
                <a:ea typeface="+mn-lt"/>
                <a:cs typeface="Arial" panose="020B0604020202020204" pitchFamily="34" charset="0"/>
              </a:rPr>
              <a:t>. </a:t>
            </a:r>
            <a:endParaRPr lang="en-GB" dirty="0">
              <a:solidFill>
                <a:schemeClr val="accent2"/>
              </a:solidFill>
              <a:latin typeface="Arial" panose="020B0604020202020204" pitchFamily="34" charset="0"/>
              <a:cs typeface="Arial" panose="020B0604020202020204" pitchFamily="34" charset="0"/>
            </a:endParaRPr>
          </a:p>
          <a:p>
            <a:endParaRPr lang="en-GB" dirty="0"/>
          </a:p>
        </p:txBody>
      </p:sp>
      <p:sp>
        <p:nvSpPr>
          <p:cNvPr id="5" name="Title 2">
            <a:extLst>
              <a:ext uri="{FF2B5EF4-FFF2-40B4-BE49-F238E27FC236}">
                <a16:creationId xmlns:a16="http://schemas.microsoft.com/office/drawing/2014/main" id="{DDB50FC9-43CF-4E69-B074-7F29BD04B8F8}"/>
              </a:ext>
            </a:extLst>
          </p:cNvPr>
          <p:cNvSpPr txBox="1">
            <a:spLocks/>
          </p:cNvSpPr>
          <p:nvPr/>
        </p:nvSpPr>
        <p:spPr>
          <a:xfrm>
            <a:off x="1674541" y="591128"/>
            <a:ext cx="8194287" cy="114646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a:solidFill>
                  <a:srgbClr val="BF136F"/>
                </a:solidFill>
                <a:latin typeface="Arial" panose="020B0604020202020204" pitchFamily="34" charset="0"/>
                <a:cs typeface="Arial" panose="020B0604020202020204" pitchFamily="34" charset="0"/>
              </a:rPr>
              <a:t>Staff Mental Health and Wellbeing Hubs</a:t>
            </a:r>
          </a:p>
        </p:txBody>
      </p:sp>
    </p:spTree>
    <p:extLst>
      <p:ext uri="{BB962C8B-B14F-4D97-AF65-F5344CB8AC3E}">
        <p14:creationId xmlns:p14="http://schemas.microsoft.com/office/powerpoint/2010/main" val="2801846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713A406-9387-4622-A3A2-162A6E1AF2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66912"/>
          </a:xfrm>
          <a:prstGeom prst="rect">
            <a:avLst/>
          </a:prstGeom>
        </p:spPr>
      </p:pic>
      <p:pic>
        <p:nvPicPr>
          <p:cNvPr id="13" name="Picture 12">
            <a:extLst>
              <a:ext uri="{FF2B5EF4-FFF2-40B4-BE49-F238E27FC236}">
                <a16:creationId xmlns:a16="http://schemas.microsoft.com/office/drawing/2014/main" id="{3C29425A-06B5-4857-BEFE-4B96973E1A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766"/>
            <a:ext cx="12192000" cy="465233"/>
          </a:xfrm>
          <a:prstGeom prst="rect">
            <a:avLst/>
          </a:prstGeom>
        </p:spPr>
      </p:pic>
      <p:sp>
        <p:nvSpPr>
          <p:cNvPr id="4" name="Rectangle 3"/>
          <p:cNvSpPr/>
          <p:nvPr/>
        </p:nvSpPr>
        <p:spPr>
          <a:xfrm>
            <a:off x="2695582" y="1266235"/>
            <a:ext cx="6800836" cy="584775"/>
          </a:xfrm>
          <a:prstGeom prst="rect">
            <a:avLst/>
          </a:prstGeom>
        </p:spPr>
        <p:txBody>
          <a:bodyPr wrap="none">
            <a:spAutoFit/>
          </a:bodyPr>
          <a:lstStyle/>
          <a:p>
            <a:r>
              <a:rPr lang="en-GB" sz="3200" b="1" dirty="0">
                <a:solidFill>
                  <a:srgbClr val="BF136F"/>
                </a:solidFill>
                <a:latin typeface="Arial" panose="020B0604020202020204" pitchFamily="34" charset="0"/>
                <a:cs typeface="Arial" panose="020B0604020202020204" pitchFamily="34" charset="0"/>
              </a:rPr>
              <a:t>Keeping Well offer for individuals</a:t>
            </a:r>
            <a:endParaRPr lang="en-GB" sz="3200"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B44796C-1009-449B-AB02-C224B708A910}"/>
              </a:ext>
            </a:extLst>
          </p:cNvPr>
          <p:cNvSpPr txBox="1"/>
          <p:nvPr/>
        </p:nvSpPr>
        <p:spPr>
          <a:xfrm>
            <a:off x="452486" y="2421419"/>
            <a:ext cx="7522589" cy="2308324"/>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Specialist signposting and information including </a:t>
            </a:r>
            <a:r>
              <a:rPr lang="en-GB" b="1" dirty="0">
                <a:solidFill>
                  <a:schemeClr val="accent2"/>
                </a:solidFill>
                <a:latin typeface="Arial" panose="020B0604020202020204" pitchFamily="34" charset="0"/>
                <a:cs typeface="Arial" panose="020B0604020202020204" pitchFamily="34" charset="0"/>
              </a:rPr>
              <a:t>self-help resources</a:t>
            </a:r>
          </a:p>
          <a:p>
            <a:pPr marL="285750" indent="-285750">
              <a:buFont typeface="Arial" panose="020B0604020202020204" pitchFamily="34" charset="0"/>
              <a:buChar char="•"/>
            </a:pPr>
            <a:r>
              <a:rPr lang="en-GB" b="1" dirty="0">
                <a:solidFill>
                  <a:schemeClr val="accent2"/>
                </a:solidFill>
                <a:latin typeface="Arial" panose="020B0604020202020204" pitchFamily="34" charset="0"/>
                <a:cs typeface="Arial" panose="020B0604020202020204" pitchFamily="34" charset="0"/>
              </a:rPr>
              <a:t>Advice and support</a:t>
            </a:r>
          </a:p>
          <a:p>
            <a:pPr marL="285750" indent="-285750">
              <a:buFont typeface="Arial" panose="020B0604020202020204" pitchFamily="34" charset="0"/>
              <a:buChar char="•"/>
            </a:pPr>
            <a:r>
              <a:rPr lang="en-GB" b="1" dirty="0">
                <a:solidFill>
                  <a:schemeClr val="accent2"/>
                </a:solidFill>
                <a:latin typeface="Arial" panose="020B0604020202020204" pitchFamily="34" charset="0"/>
                <a:cs typeface="Arial" panose="020B0604020202020204" pitchFamily="34" charset="0"/>
              </a:rPr>
              <a:t>Onward referrals </a:t>
            </a:r>
            <a:r>
              <a:rPr lang="en-GB" dirty="0">
                <a:latin typeface="Arial" panose="020B0604020202020204" pitchFamily="34" charset="0"/>
                <a:cs typeface="Arial" panose="020B0604020202020204" pitchFamily="34" charset="0"/>
              </a:rPr>
              <a:t>(NHS, third sector or specialist services)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Priority access to </a:t>
            </a:r>
            <a:r>
              <a:rPr lang="en-GB" b="1" dirty="0">
                <a:solidFill>
                  <a:schemeClr val="accent2"/>
                </a:solidFill>
                <a:latin typeface="Arial" panose="020B0604020202020204" pitchFamily="34" charset="0"/>
                <a:cs typeface="Arial" panose="020B0604020202020204" pitchFamily="34" charset="0"/>
              </a:rPr>
              <a:t>NWL IAPT services</a:t>
            </a:r>
          </a:p>
          <a:p>
            <a:pPr marL="285750" indent="-285750">
              <a:buFont typeface="Arial" panose="020B0604020202020204" pitchFamily="34" charset="0"/>
              <a:buChar char="•"/>
            </a:pPr>
            <a:r>
              <a:rPr lang="en-GB" b="1" dirty="0">
                <a:solidFill>
                  <a:schemeClr val="accent2"/>
                </a:solidFill>
                <a:latin typeface="Arial" panose="020B0604020202020204" pitchFamily="34" charset="0"/>
                <a:cs typeface="Arial" panose="020B0604020202020204" pitchFamily="34" charset="0"/>
              </a:rPr>
              <a:t>Care navigation </a:t>
            </a:r>
            <a:r>
              <a:rPr lang="en-GB" dirty="0">
                <a:latin typeface="Arial" panose="020B0604020202020204" pitchFamily="34" charset="0"/>
                <a:cs typeface="Arial" panose="020B0604020202020204" pitchFamily="34" charset="0"/>
              </a:rPr>
              <a:t>to help staff into and engage with external services</a:t>
            </a:r>
          </a:p>
          <a:p>
            <a:pPr marL="285750" indent="-285750">
              <a:buFont typeface="Arial" panose="020B0604020202020204" pitchFamily="34" charset="0"/>
              <a:buChar char="•"/>
            </a:pPr>
            <a:r>
              <a:rPr lang="en-GB" b="1" dirty="0">
                <a:solidFill>
                  <a:schemeClr val="accent2"/>
                </a:solidFill>
                <a:latin typeface="Arial" panose="020B0604020202020204" pitchFamily="34" charset="0"/>
                <a:cs typeface="Arial" panose="020B0604020202020204" pitchFamily="34" charset="0"/>
              </a:rPr>
              <a:t>Mindfulness sessions </a:t>
            </a:r>
            <a:r>
              <a:rPr lang="en-GB" dirty="0">
                <a:latin typeface="Arial" panose="020B0604020202020204" pitchFamily="34" charset="0"/>
                <a:cs typeface="Arial" panose="020B0604020202020204" pitchFamily="34" charset="0"/>
              </a:rPr>
              <a:t>(group or 1:1)</a:t>
            </a:r>
          </a:p>
          <a:p>
            <a:pPr marL="285750" indent="-285750">
              <a:buFont typeface="Arial" panose="020B0604020202020204" pitchFamily="34" charset="0"/>
              <a:buChar char="•"/>
            </a:pPr>
            <a:r>
              <a:rPr lang="en-GB" b="1" dirty="0">
                <a:solidFill>
                  <a:schemeClr val="accent2"/>
                </a:solidFill>
                <a:latin typeface="Arial" panose="020B0604020202020204" pitchFamily="34" charset="0"/>
                <a:cs typeface="Arial" panose="020B0604020202020204" pitchFamily="34" charset="0"/>
              </a:rPr>
              <a:t>Long </a:t>
            </a:r>
            <a:r>
              <a:rPr lang="en-GB" b="1" dirty="0" err="1">
                <a:solidFill>
                  <a:schemeClr val="accent2"/>
                </a:solidFill>
                <a:latin typeface="Arial" panose="020B0604020202020204" pitchFamily="34" charset="0"/>
                <a:cs typeface="Arial" panose="020B0604020202020204" pitchFamily="34" charset="0"/>
              </a:rPr>
              <a:t>Covid</a:t>
            </a:r>
            <a:r>
              <a:rPr lang="en-GB" b="1" dirty="0">
                <a:solidFill>
                  <a:schemeClr val="accent2"/>
                </a:solidFill>
                <a:latin typeface="Arial" panose="020B0604020202020204" pitchFamily="34" charset="0"/>
                <a:cs typeface="Arial" panose="020B0604020202020204" pitchFamily="34" charset="0"/>
              </a:rPr>
              <a:t> support </a:t>
            </a:r>
            <a:r>
              <a:rPr lang="en-GB" dirty="0">
                <a:latin typeface="Arial" panose="020B0604020202020204" pitchFamily="34" charset="0"/>
                <a:cs typeface="Arial" panose="020B0604020202020204" pitchFamily="34" charset="0"/>
              </a:rPr>
              <a:t>(3 group offers available)</a:t>
            </a:r>
          </a:p>
          <a:p>
            <a:pPr marL="285750" indent="-285750">
              <a:buFont typeface="Arial" panose="020B0604020202020204" pitchFamily="34" charset="0"/>
              <a:buChar char="•"/>
            </a:pPr>
            <a:r>
              <a:rPr lang="en-GB" b="1" dirty="0">
                <a:solidFill>
                  <a:schemeClr val="accent2"/>
                </a:solidFill>
                <a:latin typeface="Arial" panose="020B0604020202020204" pitchFamily="34" charset="0"/>
                <a:cs typeface="Arial" panose="020B0604020202020204" pitchFamily="34" charset="0"/>
              </a:rPr>
              <a:t>Follow up</a:t>
            </a:r>
          </a:p>
        </p:txBody>
      </p:sp>
      <p:pic>
        <p:nvPicPr>
          <p:cNvPr id="6" name="Picture 5">
            <a:extLst>
              <a:ext uri="{FF2B5EF4-FFF2-40B4-BE49-F238E27FC236}">
                <a16:creationId xmlns:a16="http://schemas.microsoft.com/office/drawing/2014/main" id="{BBA67108-AC7D-4D68-BE15-8232E05D51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52874" y="2326809"/>
            <a:ext cx="3586640" cy="3253859"/>
          </a:xfrm>
          <a:prstGeom prst="rect">
            <a:avLst/>
          </a:prstGeom>
        </p:spPr>
      </p:pic>
    </p:spTree>
    <p:extLst>
      <p:ext uri="{BB962C8B-B14F-4D97-AF65-F5344CB8AC3E}">
        <p14:creationId xmlns:p14="http://schemas.microsoft.com/office/powerpoint/2010/main" val="1511097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713A406-9387-4622-A3A2-162A6E1AF2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66912"/>
          </a:xfrm>
          <a:prstGeom prst="rect">
            <a:avLst/>
          </a:prstGeom>
        </p:spPr>
      </p:pic>
      <p:pic>
        <p:nvPicPr>
          <p:cNvPr id="13" name="Picture 12">
            <a:extLst>
              <a:ext uri="{FF2B5EF4-FFF2-40B4-BE49-F238E27FC236}">
                <a16:creationId xmlns:a16="http://schemas.microsoft.com/office/drawing/2014/main" id="{3C29425A-06B5-4857-BEFE-4B96973E1A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766"/>
            <a:ext cx="12192000" cy="465233"/>
          </a:xfrm>
          <a:prstGeom prst="rect">
            <a:avLst/>
          </a:prstGeom>
        </p:spPr>
      </p:pic>
      <p:sp>
        <p:nvSpPr>
          <p:cNvPr id="2" name="Rectangle 1"/>
          <p:cNvSpPr/>
          <p:nvPr/>
        </p:nvSpPr>
        <p:spPr>
          <a:xfrm>
            <a:off x="1409172" y="1082665"/>
            <a:ext cx="9373656" cy="584775"/>
          </a:xfrm>
          <a:prstGeom prst="rect">
            <a:avLst/>
          </a:prstGeom>
        </p:spPr>
        <p:txBody>
          <a:bodyPr wrap="none">
            <a:spAutoFit/>
          </a:bodyPr>
          <a:lstStyle/>
          <a:p>
            <a:r>
              <a:rPr lang="en-GB" sz="3200" b="1" dirty="0">
                <a:solidFill>
                  <a:srgbClr val="BF136F"/>
                </a:solidFill>
                <a:latin typeface="Arial" panose="020B0604020202020204" pitchFamily="34" charset="0"/>
                <a:cs typeface="Arial" panose="020B0604020202020204" pitchFamily="34" charset="0"/>
              </a:rPr>
              <a:t>Keeping Well offer for teams and organisations</a:t>
            </a:r>
            <a:endParaRPr lang="en-GB" sz="32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92829F1-5933-4EC2-BDDC-5286BF9D0986}"/>
              </a:ext>
            </a:extLst>
          </p:cNvPr>
          <p:cNvSpPr txBox="1"/>
          <p:nvPr/>
        </p:nvSpPr>
        <p:spPr>
          <a:xfrm>
            <a:off x="263951" y="2384982"/>
            <a:ext cx="8069344" cy="2862322"/>
          </a:xfrm>
          <a:prstGeom prst="rect">
            <a:avLst/>
          </a:prstGeom>
          <a:noFill/>
        </p:spPr>
        <p:txBody>
          <a:bodyPr wrap="square" rtlCol="0">
            <a:spAutoFit/>
          </a:bodyPr>
          <a:lstStyle/>
          <a:p>
            <a:pPr marL="285750" indent="-285750">
              <a:buFont typeface="Arial" panose="020B0604020202020204" pitchFamily="34" charset="0"/>
              <a:buChar char="•"/>
            </a:pPr>
            <a:r>
              <a:rPr lang="en-GB" b="1" dirty="0">
                <a:solidFill>
                  <a:srgbClr val="0070C0"/>
                </a:solidFill>
                <a:latin typeface="Arial" panose="020B0604020202020204" pitchFamily="34" charset="0"/>
                <a:cs typeface="Arial" panose="020B0604020202020204" pitchFamily="34" charset="0"/>
              </a:rPr>
              <a:t>Keeping Well Academy </a:t>
            </a:r>
            <a:r>
              <a:rPr lang="en-GB" dirty="0">
                <a:latin typeface="Arial" panose="020B0604020202020204" pitchFamily="34" charset="0"/>
                <a:cs typeface="Arial" panose="020B0604020202020204" pitchFamily="34" charset="0"/>
              </a:rPr>
              <a:t>– resources specifically for managers, teams and organisations on how to support employees’ mental wellbeing</a:t>
            </a:r>
          </a:p>
          <a:p>
            <a:pPr marL="285750" indent="-285750">
              <a:buFont typeface="Arial" panose="020B0604020202020204" pitchFamily="34" charset="0"/>
              <a:buChar char="•"/>
            </a:pPr>
            <a:r>
              <a:rPr lang="en-GB" b="1" dirty="0">
                <a:solidFill>
                  <a:srgbClr val="0070C0"/>
                </a:solidFill>
                <a:latin typeface="Arial" panose="020B0604020202020204" pitchFamily="34" charset="0"/>
                <a:cs typeface="Arial" panose="020B0604020202020204" pitchFamily="34" charset="0"/>
              </a:rPr>
              <a:t>Consultations</a:t>
            </a:r>
            <a:r>
              <a:rPr lang="en-GB" dirty="0">
                <a:latin typeface="Arial" panose="020B0604020202020204" pitchFamily="34" charset="0"/>
                <a:cs typeface="Arial" panose="020B0604020202020204" pitchFamily="34" charset="0"/>
              </a:rPr>
              <a:t> with teams and support for managers</a:t>
            </a:r>
          </a:p>
          <a:p>
            <a:pPr marL="285750" indent="-285750">
              <a:buFont typeface="Arial" panose="020B0604020202020204" pitchFamily="34" charset="0"/>
              <a:buChar char="•"/>
            </a:pPr>
            <a:r>
              <a:rPr lang="en-GB" b="1" dirty="0">
                <a:solidFill>
                  <a:srgbClr val="0070C0"/>
                </a:solidFill>
                <a:latin typeface="Arial" panose="020B0604020202020204" pitchFamily="34" charset="0"/>
                <a:cs typeface="Arial" panose="020B0604020202020204" pitchFamily="34" charset="0"/>
              </a:rPr>
              <a:t>Presentations and wellbeing workshops for teams </a:t>
            </a:r>
            <a:r>
              <a:rPr lang="en-GB" dirty="0">
                <a:latin typeface="Arial" panose="020B0604020202020204" pitchFamily="34" charset="0"/>
                <a:cs typeface="Arial" panose="020B0604020202020204" pitchFamily="34" charset="0"/>
              </a:rPr>
              <a:t>– previous topics included ‘stress management and preventing burnout’, ‘maintaining a work-life balance’, ‘improving posture at work’ etc.</a:t>
            </a:r>
          </a:p>
          <a:p>
            <a:pPr marL="285750" indent="-285750">
              <a:buFont typeface="Arial" panose="020B0604020202020204" pitchFamily="34" charset="0"/>
              <a:buChar char="•"/>
            </a:pPr>
            <a:r>
              <a:rPr lang="en-GB" b="1" dirty="0">
                <a:solidFill>
                  <a:srgbClr val="0070C0"/>
                </a:solidFill>
                <a:latin typeface="Arial" panose="020B0604020202020204" pitchFamily="34" charset="0"/>
                <a:cs typeface="Arial" panose="020B0604020202020204" pitchFamily="34" charset="0"/>
              </a:rPr>
              <a:t>Group/team mindfulness sessions</a:t>
            </a:r>
            <a:r>
              <a:rPr lang="en-GB" dirty="0">
                <a:solidFill>
                  <a:srgbClr val="0070C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with Peter Helmer</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Future plan is to run </a:t>
            </a:r>
            <a:r>
              <a:rPr lang="en-GB" b="1" dirty="0">
                <a:solidFill>
                  <a:srgbClr val="0070C0"/>
                </a:solidFill>
                <a:latin typeface="Arial" panose="020B0604020202020204" pitchFamily="34" charset="0"/>
                <a:cs typeface="Arial" panose="020B0604020202020204" pitchFamily="34" charset="0"/>
              </a:rPr>
              <a:t>Wellbeing Champion Training </a:t>
            </a:r>
            <a:r>
              <a:rPr lang="en-GB" dirty="0">
                <a:latin typeface="Arial" panose="020B0604020202020204" pitchFamily="34" charset="0"/>
                <a:cs typeface="Arial" panose="020B0604020202020204" pitchFamily="34" charset="0"/>
              </a:rPr>
              <a:t>(1.5 hours) for social care – if interested, please let us know by emailing us and we will send information once it is finalised </a:t>
            </a:r>
          </a:p>
        </p:txBody>
      </p:sp>
      <p:pic>
        <p:nvPicPr>
          <p:cNvPr id="9" name="Picture 8">
            <a:extLst>
              <a:ext uri="{FF2B5EF4-FFF2-40B4-BE49-F238E27FC236}">
                <a16:creationId xmlns:a16="http://schemas.microsoft.com/office/drawing/2014/main" id="{45312D79-6D95-4B6C-BD07-708870FDAE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24147" y="2014153"/>
            <a:ext cx="3378212" cy="4031899"/>
          </a:xfrm>
          <a:prstGeom prst="rect">
            <a:avLst/>
          </a:prstGeom>
        </p:spPr>
      </p:pic>
    </p:spTree>
    <p:extLst>
      <p:ext uri="{BB962C8B-B14F-4D97-AF65-F5344CB8AC3E}">
        <p14:creationId xmlns:p14="http://schemas.microsoft.com/office/powerpoint/2010/main" val="962579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713A406-9387-4622-A3A2-162A6E1AF2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66912"/>
          </a:xfrm>
          <a:prstGeom prst="rect">
            <a:avLst/>
          </a:prstGeom>
        </p:spPr>
      </p:pic>
      <p:pic>
        <p:nvPicPr>
          <p:cNvPr id="13" name="Picture 12">
            <a:extLst>
              <a:ext uri="{FF2B5EF4-FFF2-40B4-BE49-F238E27FC236}">
                <a16:creationId xmlns:a16="http://schemas.microsoft.com/office/drawing/2014/main" id="{3C29425A-06B5-4857-BEFE-4B96973E1A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766"/>
            <a:ext cx="12192000" cy="465233"/>
          </a:xfrm>
          <a:prstGeom prst="rect">
            <a:avLst/>
          </a:prstGeom>
        </p:spPr>
      </p:pic>
      <p:sp>
        <p:nvSpPr>
          <p:cNvPr id="2" name="TextBox 1"/>
          <p:cNvSpPr txBox="1"/>
          <p:nvPr/>
        </p:nvSpPr>
        <p:spPr>
          <a:xfrm>
            <a:off x="129309" y="1351233"/>
            <a:ext cx="12062691" cy="4247317"/>
          </a:xfrm>
          <a:prstGeom prst="rect">
            <a:avLst/>
          </a:prstGeom>
          <a:noFill/>
        </p:spPr>
        <p:txBody>
          <a:bodyPr wrap="square" rtlCol="0">
            <a:spAutoFit/>
          </a:bodyPr>
          <a:lstStyle/>
          <a:p>
            <a:endParaRPr lang="en-GB" dirty="0"/>
          </a:p>
          <a:p>
            <a:endParaRPr lang="en-GB" b="1" dirty="0"/>
          </a:p>
          <a:p>
            <a:pPr marL="285750" indent="-285750">
              <a:buFont typeface="Arial" panose="020B0604020202020204" pitchFamily="34" charset="0"/>
              <a:buChar char="•"/>
            </a:pPr>
            <a:r>
              <a:rPr lang="en-GB" b="1" dirty="0">
                <a:latin typeface="Arial" panose="020B0604020202020204" pitchFamily="34" charset="0"/>
                <a:cs typeface="Arial" panose="020B0604020202020204" pitchFamily="34" charset="0"/>
              </a:rPr>
              <a:t>Samaritans wellbeing support line for health and social care staff –</a:t>
            </a:r>
            <a:r>
              <a:rPr lang="en-GB" dirty="0">
                <a:latin typeface="Arial" panose="020B0604020202020204" pitchFamily="34" charset="0"/>
                <a:cs typeface="Arial" panose="020B0604020202020204" pitchFamily="34" charset="0"/>
              </a:rPr>
              <a:t>provide confidential, non-judgmental support. Open 7am to 11pm, 7 days a week call 0800 069 6222</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latin typeface="Arial" panose="020B0604020202020204" pitchFamily="34" charset="0"/>
                <a:cs typeface="Arial" panose="020B0604020202020204" pitchFamily="34" charset="0"/>
              </a:rPr>
              <a:t>Wellness Action Plan - </a:t>
            </a:r>
            <a:r>
              <a:rPr lang="en-GB" dirty="0">
                <a:latin typeface="Arial" panose="020B0604020202020204" pitchFamily="34" charset="0"/>
                <a:cs typeface="Arial" panose="020B0604020202020204" pitchFamily="34" charset="0"/>
              </a:rPr>
              <a:t>A personalised and practical tool for employees to use to identify how to address what keeps individuals mentally well at work and what can result in poor mental health. It also opens up a dialogue, helping supervisors better understand the needs and experiences of employees.</a:t>
            </a:r>
          </a:p>
          <a:p>
            <a:endParaRPr lang="en-GB" dirty="0"/>
          </a:p>
          <a:p>
            <a:pPr marL="285750" indent="-285750">
              <a:buFont typeface="Arial" panose="020B0604020202020204" pitchFamily="34" charset="0"/>
              <a:buChar char="•"/>
            </a:pPr>
            <a:r>
              <a:rPr lang="en-GB" b="1" dirty="0">
                <a:latin typeface="Arial" panose="020B0604020202020204" pitchFamily="34" charset="0"/>
                <a:cs typeface="Arial" panose="020B0604020202020204" pitchFamily="34" charset="0"/>
              </a:rPr>
              <a:t>Tavistock and Portman Relationship Support </a:t>
            </a:r>
            <a:r>
              <a:rPr lang="en-GB" dirty="0">
                <a:latin typeface="Arial" panose="020B0604020202020204" pitchFamily="34" charset="0"/>
                <a:cs typeface="Arial" panose="020B0604020202020204" pitchFamily="34" charset="0"/>
              </a:rPr>
              <a:t>– free short-term online individual or couples’ counselling for all NHS staff and social care workers. </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latin typeface="Arial" panose="020B0604020202020204" pitchFamily="34" charset="0"/>
                <a:cs typeface="Arial" panose="020B0604020202020204" pitchFamily="34" charset="0"/>
              </a:rPr>
              <a:t>IAPT services </a:t>
            </a:r>
            <a:r>
              <a:rPr lang="en-GB" dirty="0">
                <a:latin typeface="Arial" panose="020B0604020202020204" pitchFamily="34" charset="0"/>
                <a:cs typeface="Arial" panose="020B0604020202020204" pitchFamily="34" charset="0"/>
              </a:rPr>
              <a:t>– health and social care staff can refer to local service or through KW NWL hub for priority mental health support.</a:t>
            </a:r>
          </a:p>
          <a:p>
            <a:endParaRPr lang="en-GB" dirty="0"/>
          </a:p>
        </p:txBody>
      </p:sp>
      <p:sp>
        <p:nvSpPr>
          <p:cNvPr id="3" name="Rectangle 2"/>
          <p:cNvSpPr/>
          <p:nvPr/>
        </p:nvSpPr>
        <p:spPr>
          <a:xfrm>
            <a:off x="3905870" y="1058846"/>
            <a:ext cx="4509568" cy="584775"/>
          </a:xfrm>
          <a:prstGeom prst="rect">
            <a:avLst/>
          </a:prstGeom>
        </p:spPr>
        <p:txBody>
          <a:bodyPr wrap="none">
            <a:spAutoFit/>
          </a:bodyPr>
          <a:lstStyle/>
          <a:p>
            <a:r>
              <a:rPr lang="en-GB" sz="3200" b="1" dirty="0">
                <a:solidFill>
                  <a:srgbClr val="BF136F"/>
                </a:solidFill>
                <a:latin typeface="Arial" panose="020B0604020202020204" pitchFamily="34" charset="0"/>
                <a:cs typeface="Arial" panose="020B0604020202020204" pitchFamily="34" charset="0"/>
              </a:rPr>
              <a:t>National &amp; local offers</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751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713A406-9387-4622-A3A2-162A6E1AF2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66912"/>
          </a:xfrm>
          <a:prstGeom prst="rect">
            <a:avLst/>
          </a:prstGeom>
        </p:spPr>
      </p:pic>
      <p:pic>
        <p:nvPicPr>
          <p:cNvPr id="13" name="Picture 12">
            <a:extLst>
              <a:ext uri="{FF2B5EF4-FFF2-40B4-BE49-F238E27FC236}">
                <a16:creationId xmlns:a16="http://schemas.microsoft.com/office/drawing/2014/main" id="{3C29425A-06B5-4857-BEFE-4B96973E1A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766"/>
            <a:ext cx="12192000" cy="465233"/>
          </a:xfrm>
          <a:prstGeom prst="rect">
            <a:avLst/>
          </a:prstGeom>
        </p:spPr>
      </p:pic>
      <p:sp>
        <p:nvSpPr>
          <p:cNvPr id="5" name="Rectangle 4">
            <a:extLst>
              <a:ext uri="{FF2B5EF4-FFF2-40B4-BE49-F238E27FC236}">
                <a16:creationId xmlns:a16="http://schemas.microsoft.com/office/drawing/2014/main" id="{861A5169-4EE3-456A-AF50-43EC8A925BF8}"/>
              </a:ext>
            </a:extLst>
          </p:cNvPr>
          <p:cNvSpPr/>
          <p:nvPr/>
        </p:nvSpPr>
        <p:spPr>
          <a:xfrm>
            <a:off x="4479211" y="1106014"/>
            <a:ext cx="3233578" cy="584775"/>
          </a:xfrm>
          <a:prstGeom prst="rect">
            <a:avLst/>
          </a:prstGeom>
        </p:spPr>
        <p:txBody>
          <a:bodyPr wrap="none">
            <a:spAutoFit/>
          </a:bodyPr>
          <a:lstStyle/>
          <a:p>
            <a:r>
              <a:rPr lang="en-GB" sz="3200" b="1" dirty="0">
                <a:solidFill>
                  <a:srgbClr val="BF136F"/>
                </a:solidFill>
                <a:latin typeface="Arial" panose="020B0604020202020204" pitchFamily="34" charset="0"/>
                <a:cs typeface="Arial" panose="020B0604020202020204" pitchFamily="34" charset="0"/>
              </a:rPr>
              <a:t>How to get help</a:t>
            </a:r>
          </a:p>
        </p:txBody>
      </p:sp>
      <p:sp>
        <p:nvSpPr>
          <p:cNvPr id="2" name="TextBox 1">
            <a:extLst>
              <a:ext uri="{FF2B5EF4-FFF2-40B4-BE49-F238E27FC236}">
                <a16:creationId xmlns:a16="http://schemas.microsoft.com/office/drawing/2014/main" id="{558467A9-2DCC-40A2-8EB6-FB208A06AEB1}"/>
              </a:ext>
            </a:extLst>
          </p:cNvPr>
          <p:cNvSpPr txBox="1"/>
          <p:nvPr/>
        </p:nvSpPr>
        <p:spPr>
          <a:xfrm>
            <a:off x="501191" y="1691933"/>
            <a:ext cx="11189617" cy="1354217"/>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Your organisation may already have some support mechanisms in place but sometimes you may need more personal help. You can get in touch with the Keeping Well team by:</a:t>
            </a:r>
          </a:p>
          <a:p>
            <a:endParaRPr lang="en-GB" b="1" dirty="0">
              <a:latin typeface="Arial" panose="020B0604020202020204" pitchFamily="34" charset="0"/>
              <a:cs typeface="Arial" panose="020B0604020202020204" pitchFamily="34" charset="0"/>
            </a:endParaRPr>
          </a:p>
          <a:p>
            <a:pPr algn="ctr"/>
            <a:r>
              <a:rPr lang="en-GB" sz="2800" b="1" u="sng" dirty="0">
                <a:solidFill>
                  <a:srgbClr val="0070C0"/>
                </a:solidFill>
                <a:latin typeface="Arial" panose="020B0604020202020204" pitchFamily="34" charset="0"/>
                <a:cs typeface="Arial" panose="020B0604020202020204" pitchFamily="34" charset="0"/>
              </a:rPr>
              <a:t>www.keepingwellnwl.nhs.uk</a:t>
            </a:r>
          </a:p>
        </p:txBody>
      </p:sp>
      <p:pic>
        <p:nvPicPr>
          <p:cNvPr id="6" name="Picture 5">
            <a:extLst>
              <a:ext uri="{FF2B5EF4-FFF2-40B4-BE49-F238E27FC236}">
                <a16:creationId xmlns:a16="http://schemas.microsoft.com/office/drawing/2014/main" id="{3908CA21-7AFE-4301-877A-EB6A5F63DA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74898" y="3341398"/>
            <a:ext cx="6642204" cy="3051368"/>
          </a:xfrm>
          <a:prstGeom prst="rect">
            <a:avLst/>
          </a:prstGeom>
        </p:spPr>
      </p:pic>
    </p:spTree>
    <p:extLst>
      <p:ext uri="{BB962C8B-B14F-4D97-AF65-F5344CB8AC3E}">
        <p14:creationId xmlns:p14="http://schemas.microsoft.com/office/powerpoint/2010/main" val="2393028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713A406-9387-4622-A3A2-162A6E1AF2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66912"/>
          </a:xfrm>
          <a:prstGeom prst="rect">
            <a:avLst/>
          </a:prstGeom>
        </p:spPr>
      </p:pic>
      <p:pic>
        <p:nvPicPr>
          <p:cNvPr id="13" name="Picture 12">
            <a:extLst>
              <a:ext uri="{FF2B5EF4-FFF2-40B4-BE49-F238E27FC236}">
                <a16:creationId xmlns:a16="http://schemas.microsoft.com/office/drawing/2014/main" id="{3C29425A-06B5-4857-BEFE-4B96973E1A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766"/>
            <a:ext cx="12192000" cy="465233"/>
          </a:xfrm>
          <a:prstGeom prst="rect">
            <a:avLst/>
          </a:prstGeom>
        </p:spPr>
      </p:pic>
      <p:sp>
        <p:nvSpPr>
          <p:cNvPr id="2" name="TextBox 1"/>
          <p:cNvSpPr txBox="1"/>
          <p:nvPr/>
        </p:nvSpPr>
        <p:spPr>
          <a:xfrm>
            <a:off x="2286000" y="2515503"/>
            <a:ext cx="7620000" cy="1446550"/>
          </a:xfrm>
          <a:prstGeom prst="rect">
            <a:avLst/>
          </a:prstGeom>
          <a:noFill/>
        </p:spPr>
        <p:txBody>
          <a:bodyPr wrap="square" rtlCol="0">
            <a:spAutoFit/>
          </a:bodyPr>
          <a:lstStyle/>
          <a:p>
            <a:pPr algn="ctr"/>
            <a:r>
              <a:rPr lang="en-GB" sz="3200" b="1" dirty="0">
                <a:solidFill>
                  <a:srgbClr val="BF136F"/>
                </a:solidFill>
                <a:latin typeface="Arial" panose="020B0604020202020204" pitchFamily="34" charset="0"/>
                <a:cs typeface="Arial" panose="020B0604020202020204" pitchFamily="34" charset="0"/>
              </a:rPr>
              <a:t>Any questions?</a:t>
            </a:r>
          </a:p>
          <a:p>
            <a:pPr algn="ctr"/>
            <a:endParaRPr lang="en-GB" sz="3200" b="1"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Email: </a:t>
            </a:r>
            <a:r>
              <a:rPr lang="en-GB" sz="2400" b="1" dirty="0">
                <a:latin typeface="Arial" panose="020B0604020202020204" pitchFamily="34" charset="0"/>
                <a:cs typeface="Arial" panose="020B0604020202020204" pitchFamily="34" charset="0"/>
                <a:hlinkClick r:id="rId4"/>
              </a:rPr>
              <a:t>Keepingwell.nwl@nhs.net</a:t>
            </a:r>
            <a:r>
              <a:rPr lang="en-GB" sz="2400" b="1" dirty="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18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AE96D8BABD3A4480E9F8D0220DFA16" ma:contentTypeVersion="16" ma:contentTypeDescription="Create a new document." ma:contentTypeScope="" ma:versionID="d35d00cce55fd57bfa83ef8bdbf4b17d">
  <xsd:schema xmlns:xsd="http://www.w3.org/2001/XMLSchema" xmlns:xs="http://www.w3.org/2001/XMLSchema" xmlns:p="http://schemas.microsoft.com/office/2006/metadata/properties" xmlns:ns1="http://schemas.microsoft.com/sharepoint/v3" xmlns:ns2="43525d9a-5cbd-4b97-9b2e-fbd0f0d008ed" xmlns:ns3="9ff67f11-42c6-4abe-92f8-8dc5a5b14209" targetNamespace="http://schemas.microsoft.com/office/2006/metadata/properties" ma:root="true" ma:fieldsID="ca51b097d9fa53798a9b9591498828cd" ns1:_="" ns2:_="" ns3:_="">
    <xsd:import namespace="http://schemas.microsoft.com/sharepoint/v3"/>
    <xsd:import namespace="43525d9a-5cbd-4b97-9b2e-fbd0f0d008ed"/>
    <xsd:import namespace="9ff67f11-42c6-4abe-92f8-8dc5a5b1420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MediaServiceLocation"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525d9a-5cbd-4b97-9b2e-fbd0f0d008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f67f11-42c6-4abe-92f8-8dc5a5b14209"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2ba7f808-c40c-422d-98d4-eae1d056057e}" ma:internalName="TaxCatchAll" ma:showField="CatchAllData" ma:web="9ff67f11-42c6-4abe-92f8-8dc5a5b1420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3525d9a-5cbd-4b97-9b2e-fbd0f0d008ed">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TaxCatchAll xmlns="9ff67f11-42c6-4abe-92f8-8dc5a5b1420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059E5D-4712-42EA-B401-40D235FB2D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3525d9a-5cbd-4b97-9b2e-fbd0f0d008ed"/>
    <ds:schemaRef ds:uri="9ff67f11-42c6-4abe-92f8-8dc5a5b142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0B2E5B-40C0-43E9-AC6B-3D65E157E72A}">
  <ds:schemaRefs>
    <ds:schemaRef ds:uri="http://schemas.microsoft.com/office/2006/metadata/properties"/>
    <ds:schemaRef ds:uri="http://schemas.microsoft.com/office/2006/documentManagement/types"/>
    <ds:schemaRef ds:uri="http://purl.org/dc/dcmitype/"/>
    <ds:schemaRef ds:uri="http://purl.org/dc/elements/1.1/"/>
    <ds:schemaRef ds:uri="http://www.w3.org/XML/1998/namespace"/>
    <ds:schemaRef ds:uri="http://schemas.microsoft.com/office/infopath/2007/PartnerControls"/>
    <ds:schemaRef ds:uri="http://schemas.openxmlformats.org/package/2006/metadata/core-properties"/>
    <ds:schemaRef ds:uri="http://purl.org/dc/terms/"/>
    <ds:schemaRef ds:uri="9ff67f11-42c6-4abe-92f8-8dc5a5b14209"/>
    <ds:schemaRef ds:uri="43525d9a-5cbd-4b97-9b2e-fbd0f0d008ed"/>
    <ds:schemaRef ds:uri="http://schemas.microsoft.com/sharepoint/v3"/>
  </ds:schemaRefs>
</ds:datastoreItem>
</file>

<file path=customXml/itemProps3.xml><?xml version="1.0" encoding="utf-8"?>
<ds:datastoreItem xmlns:ds="http://schemas.openxmlformats.org/officeDocument/2006/customXml" ds:itemID="{BD995805-4051-47DA-9ACB-918BEA2AF8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123</TotalTime>
  <Words>522</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Imogen Sweeney</dc:creator>
  <cp:lastModifiedBy>Barinder Lahli</cp:lastModifiedBy>
  <cp:revision>18</cp:revision>
  <dcterms:created xsi:type="dcterms:W3CDTF">2021-12-10T11:54:06Z</dcterms:created>
  <dcterms:modified xsi:type="dcterms:W3CDTF">2023-06-15T11:59:20Z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0x01010023AE96D8BABD3A4480E9F8D0220DFA16</vt:lpwstr>
  </property>
</Properties>
</file>